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309" r:id="rId7"/>
    <p:sldId id="261" r:id="rId8"/>
    <p:sldId id="262" r:id="rId9"/>
    <p:sldId id="263" r:id="rId10"/>
    <p:sldId id="265" r:id="rId11"/>
    <p:sldId id="267" r:id="rId12"/>
    <p:sldId id="268" r:id="rId13"/>
    <p:sldId id="310" r:id="rId14"/>
    <p:sldId id="266" r:id="rId15"/>
    <p:sldId id="269" r:id="rId16"/>
    <p:sldId id="270" r:id="rId17"/>
    <p:sldId id="271" r:id="rId18"/>
    <p:sldId id="272" r:id="rId19"/>
    <p:sldId id="273" r:id="rId20"/>
    <p:sldId id="277" r:id="rId21"/>
    <p:sldId id="274" r:id="rId22"/>
    <p:sldId id="275" r:id="rId23"/>
    <p:sldId id="276" r:id="rId24"/>
    <p:sldId id="278" r:id="rId25"/>
    <p:sldId id="311" r:id="rId26"/>
    <p:sldId id="279" r:id="rId27"/>
    <p:sldId id="280" r:id="rId28"/>
    <p:sldId id="281" r:id="rId29"/>
    <p:sldId id="282" r:id="rId30"/>
    <p:sldId id="283" r:id="rId31"/>
    <p:sldId id="284" r:id="rId32"/>
    <p:sldId id="285" r:id="rId33"/>
    <p:sldId id="288" r:id="rId34"/>
    <p:sldId id="286" r:id="rId35"/>
    <p:sldId id="287" r:id="rId36"/>
    <p:sldId id="289" r:id="rId37"/>
    <p:sldId id="290" r:id="rId38"/>
    <p:sldId id="292" r:id="rId39"/>
    <p:sldId id="291" r:id="rId40"/>
    <p:sldId id="312" r:id="rId41"/>
    <p:sldId id="295" r:id="rId42"/>
    <p:sldId id="296" r:id="rId43"/>
    <p:sldId id="293" r:id="rId44"/>
    <p:sldId id="294" r:id="rId45"/>
    <p:sldId id="297" r:id="rId46"/>
    <p:sldId id="298" r:id="rId47"/>
    <p:sldId id="299" r:id="rId48"/>
    <p:sldId id="300" r:id="rId49"/>
    <p:sldId id="301" r:id="rId50"/>
    <p:sldId id="302" r:id="rId51"/>
    <p:sldId id="303" r:id="rId52"/>
    <p:sldId id="304" r:id="rId53"/>
    <p:sldId id="305" r:id="rId54"/>
    <p:sldId id="307" r:id="rId55"/>
    <p:sldId id="306" r:id="rId56"/>
    <p:sldId id="308" r:id="rId5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2664" y="-109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530820CF-B880-4189-942D-D702A7CBA730}" type="datetimeFigureOut">
              <a:rPr lang="zh-CN" altLang="en-US" smtClean="0"/>
              <a:pPr/>
              <a:t>2019/4/24</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0C913308-F349-4B6D-A68A-DD1791B4A57B}"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30820CF-B880-4189-942D-D702A7CBA730}" type="datetimeFigureOut">
              <a:rPr lang="zh-CN" altLang="en-US" smtClean="0"/>
              <a:pPr/>
              <a:t>2019/4/24</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C913308-F349-4B6D-A68A-DD1791B4A57B}"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和平区税务局</a:t>
            </a:r>
            <a:r>
              <a:rPr lang="en-US" altLang="zh-CN" dirty="0" smtClean="0"/>
              <a:t>2019</a:t>
            </a:r>
            <a:r>
              <a:rPr lang="zh-CN" altLang="en-US" dirty="0" smtClean="0"/>
              <a:t>深化增值税改革培训</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农产品抵扣</a:t>
            </a:r>
            <a:endParaRPr lang="zh-CN" altLang="en-US" dirty="0"/>
          </a:p>
        </p:txBody>
      </p:sp>
      <p:sp>
        <p:nvSpPr>
          <p:cNvPr id="3" name="内容占位符 2"/>
          <p:cNvSpPr>
            <a:spLocks noGrp="1"/>
          </p:cNvSpPr>
          <p:nvPr>
            <p:ph idx="1"/>
          </p:nvPr>
        </p:nvSpPr>
        <p:spPr/>
        <p:txBody>
          <a:bodyPr/>
          <a:lstStyle/>
          <a:p>
            <a:r>
              <a:rPr lang="zh-CN" altLang="en-US" dirty="0" smtClean="0">
                <a:latin typeface="楷体" pitchFamily="49" charset="-122"/>
                <a:ea typeface="楷体" pitchFamily="49" charset="-122"/>
              </a:rPr>
              <a:t>二、</a:t>
            </a:r>
            <a:r>
              <a:rPr lang="zh-CN" altLang="zh-CN" dirty="0" smtClean="0">
                <a:latin typeface="楷体" pitchFamily="49" charset="-122"/>
                <a:ea typeface="楷体" pitchFamily="49" charset="-122"/>
              </a:rPr>
              <a:t>纳税人购进农产品，原适用</a:t>
            </a:r>
            <a:r>
              <a:rPr lang="en-US" altLang="zh-CN" dirty="0" smtClean="0">
                <a:latin typeface="楷体" pitchFamily="49" charset="-122"/>
                <a:ea typeface="楷体" pitchFamily="49" charset="-122"/>
              </a:rPr>
              <a:t>10%</a:t>
            </a:r>
            <a:r>
              <a:rPr lang="zh-CN" altLang="zh-CN" dirty="0" smtClean="0">
                <a:latin typeface="楷体" pitchFamily="49" charset="-122"/>
                <a:ea typeface="楷体" pitchFamily="49" charset="-122"/>
              </a:rPr>
              <a:t>扣除率的，扣除率调整为</a:t>
            </a:r>
            <a:r>
              <a:rPr lang="en-US" altLang="zh-CN" dirty="0" smtClean="0">
                <a:latin typeface="楷体" pitchFamily="49" charset="-122"/>
                <a:ea typeface="楷体" pitchFamily="49" charset="-122"/>
              </a:rPr>
              <a:t>9%</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纳税人购进用于生产或者委托加工</a:t>
            </a:r>
            <a:r>
              <a:rPr lang="en-US" altLang="zh-CN" dirty="0" smtClean="0">
                <a:latin typeface="楷体" pitchFamily="49" charset="-122"/>
                <a:ea typeface="楷体" pitchFamily="49" charset="-122"/>
              </a:rPr>
              <a:t>13%</a:t>
            </a:r>
            <a:r>
              <a:rPr lang="zh-CN" altLang="zh-CN" dirty="0" smtClean="0">
                <a:latin typeface="楷体" pitchFamily="49" charset="-122"/>
                <a:ea typeface="楷体" pitchFamily="49" charset="-122"/>
              </a:rPr>
              <a:t>税率货物的农产品，按照</a:t>
            </a:r>
            <a:r>
              <a:rPr lang="en-US" altLang="zh-CN" dirty="0" smtClean="0">
                <a:latin typeface="楷体" pitchFamily="49" charset="-122"/>
                <a:ea typeface="楷体" pitchFamily="49" charset="-122"/>
              </a:rPr>
              <a:t>10%</a:t>
            </a:r>
            <a:r>
              <a:rPr lang="zh-CN" altLang="zh-CN" dirty="0" smtClean="0">
                <a:latin typeface="楷体" pitchFamily="49" charset="-122"/>
                <a:ea typeface="楷体" pitchFamily="49" charset="-122"/>
              </a:rPr>
              <a:t>的扣除率计算进项税额。</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例：小宝栗子从蓟县购入板栗再将板栗销售给其他栗子商贩</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    </a:t>
            </a:r>
            <a:r>
              <a:rPr lang="zh-CN" altLang="en-US" dirty="0" smtClean="0">
                <a:latin typeface="楷体" pitchFamily="49" charset="-122"/>
                <a:ea typeface="楷体" pitchFamily="49" charset="-122"/>
              </a:rPr>
              <a:t>小宝栗子从蓟县购入板栗加工炒制成“小宝栗子”（农产品深加工）</a:t>
            </a:r>
            <a:endParaRPr lang="zh-CN" altLang="zh-CN" dirty="0" smtClean="0">
              <a:latin typeface="楷体" pitchFamily="49" charset="-122"/>
              <a:ea typeface="楷体" pitchFamily="49" charset="-122"/>
            </a:endParaRP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农产品抵扣</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latin typeface="楷体" pitchFamily="49" charset="-122"/>
                <a:ea typeface="楷体" pitchFamily="49" charset="-122"/>
              </a:rPr>
              <a:t>农产品抵扣政策：财税</a:t>
            </a:r>
            <a:r>
              <a:rPr lang="en-US" altLang="zh-CN" dirty="0" smtClean="0">
                <a:latin typeface="楷体" pitchFamily="49" charset="-122"/>
                <a:ea typeface="楷体" pitchFamily="49" charset="-122"/>
              </a:rPr>
              <a:t>[2017]37</a:t>
            </a:r>
            <a:r>
              <a:rPr lang="zh-CN" altLang="en-US" dirty="0" smtClean="0">
                <a:latin typeface="楷体" pitchFamily="49" charset="-122"/>
                <a:ea typeface="楷体" pitchFamily="49" charset="-122"/>
              </a:rPr>
              <a:t>号</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、纳税人购进农产品</a:t>
            </a:r>
            <a:r>
              <a:rPr lang="en-US" altLang="zh-CN" dirty="0" smtClean="0">
                <a:latin typeface="楷体" pitchFamily="49" charset="-122"/>
                <a:ea typeface="楷体" pitchFamily="49" charset="-122"/>
              </a:rPr>
              <a:t>,</a:t>
            </a:r>
            <a:r>
              <a:rPr lang="zh-CN" altLang="en-US" dirty="0" smtClean="0">
                <a:latin typeface="楷体" pitchFamily="49" charset="-122"/>
                <a:ea typeface="楷体" pitchFamily="49" charset="-122"/>
              </a:rPr>
              <a:t>取得一般纳税人开具的增值税专用发票或海关进口增值税专用缴款书的，以增值税专用发票或海关进口增值税专用缴款书上注明的增值税额为进项税额；</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2</a:t>
            </a:r>
            <a:r>
              <a:rPr lang="zh-CN" altLang="en-US" dirty="0" smtClean="0">
                <a:latin typeface="楷体" pitchFamily="49" charset="-122"/>
                <a:ea typeface="楷体" pitchFamily="49" charset="-122"/>
              </a:rPr>
              <a:t>、从按照简易计税方法依照</a:t>
            </a:r>
            <a:r>
              <a:rPr lang="en-US" altLang="zh-CN" dirty="0" smtClean="0">
                <a:latin typeface="楷体" pitchFamily="49" charset="-122"/>
                <a:ea typeface="楷体" pitchFamily="49" charset="-122"/>
              </a:rPr>
              <a:t>3%</a:t>
            </a:r>
            <a:r>
              <a:rPr lang="zh-CN" altLang="en-US" dirty="0" smtClean="0">
                <a:latin typeface="楷体" pitchFamily="49" charset="-122"/>
                <a:ea typeface="楷体" pitchFamily="49" charset="-122"/>
              </a:rPr>
              <a:t>征收率计算缴纳增值税的小规模纳税人取得增值税专用发票的，以增值税专用发票上注明的金额和</a:t>
            </a:r>
            <a:r>
              <a:rPr lang="en-US" altLang="zh-CN" b="1" dirty="0" smtClean="0">
                <a:solidFill>
                  <a:srgbClr val="FF0000"/>
                </a:solidFill>
                <a:latin typeface="楷体" pitchFamily="49" charset="-122"/>
                <a:ea typeface="楷体" pitchFamily="49" charset="-122"/>
              </a:rPr>
              <a:t>11%</a:t>
            </a:r>
            <a:r>
              <a:rPr lang="zh-CN" altLang="en-US" dirty="0" smtClean="0">
                <a:latin typeface="楷体" pitchFamily="49" charset="-122"/>
                <a:ea typeface="楷体" pitchFamily="49" charset="-122"/>
              </a:rPr>
              <a:t>的扣除率计算进项税额；</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3</a:t>
            </a:r>
            <a:r>
              <a:rPr lang="zh-CN" altLang="en-US" dirty="0" smtClean="0">
                <a:latin typeface="楷体" pitchFamily="49" charset="-122"/>
                <a:ea typeface="楷体" pitchFamily="49" charset="-122"/>
              </a:rPr>
              <a:t>、取得（开具）农产品销售发票或收购发票的，以农产品销售发票或收购发票上注明的农产品买价和</a:t>
            </a:r>
            <a:r>
              <a:rPr lang="en-US" altLang="zh-CN" b="1" dirty="0" smtClean="0">
                <a:solidFill>
                  <a:srgbClr val="FF0000"/>
                </a:solidFill>
                <a:latin typeface="楷体" pitchFamily="49" charset="-122"/>
                <a:ea typeface="楷体" pitchFamily="49" charset="-122"/>
              </a:rPr>
              <a:t>11%</a:t>
            </a:r>
            <a:r>
              <a:rPr lang="zh-CN" altLang="en-US" dirty="0" smtClean="0">
                <a:latin typeface="楷体" pitchFamily="49" charset="-122"/>
                <a:ea typeface="楷体" pitchFamily="49" charset="-122"/>
              </a:rPr>
              <a:t>的扣除率计算进项税额。</a:t>
            </a:r>
            <a:endParaRPr lang="zh-CN" altLang="en-US" dirty="0">
              <a:latin typeface="楷体" pitchFamily="49" charset="-122"/>
              <a:ea typeface="楷体"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农产品抵扣</a:t>
            </a:r>
            <a:endParaRPr lang="zh-CN" altLang="en-US" dirty="0"/>
          </a:p>
        </p:txBody>
      </p:sp>
      <p:sp>
        <p:nvSpPr>
          <p:cNvPr id="3" name="内容占位符 2"/>
          <p:cNvSpPr>
            <a:spLocks noGrp="1"/>
          </p:cNvSpPr>
          <p:nvPr>
            <p:ph idx="1"/>
          </p:nvPr>
        </p:nvSpPr>
        <p:spPr/>
        <p:txBody>
          <a:bodyPr/>
          <a:lstStyle/>
          <a:p>
            <a:r>
              <a:rPr lang="zh-CN" altLang="en-US" dirty="0" smtClean="0">
                <a:latin typeface="楷体" pitchFamily="49" charset="-122"/>
                <a:ea typeface="楷体" pitchFamily="49" charset="-122"/>
              </a:rPr>
              <a:t>财税</a:t>
            </a:r>
            <a:r>
              <a:rPr lang="en-US" altLang="zh-CN" dirty="0" smtClean="0">
                <a:latin typeface="楷体" pitchFamily="49" charset="-122"/>
                <a:ea typeface="楷体" pitchFamily="49" charset="-122"/>
              </a:rPr>
              <a:t>[2017]37</a:t>
            </a:r>
            <a:r>
              <a:rPr lang="zh-CN" altLang="en-US" dirty="0" smtClean="0">
                <a:latin typeface="楷体" pitchFamily="49" charset="-122"/>
                <a:ea typeface="楷体" pitchFamily="49" charset="-122"/>
              </a:rPr>
              <a:t>号</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纳税人购进用于生产销售或委托受托加工</a:t>
            </a:r>
            <a:r>
              <a:rPr lang="en-US" altLang="zh-CN" dirty="0" smtClean="0">
                <a:latin typeface="楷体" pitchFamily="49" charset="-122"/>
                <a:ea typeface="楷体" pitchFamily="49" charset="-122"/>
              </a:rPr>
              <a:t>17%</a:t>
            </a:r>
            <a:r>
              <a:rPr lang="zh-CN" altLang="en-US" dirty="0" smtClean="0">
                <a:latin typeface="楷体" pitchFamily="49" charset="-122"/>
                <a:ea typeface="楷体" pitchFamily="49" charset="-122"/>
              </a:rPr>
              <a:t>税率货物的农产品维持原扣除力度不变</a:t>
            </a:r>
            <a:r>
              <a:rPr lang="en-US" altLang="zh-CN" dirty="0" smtClean="0">
                <a:latin typeface="楷体" pitchFamily="49" charset="-122"/>
                <a:ea typeface="楷体" pitchFamily="49" charset="-122"/>
              </a:rPr>
              <a:t>(11%+2%)</a:t>
            </a:r>
          </a:p>
          <a:p>
            <a:r>
              <a:rPr lang="zh-CN" altLang="en-US" dirty="0" smtClean="0">
                <a:latin typeface="楷体" pitchFamily="49" charset="-122"/>
                <a:ea typeface="楷体" pitchFamily="49" charset="-122"/>
              </a:rPr>
              <a:t>财税</a:t>
            </a:r>
            <a:r>
              <a:rPr lang="en-US" altLang="zh-CN" dirty="0" smtClean="0">
                <a:latin typeface="楷体" pitchFamily="49" charset="-122"/>
                <a:ea typeface="楷体" pitchFamily="49" charset="-122"/>
              </a:rPr>
              <a:t>[2018]32</a:t>
            </a:r>
            <a:r>
              <a:rPr lang="zh-CN" altLang="en-US" dirty="0" smtClean="0">
                <a:latin typeface="楷体" pitchFamily="49" charset="-122"/>
                <a:ea typeface="楷体" pitchFamily="49" charset="-122"/>
              </a:rPr>
              <a:t>号</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纳税人购进用于生产销售或委托加工</a:t>
            </a:r>
            <a:r>
              <a:rPr lang="en-US" altLang="zh-CN" dirty="0" smtClean="0">
                <a:latin typeface="楷体" pitchFamily="49" charset="-122"/>
                <a:ea typeface="楷体" pitchFamily="49" charset="-122"/>
              </a:rPr>
              <a:t>16%</a:t>
            </a:r>
            <a:r>
              <a:rPr lang="zh-CN" altLang="en-US" dirty="0" smtClean="0">
                <a:latin typeface="楷体" pitchFamily="49" charset="-122"/>
                <a:ea typeface="楷体" pitchFamily="49" charset="-122"/>
              </a:rPr>
              <a:t>税率货物的农产品，按照</a:t>
            </a:r>
            <a:r>
              <a:rPr lang="en-US" altLang="zh-CN" dirty="0" smtClean="0">
                <a:latin typeface="楷体" pitchFamily="49" charset="-122"/>
                <a:ea typeface="楷体" pitchFamily="49" charset="-122"/>
              </a:rPr>
              <a:t>12%</a:t>
            </a:r>
            <a:r>
              <a:rPr lang="zh-CN" altLang="en-US" dirty="0" smtClean="0">
                <a:latin typeface="楷体" pitchFamily="49" charset="-122"/>
                <a:ea typeface="楷体" pitchFamily="49" charset="-122"/>
              </a:rPr>
              <a:t>的扣除率计算进项税额。（</a:t>
            </a:r>
            <a:r>
              <a:rPr lang="en-US" altLang="zh-CN" dirty="0" smtClean="0">
                <a:latin typeface="楷体" pitchFamily="49" charset="-122"/>
                <a:ea typeface="楷体" pitchFamily="49" charset="-122"/>
              </a:rPr>
              <a:t>10%+2%</a:t>
            </a:r>
            <a:r>
              <a:rPr lang="zh-CN" altLang="en-US"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39</a:t>
            </a:r>
            <a:r>
              <a:rPr lang="zh-CN" altLang="en-US" dirty="0" smtClean="0">
                <a:latin typeface="楷体" pitchFamily="49" charset="-122"/>
                <a:ea typeface="楷体" pitchFamily="49" charset="-122"/>
              </a:rPr>
              <a:t>号公告</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纳税人购进用于生产或者委托加工</a:t>
            </a:r>
            <a:r>
              <a:rPr lang="en-US" altLang="zh-CN" dirty="0" smtClean="0">
                <a:latin typeface="楷体" pitchFamily="49" charset="-122"/>
                <a:ea typeface="楷体" pitchFamily="49" charset="-122"/>
              </a:rPr>
              <a:t>13%</a:t>
            </a:r>
            <a:r>
              <a:rPr lang="zh-CN" altLang="zh-CN" dirty="0" smtClean="0">
                <a:latin typeface="楷体" pitchFamily="49" charset="-122"/>
                <a:ea typeface="楷体" pitchFamily="49" charset="-122"/>
              </a:rPr>
              <a:t>税率货物的农产品，按照</a:t>
            </a:r>
            <a:r>
              <a:rPr lang="en-US" altLang="zh-CN" dirty="0" smtClean="0">
                <a:latin typeface="楷体" pitchFamily="49" charset="-122"/>
                <a:ea typeface="楷体" pitchFamily="49" charset="-122"/>
              </a:rPr>
              <a:t>10%</a:t>
            </a:r>
            <a:r>
              <a:rPr lang="zh-CN" altLang="zh-CN" dirty="0" smtClean="0">
                <a:latin typeface="楷体" pitchFamily="49" charset="-122"/>
                <a:ea typeface="楷体" pitchFamily="49" charset="-122"/>
              </a:rPr>
              <a:t>的扣除率计算进项税额。</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9%+1%</a:t>
            </a:r>
            <a:r>
              <a:rPr lang="zh-CN" altLang="en-US"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endParaRPr lang="zh-CN" altLang="en-US" dirty="0">
              <a:latin typeface="楷体" pitchFamily="49" charset="-122"/>
              <a:ea typeface="楷体"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农产品抵扣</a:t>
            </a:r>
            <a:endParaRPr lang="zh-CN" altLang="en-US" dirty="0"/>
          </a:p>
        </p:txBody>
      </p:sp>
      <p:sp>
        <p:nvSpPr>
          <p:cNvPr id="3" name="内容占位符 2"/>
          <p:cNvSpPr>
            <a:spLocks noGrp="1"/>
          </p:cNvSpPr>
          <p:nvPr>
            <p:ph idx="1"/>
          </p:nvPr>
        </p:nvSpPr>
        <p:spPr/>
        <p:txBody>
          <a:bodyPr/>
          <a:lstStyle/>
          <a:p>
            <a:r>
              <a:rPr lang="zh-CN" altLang="en-US" dirty="0" smtClean="0">
                <a:latin typeface="楷体" pitchFamily="49" charset="-122"/>
                <a:ea typeface="楷体" pitchFamily="49" charset="-122"/>
              </a:rPr>
              <a:t>什么时候加计？</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    纳税人领用时加计抵扣</a:t>
            </a:r>
            <a:endParaRPr lang="zh-CN" altLang="en-US" dirty="0">
              <a:latin typeface="楷体" pitchFamily="49" charset="-122"/>
              <a:ea typeface="楷体"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15</a:t>
            </a:r>
            <a:r>
              <a:rPr lang="zh-CN" altLang="en-US" dirty="0" smtClean="0"/>
              <a:t>号公告</a:t>
            </a:r>
            <a:r>
              <a:rPr lang="en-US" altLang="zh-CN" dirty="0" smtClean="0"/>
              <a:t>-</a:t>
            </a:r>
            <a:r>
              <a:rPr lang="zh-CN" altLang="en-US" dirty="0" smtClean="0"/>
              <a:t>农产品抵扣</a:t>
            </a:r>
            <a:endParaRPr lang="zh-CN" alt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179512" y="1772816"/>
            <a:ext cx="8784976" cy="4248471"/>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出口退税</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三、原适用</a:t>
            </a:r>
            <a:r>
              <a:rPr lang="en-US" altLang="zh-CN" dirty="0" smtClean="0">
                <a:latin typeface="楷体" pitchFamily="49" charset="-122"/>
                <a:ea typeface="楷体" pitchFamily="49" charset="-122"/>
              </a:rPr>
              <a:t>16%</a:t>
            </a:r>
            <a:r>
              <a:rPr lang="zh-CN" altLang="zh-CN" dirty="0" smtClean="0">
                <a:latin typeface="楷体" pitchFamily="49" charset="-122"/>
                <a:ea typeface="楷体" pitchFamily="49" charset="-122"/>
              </a:rPr>
              <a:t>税率且出口退税率为</a:t>
            </a:r>
            <a:r>
              <a:rPr lang="en-US" altLang="zh-CN" dirty="0" smtClean="0">
                <a:latin typeface="楷体" pitchFamily="49" charset="-122"/>
                <a:ea typeface="楷体" pitchFamily="49" charset="-122"/>
              </a:rPr>
              <a:t>16%</a:t>
            </a:r>
            <a:r>
              <a:rPr lang="zh-CN" altLang="zh-CN" dirty="0" smtClean="0">
                <a:latin typeface="楷体" pitchFamily="49" charset="-122"/>
                <a:ea typeface="楷体" pitchFamily="49" charset="-122"/>
              </a:rPr>
              <a:t>的出口货物劳务，出口退税率调整为</a:t>
            </a:r>
            <a:r>
              <a:rPr lang="en-US" altLang="zh-CN" dirty="0" smtClean="0">
                <a:latin typeface="楷体" pitchFamily="49" charset="-122"/>
                <a:ea typeface="楷体" pitchFamily="49" charset="-122"/>
              </a:rPr>
              <a:t>13%</a:t>
            </a:r>
            <a:r>
              <a:rPr lang="zh-CN" altLang="zh-CN"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原适用</a:t>
            </a:r>
            <a:r>
              <a:rPr lang="en-US" altLang="zh-CN" dirty="0" smtClean="0">
                <a:latin typeface="楷体" pitchFamily="49" charset="-122"/>
                <a:ea typeface="楷体" pitchFamily="49" charset="-122"/>
              </a:rPr>
              <a:t>10%</a:t>
            </a:r>
            <a:r>
              <a:rPr lang="zh-CN" altLang="zh-CN" dirty="0" smtClean="0">
                <a:latin typeface="楷体" pitchFamily="49" charset="-122"/>
                <a:ea typeface="楷体" pitchFamily="49" charset="-122"/>
              </a:rPr>
              <a:t>税率且出口退税率为</a:t>
            </a:r>
            <a:r>
              <a:rPr lang="en-US" altLang="zh-CN" dirty="0" smtClean="0">
                <a:latin typeface="楷体" pitchFamily="49" charset="-122"/>
                <a:ea typeface="楷体" pitchFamily="49" charset="-122"/>
              </a:rPr>
              <a:t>10%</a:t>
            </a:r>
            <a:r>
              <a:rPr lang="zh-CN" altLang="zh-CN" dirty="0" smtClean="0">
                <a:latin typeface="楷体" pitchFamily="49" charset="-122"/>
                <a:ea typeface="楷体" pitchFamily="49" charset="-122"/>
              </a:rPr>
              <a:t>的出口货物、跨境应税行为，出口退税率调整为</a:t>
            </a:r>
            <a:r>
              <a:rPr lang="en-US" altLang="zh-CN" dirty="0" smtClean="0">
                <a:latin typeface="楷体" pitchFamily="49" charset="-122"/>
                <a:ea typeface="楷体" pitchFamily="49" charset="-122"/>
              </a:rPr>
              <a:t>9%</a:t>
            </a:r>
            <a:r>
              <a:rPr lang="zh-CN" altLang="zh-CN" dirty="0" smtClean="0">
                <a:latin typeface="楷体" pitchFamily="49" charset="-122"/>
                <a:ea typeface="楷体" pitchFamily="49" charset="-122"/>
              </a:rPr>
              <a:t>。</a:t>
            </a:r>
            <a:endParaRPr lang="zh-CN" altLang="en-US" dirty="0">
              <a:latin typeface="楷体" pitchFamily="49" charset="-122"/>
              <a:ea typeface="楷体" pitchFamily="49" charset="-122"/>
            </a:endParaRPr>
          </a:p>
        </p:txBody>
      </p:sp>
      <p:sp>
        <p:nvSpPr>
          <p:cNvPr id="4" name="矩形 3"/>
          <p:cNvSpPr/>
          <p:nvPr/>
        </p:nvSpPr>
        <p:spPr>
          <a:xfrm>
            <a:off x="539552" y="4725144"/>
            <a:ext cx="1368152" cy="11521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出口劳务或跨境应税行为</a:t>
            </a:r>
            <a:endParaRPr lang="zh-CN" altLang="en-US" dirty="0"/>
          </a:p>
        </p:txBody>
      </p:sp>
      <p:cxnSp>
        <p:nvCxnSpPr>
          <p:cNvPr id="6" name="直接箭头连接符 5"/>
          <p:cNvCxnSpPr>
            <a:stCxn id="4" idx="3"/>
          </p:cNvCxnSpPr>
          <p:nvPr/>
        </p:nvCxnSpPr>
        <p:spPr>
          <a:xfrm flipV="1">
            <a:off x="1907704" y="4653136"/>
            <a:ext cx="504056"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4" idx="3"/>
          </p:cNvCxnSpPr>
          <p:nvPr/>
        </p:nvCxnSpPr>
        <p:spPr>
          <a:xfrm>
            <a:off x="1907704" y="5301208"/>
            <a:ext cx="504056"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483768" y="4149080"/>
            <a:ext cx="1944216"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征退一致</a:t>
            </a:r>
            <a:endParaRPr lang="en-US" altLang="zh-CN" dirty="0" smtClean="0"/>
          </a:p>
          <a:p>
            <a:pPr algn="ctr"/>
            <a:r>
              <a:rPr lang="zh-CN" altLang="en-US" dirty="0" smtClean="0"/>
              <a:t>（退税率</a:t>
            </a:r>
            <a:r>
              <a:rPr lang="en-US" altLang="zh-CN" dirty="0" smtClean="0"/>
              <a:t>=</a:t>
            </a:r>
            <a:r>
              <a:rPr lang="zh-CN" altLang="en-US" dirty="0" smtClean="0"/>
              <a:t>征税率）</a:t>
            </a:r>
            <a:endParaRPr lang="zh-CN" altLang="en-US" dirty="0"/>
          </a:p>
        </p:txBody>
      </p:sp>
      <p:sp>
        <p:nvSpPr>
          <p:cNvPr id="10" name="矩形 9"/>
          <p:cNvSpPr/>
          <p:nvPr/>
        </p:nvSpPr>
        <p:spPr>
          <a:xfrm>
            <a:off x="2483768" y="5517232"/>
            <a:ext cx="1944216" cy="9361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征退不一致</a:t>
            </a:r>
            <a:endParaRPr lang="en-US" altLang="zh-CN" dirty="0" smtClean="0"/>
          </a:p>
          <a:p>
            <a:pPr algn="ctr"/>
            <a:r>
              <a:rPr lang="zh-CN" altLang="en-US" dirty="0" smtClean="0"/>
              <a:t>（退税率</a:t>
            </a:r>
            <a:r>
              <a:rPr lang="en-US" altLang="zh-CN" dirty="0" smtClean="0"/>
              <a:t>&lt;</a:t>
            </a:r>
            <a:r>
              <a:rPr lang="zh-CN" altLang="en-US" dirty="0" smtClean="0"/>
              <a:t>征税率）</a:t>
            </a:r>
            <a:endParaRPr lang="zh-CN" altLang="en-US" dirty="0"/>
          </a:p>
        </p:txBody>
      </p:sp>
      <p:sp>
        <p:nvSpPr>
          <p:cNvPr id="15" name="右箭头 14"/>
          <p:cNvSpPr/>
          <p:nvPr/>
        </p:nvSpPr>
        <p:spPr>
          <a:xfrm>
            <a:off x="4499992" y="4509120"/>
            <a:ext cx="576064"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右箭头 15"/>
          <p:cNvSpPr/>
          <p:nvPr/>
        </p:nvSpPr>
        <p:spPr>
          <a:xfrm>
            <a:off x="4499992" y="5805264"/>
            <a:ext cx="576064"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148064" y="4149080"/>
            <a:ext cx="1008112"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调整</a:t>
            </a:r>
            <a:endParaRPr lang="zh-CN" altLang="en-US" dirty="0"/>
          </a:p>
        </p:txBody>
      </p:sp>
      <p:sp>
        <p:nvSpPr>
          <p:cNvPr id="18" name="矩形 17"/>
          <p:cNvSpPr/>
          <p:nvPr/>
        </p:nvSpPr>
        <p:spPr>
          <a:xfrm>
            <a:off x="5148064" y="5589240"/>
            <a:ext cx="1008112" cy="864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不调整</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出口退税</a:t>
            </a:r>
            <a:endParaRPr lang="zh-CN" altLang="en-US" dirty="0"/>
          </a:p>
        </p:txBody>
      </p:sp>
      <p:sp>
        <p:nvSpPr>
          <p:cNvPr id="3" name="内容占位符 2"/>
          <p:cNvSpPr>
            <a:spLocks noGrp="1"/>
          </p:cNvSpPr>
          <p:nvPr>
            <p:ph idx="1"/>
          </p:nvPr>
        </p:nvSpPr>
        <p:spPr/>
        <p:txBody>
          <a:bodyPr/>
          <a:lstStyle/>
          <a:p>
            <a:r>
              <a:rPr lang="en-US" altLang="zh-CN" b="1" dirty="0" smtClean="0">
                <a:latin typeface="楷体" pitchFamily="49" charset="-122"/>
                <a:ea typeface="楷体" pitchFamily="49" charset="-122"/>
              </a:rPr>
              <a:t>2019</a:t>
            </a:r>
            <a:r>
              <a:rPr lang="zh-CN" altLang="zh-CN" b="1" dirty="0" smtClean="0">
                <a:latin typeface="楷体" pitchFamily="49" charset="-122"/>
                <a:ea typeface="楷体" pitchFamily="49" charset="-122"/>
              </a:rPr>
              <a:t>年</a:t>
            </a:r>
            <a:r>
              <a:rPr lang="en-US" altLang="zh-CN" b="1" dirty="0" smtClean="0">
                <a:latin typeface="楷体" pitchFamily="49" charset="-122"/>
                <a:ea typeface="楷体" pitchFamily="49" charset="-122"/>
              </a:rPr>
              <a:t>6</a:t>
            </a:r>
            <a:r>
              <a:rPr lang="zh-CN" altLang="zh-CN" b="1" dirty="0" smtClean="0">
                <a:latin typeface="楷体" pitchFamily="49" charset="-122"/>
                <a:ea typeface="楷体" pitchFamily="49" charset="-122"/>
              </a:rPr>
              <a:t>月</a:t>
            </a:r>
            <a:r>
              <a:rPr lang="en-US" altLang="zh-CN" b="1" dirty="0" smtClean="0">
                <a:latin typeface="楷体" pitchFamily="49" charset="-122"/>
                <a:ea typeface="楷体" pitchFamily="49" charset="-122"/>
              </a:rPr>
              <a:t>30</a:t>
            </a:r>
            <a:r>
              <a:rPr lang="zh-CN" altLang="zh-CN" b="1" dirty="0" smtClean="0">
                <a:latin typeface="楷体" pitchFamily="49" charset="-122"/>
                <a:ea typeface="楷体" pitchFamily="49" charset="-122"/>
              </a:rPr>
              <a:t>日前</a:t>
            </a:r>
            <a:r>
              <a:rPr lang="zh-CN" altLang="zh-CN" dirty="0" smtClean="0">
                <a:latin typeface="楷体" pitchFamily="49" charset="-122"/>
                <a:ea typeface="楷体" pitchFamily="49" charset="-122"/>
              </a:rPr>
              <a:t>（含</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日前），</a:t>
            </a:r>
            <a:r>
              <a:rPr lang="zh-CN" altLang="zh-CN" b="1" dirty="0" smtClean="0">
                <a:latin typeface="楷体" pitchFamily="49" charset="-122"/>
                <a:ea typeface="楷体" pitchFamily="49" charset="-122"/>
              </a:rPr>
              <a:t>纳税人出口</a:t>
            </a:r>
            <a:r>
              <a:rPr lang="zh-CN" altLang="zh-CN" dirty="0" smtClean="0">
                <a:latin typeface="楷体" pitchFamily="49" charset="-122"/>
                <a:ea typeface="楷体" pitchFamily="49" charset="-122"/>
              </a:rPr>
              <a:t>前款所涉货物劳务、发生前款所涉跨境应税行为，适用增值税免退税办法的，</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购进时已按调整前税率征收增值税的，执行调整前的出口退税率，</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购进时已按调整后税率征收增值税的，执行调整后的出口退税率；</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适用增值税免抵退税办法的，执行调整前的出口退税率，在计算免抵退税时，适用税率低于出口退税率的，适用税率与出口退税率之差视为零参与免抵退税计算。</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出口退税</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出口退税率的执行时间及出口货物劳务、发生跨境应税行为的时间，按照以下规定执行：</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报关出口的货物劳务（保税区及经保税区出口除外），以海关出口报关单上注明的出口日期为准；</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非报关出口的货物劳务、跨境应税行为，以出口发票或普通发票的开具时间为准；</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保税区及经保税区出口的货物，以货物离境时海关出具的出境货物备案清单上注明的出口日期为准。</a:t>
            </a:r>
            <a:endParaRPr lang="zh-CN" altLang="en-US" dirty="0">
              <a:latin typeface="楷体" pitchFamily="49" charset="-122"/>
              <a:ea typeface="楷体" pitchFamily="49"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出口退税</a:t>
            </a:r>
            <a:endParaRPr lang="zh-CN" altLang="en-US" dirty="0"/>
          </a:p>
        </p:txBody>
      </p:sp>
      <p:sp>
        <p:nvSpPr>
          <p:cNvPr id="3" name="内容占位符 2"/>
          <p:cNvSpPr>
            <a:spLocks noGrp="1"/>
          </p:cNvSpPr>
          <p:nvPr>
            <p:ph idx="1"/>
          </p:nvPr>
        </p:nvSpPr>
        <p:spPr/>
        <p:txBody>
          <a:bodyPr/>
          <a:lstStyle/>
          <a:p>
            <a:r>
              <a:rPr lang="zh-CN" altLang="en-US" dirty="0" smtClean="0">
                <a:latin typeface="楷体" pitchFamily="49" charset="-122"/>
                <a:ea typeface="楷体" pitchFamily="49" charset="-122"/>
              </a:rPr>
              <a:t>四、</a:t>
            </a:r>
            <a:r>
              <a:rPr lang="zh-CN" altLang="zh-CN" dirty="0" smtClean="0">
                <a:latin typeface="楷体" pitchFamily="49" charset="-122"/>
                <a:ea typeface="楷体" pitchFamily="49" charset="-122"/>
              </a:rPr>
              <a:t>适用</a:t>
            </a:r>
            <a:r>
              <a:rPr lang="en-US" altLang="zh-CN" dirty="0" smtClean="0">
                <a:latin typeface="楷体" pitchFamily="49" charset="-122"/>
                <a:ea typeface="楷体" pitchFamily="49" charset="-122"/>
              </a:rPr>
              <a:t>13%</a:t>
            </a:r>
            <a:r>
              <a:rPr lang="zh-CN" altLang="zh-CN" dirty="0" smtClean="0">
                <a:latin typeface="楷体" pitchFamily="49" charset="-122"/>
                <a:ea typeface="楷体" pitchFamily="49" charset="-122"/>
              </a:rPr>
              <a:t>税率的境外旅客购物离境退税物品，退税率为</a:t>
            </a:r>
            <a:r>
              <a:rPr lang="en-US" altLang="zh-CN" dirty="0" smtClean="0">
                <a:latin typeface="楷体" pitchFamily="49" charset="-122"/>
                <a:ea typeface="楷体" pitchFamily="49" charset="-122"/>
              </a:rPr>
              <a:t>11%</a:t>
            </a:r>
            <a:r>
              <a:rPr lang="zh-CN" altLang="zh-CN" dirty="0" smtClean="0">
                <a:latin typeface="楷体" pitchFamily="49" charset="-122"/>
                <a:ea typeface="楷体" pitchFamily="49" charset="-122"/>
              </a:rPr>
              <a:t>；适用</a:t>
            </a:r>
            <a:r>
              <a:rPr lang="en-US" altLang="zh-CN" dirty="0" smtClean="0">
                <a:latin typeface="楷体" pitchFamily="49" charset="-122"/>
                <a:ea typeface="楷体" pitchFamily="49" charset="-122"/>
              </a:rPr>
              <a:t>9%</a:t>
            </a:r>
            <a:r>
              <a:rPr lang="zh-CN" altLang="zh-CN" dirty="0" smtClean="0">
                <a:latin typeface="楷体" pitchFamily="49" charset="-122"/>
                <a:ea typeface="楷体" pitchFamily="49" charset="-122"/>
              </a:rPr>
              <a:t>税率的境外旅客购物离境退税物品，退税率为</a:t>
            </a:r>
            <a:r>
              <a:rPr lang="en-US" altLang="zh-CN" dirty="0" smtClean="0">
                <a:latin typeface="楷体" pitchFamily="49" charset="-122"/>
                <a:ea typeface="楷体" pitchFamily="49" charset="-122"/>
              </a:rPr>
              <a:t>8%</a:t>
            </a:r>
            <a:r>
              <a:rPr lang="zh-CN" altLang="zh-CN" dirty="0" smtClean="0">
                <a:latin typeface="楷体" pitchFamily="49" charset="-122"/>
                <a:ea typeface="楷体" pitchFamily="49" charset="-122"/>
              </a:rPr>
              <a:t>。</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6</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30</a:t>
            </a:r>
            <a:r>
              <a:rPr lang="zh-CN" altLang="zh-CN" dirty="0" smtClean="0">
                <a:latin typeface="楷体" pitchFamily="49" charset="-122"/>
                <a:ea typeface="楷体" pitchFamily="49" charset="-122"/>
              </a:rPr>
              <a:t>日前，按调整前税率征收增值税的，执行调整前的退税率；按调整后税率征收增值税的，执行调整后的退税率。</a:t>
            </a:r>
          </a:p>
          <a:p>
            <a:r>
              <a:rPr lang="zh-CN" altLang="zh-CN" dirty="0" smtClean="0">
                <a:latin typeface="楷体" pitchFamily="49" charset="-122"/>
                <a:ea typeface="楷体" pitchFamily="49" charset="-122"/>
              </a:rPr>
              <a:t>　　退税率的执行时间，以退税物品增值税普通发票的开具日期为准。</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不动产抵扣</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五、自</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日起，《营业税改征增值税试点有关事项的规定》（财税〔</a:t>
            </a:r>
            <a:r>
              <a:rPr lang="en-US" altLang="zh-CN" dirty="0" smtClean="0">
                <a:latin typeface="楷体" pitchFamily="49" charset="-122"/>
                <a:ea typeface="楷体" pitchFamily="49" charset="-122"/>
              </a:rPr>
              <a:t>2016</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36</a:t>
            </a:r>
            <a:r>
              <a:rPr lang="zh-CN" altLang="zh-CN" dirty="0" smtClean="0">
                <a:latin typeface="楷体" pitchFamily="49" charset="-122"/>
                <a:ea typeface="楷体" pitchFamily="49" charset="-122"/>
              </a:rPr>
              <a:t>号印发）第一条第（四）项第</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点、第二条第（一）项第</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点停止执行，纳税人取得不动产或者不动产在建工程的进项税额不再分</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年抵扣。此前按照上述规定尚未抵扣完毕的待抵扣进项税额，可自</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月税款所属期起从销项税额中抵扣。</a:t>
            </a:r>
            <a:endParaRPr lang="zh-CN" altLang="en-US" dirty="0">
              <a:latin typeface="楷体" pitchFamily="49" charset="-122"/>
              <a:ea typeface="楷体"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深化增值税改革</a:t>
            </a:r>
            <a:endParaRPr lang="zh-CN" altLang="en-US" dirty="0"/>
          </a:p>
        </p:txBody>
      </p:sp>
      <p:sp>
        <p:nvSpPr>
          <p:cNvPr id="3" name="内容占位符 2"/>
          <p:cNvSpPr>
            <a:spLocks noGrp="1"/>
          </p:cNvSpPr>
          <p:nvPr>
            <p:ph idx="1"/>
          </p:nvPr>
        </p:nvSpPr>
        <p:spPr/>
        <p:txBody>
          <a:bodyPr/>
          <a:lstStyle/>
          <a:p>
            <a:r>
              <a:rPr lang="zh-CN" altLang="en-US" dirty="0" smtClean="0">
                <a:latin typeface="楷体" pitchFamily="49" charset="-122"/>
                <a:ea typeface="楷体" pitchFamily="49" charset="-122"/>
              </a:rPr>
              <a:t>一、主要文件</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、财政部 税务总局 海关总署关于深化增值税改革有关政策的公告（财政部 税务总局 海关总署公告</a:t>
            </a:r>
            <a:r>
              <a:rPr lang="en-US" altLang="zh-CN" dirty="0" smtClean="0">
                <a:latin typeface="楷体" pitchFamily="49" charset="-122"/>
                <a:ea typeface="楷体" pitchFamily="49" charset="-122"/>
              </a:rPr>
              <a:t>2019</a:t>
            </a:r>
            <a:r>
              <a:rPr lang="zh-CN" altLang="en-US" dirty="0" smtClean="0">
                <a:latin typeface="楷体" pitchFamily="49" charset="-122"/>
                <a:ea typeface="楷体" pitchFamily="49" charset="-122"/>
              </a:rPr>
              <a:t>年第</a:t>
            </a:r>
            <a:r>
              <a:rPr lang="en-US" altLang="zh-CN" dirty="0" smtClean="0">
                <a:latin typeface="楷体" pitchFamily="49" charset="-122"/>
                <a:ea typeface="楷体" pitchFamily="49" charset="-122"/>
              </a:rPr>
              <a:t>39</a:t>
            </a:r>
            <a:r>
              <a:rPr lang="zh-CN" altLang="en-US" dirty="0" smtClean="0">
                <a:latin typeface="楷体" pitchFamily="49" charset="-122"/>
                <a:ea typeface="楷体" pitchFamily="49" charset="-122"/>
              </a:rPr>
              <a:t>号）</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2</a:t>
            </a:r>
            <a:r>
              <a:rPr lang="zh-CN" altLang="en-US" dirty="0" smtClean="0">
                <a:latin typeface="楷体" pitchFamily="49" charset="-122"/>
                <a:ea typeface="楷体" pitchFamily="49" charset="-122"/>
              </a:rPr>
              <a:t>、国家税务总局关于深化增值税改革有关事项的公告（总局</a:t>
            </a:r>
            <a:r>
              <a:rPr lang="en-US" altLang="zh-CN" dirty="0" smtClean="0">
                <a:latin typeface="楷体" pitchFamily="49" charset="-122"/>
                <a:ea typeface="楷体" pitchFamily="49" charset="-122"/>
              </a:rPr>
              <a:t>2019</a:t>
            </a:r>
            <a:r>
              <a:rPr lang="zh-CN" altLang="en-US" dirty="0" smtClean="0">
                <a:latin typeface="楷体" pitchFamily="49" charset="-122"/>
                <a:ea typeface="楷体" pitchFamily="49" charset="-122"/>
              </a:rPr>
              <a:t>年</a:t>
            </a:r>
            <a:r>
              <a:rPr lang="en-US" altLang="zh-CN" dirty="0" smtClean="0">
                <a:latin typeface="楷体" pitchFamily="49" charset="-122"/>
                <a:ea typeface="楷体" pitchFamily="49" charset="-122"/>
              </a:rPr>
              <a:t>14</a:t>
            </a:r>
            <a:r>
              <a:rPr lang="zh-CN" altLang="en-US" dirty="0" smtClean="0">
                <a:latin typeface="楷体" pitchFamily="49" charset="-122"/>
                <a:ea typeface="楷体" pitchFamily="49" charset="-122"/>
              </a:rPr>
              <a:t>号公告）</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3</a:t>
            </a:r>
            <a:r>
              <a:rPr lang="zh-CN" altLang="en-US" dirty="0" smtClean="0">
                <a:latin typeface="楷体" pitchFamily="49" charset="-122"/>
                <a:ea typeface="楷体" pitchFamily="49" charset="-122"/>
              </a:rPr>
              <a:t>、国家税务总局关于调整增值税纳税申报有关事项的公告（总局</a:t>
            </a:r>
            <a:r>
              <a:rPr lang="en-US" altLang="zh-CN" dirty="0" smtClean="0">
                <a:latin typeface="楷体" pitchFamily="49" charset="-122"/>
                <a:ea typeface="楷体" pitchFamily="49" charset="-122"/>
              </a:rPr>
              <a:t>2019</a:t>
            </a:r>
            <a:r>
              <a:rPr lang="zh-CN" altLang="en-US" dirty="0" smtClean="0">
                <a:latin typeface="楷体" pitchFamily="49" charset="-122"/>
                <a:ea typeface="楷体" pitchFamily="49" charset="-122"/>
              </a:rPr>
              <a:t>年</a:t>
            </a:r>
            <a:r>
              <a:rPr lang="en-US" altLang="zh-CN" dirty="0" smtClean="0">
                <a:latin typeface="楷体" pitchFamily="49" charset="-122"/>
                <a:ea typeface="楷体" pitchFamily="49" charset="-122"/>
              </a:rPr>
              <a:t>15</a:t>
            </a:r>
            <a:r>
              <a:rPr lang="zh-CN" altLang="en-US" dirty="0" smtClean="0">
                <a:latin typeface="楷体" pitchFamily="49" charset="-122"/>
                <a:ea typeface="楷体" pitchFamily="49" charset="-122"/>
              </a:rPr>
              <a:t>号公告）</a:t>
            </a:r>
            <a:endParaRPr lang="zh-CN" altLang="en-US" dirty="0">
              <a:latin typeface="楷体" pitchFamily="49" charset="-122"/>
              <a:ea typeface="楷体"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15</a:t>
            </a:r>
            <a:r>
              <a:rPr lang="zh-CN" altLang="en-US" dirty="0" smtClean="0"/>
              <a:t>号公告</a:t>
            </a:r>
            <a:r>
              <a:rPr lang="en-US" altLang="zh-CN" dirty="0" smtClean="0"/>
              <a:t>-</a:t>
            </a:r>
            <a:r>
              <a:rPr lang="zh-CN" altLang="en-US" dirty="0" smtClean="0"/>
              <a:t>不动产抵扣</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二、截至</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月税款所属期，《国家税务总局关于全面推开营业税改征增值税试点后增值税纳税申报有关事项的公告》（国家税务总局公告</a:t>
            </a:r>
            <a:r>
              <a:rPr lang="en-US" altLang="zh-CN" dirty="0" smtClean="0">
                <a:latin typeface="楷体" pitchFamily="49" charset="-122"/>
                <a:ea typeface="楷体" pitchFamily="49" charset="-122"/>
              </a:rPr>
              <a:t>2016</a:t>
            </a:r>
            <a:r>
              <a:rPr lang="zh-CN" altLang="zh-CN" dirty="0" smtClean="0">
                <a:latin typeface="楷体" pitchFamily="49" charset="-122"/>
                <a:ea typeface="楷体" pitchFamily="49" charset="-122"/>
              </a:rPr>
              <a:t>年第</a:t>
            </a:r>
            <a:r>
              <a:rPr lang="en-US" altLang="zh-CN" dirty="0" smtClean="0">
                <a:latin typeface="楷体" pitchFamily="49" charset="-122"/>
                <a:ea typeface="楷体" pitchFamily="49" charset="-122"/>
              </a:rPr>
              <a:t>13</a:t>
            </a:r>
            <a:r>
              <a:rPr lang="zh-CN" altLang="zh-CN" dirty="0" smtClean="0">
                <a:latin typeface="楷体" pitchFamily="49" charset="-122"/>
                <a:ea typeface="楷体" pitchFamily="49" charset="-122"/>
              </a:rPr>
              <a:t>号）附件</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中《增值税纳税申报表附列资料（五）》第</a:t>
            </a:r>
            <a:r>
              <a:rPr lang="en-US" altLang="zh-CN" dirty="0" smtClean="0">
                <a:latin typeface="楷体" pitchFamily="49" charset="-122"/>
                <a:ea typeface="楷体" pitchFamily="49" charset="-122"/>
              </a:rPr>
              <a:t>6</a:t>
            </a:r>
            <a:r>
              <a:rPr lang="zh-CN" altLang="zh-CN" dirty="0" smtClean="0">
                <a:latin typeface="楷体" pitchFamily="49" charset="-122"/>
                <a:ea typeface="楷体" pitchFamily="49" charset="-122"/>
              </a:rPr>
              <a:t>栏“期末待抵扣不动产进项税额”的期末余额，可以自本公告施行后结转填入《增值税纳税申报表附列资料（二）》第</a:t>
            </a:r>
            <a:r>
              <a:rPr lang="en-US" altLang="zh-CN" dirty="0" smtClean="0">
                <a:latin typeface="楷体" pitchFamily="49" charset="-122"/>
                <a:ea typeface="楷体" pitchFamily="49" charset="-122"/>
              </a:rPr>
              <a:t>8b</a:t>
            </a:r>
            <a:r>
              <a:rPr lang="zh-CN" altLang="zh-CN" dirty="0" smtClean="0">
                <a:latin typeface="楷体" pitchFamily="49" charset="-122"/>
                <a:ea typeface="楷体" pitchFamily="49" charset="-122"/>
              </a:rPr>
              <a:t>栏</a:t>
            </a:r>
            <a:r>
              <a:rPr lang="zh-CN" altLang="zh-CN" b="1" dirty="0" smtClean="0">
                <a:latin typeface="楷体" pitchFamily="49" charset="-122"/>
                <a:ea typeface="楷体" pitchFamily="49" charset="-122"/>
              </a:rPr>
              <a:t>“其他”</a:t>
            </a:r>
            <a:r>
              <a:rPr lang="zh-CN" altLang="zh-CN" dirty="0" smtClean="0">
                <a:latin typeface="楷体" pitchFamily="49" charset="-122"/>
                <a:ea typeface="楷体" pitchFamily="49" charset="-122"/>
              </a:rPr>
              <a:t>。</a:t>
            </a:r>
            <a:endParaRPr lang="zh-CN" altLang="en-US" dirty="0">
              <a:latin typeface="楷体" pitchFamily="49" charset="-122"/>
              <a:ea typeface="楷体"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14</a:t>
            </a:r>
            <a:r>
              <a:rPr lang="zh-CN" altLang="en-US" dirty="0" smtClean="0"/>
              <a:t>号公告</a:t>
            </a:r>
            <a:r>
              <a:rPr lang="en-US" altLang="zh-CN" dirty="0" smtClean="0"/>
              <a:t>-</a:t>
            </a:r>
            <a:r>
              <a:rPr lang="zh-CN" altLang="en-US" dirty="0" smtClean="0"/>
              <a:t>不动产抵扣</a:t>
            </a:r>
            <a:endParaRPr lang="zh-CN" altLang="en-US" dirty="0"/>
          </a:p>
        </p:txBody>
      </p:sp>
      <p:sp>
        <p:nvSpPr>
          <p:cNvPr id="3" name="内容占位符 2"/>
          <p:cNvSpPr>
            <a:spLocks noGrp="1"/>
          </p:cNvSpPr>
          <p:nvPr>
            <p:ph idx="1"/>
          </p:nvPr>
        </p:nvSpPr>
        <p:spPr/>
        <p:txBody>
          <a:bodyPr>
            <a:normAutofit/>
          </a:bodyPr>
          <a:lstStyle/>
          <a:p>
            <a:r>
              <a:rPr lang="zh-CN" altLang="zh-CN" dirty="0" smtClean="0">
                <a:latin typeface="楷体" pitchFamily="49" charset="-122"/>
                <a:ea typeface="楷体" pitchFamily="49" charset="-122"/>
              </a:rPr>
              <a:t>六、已抵扣进项税额的不动产，发生非正常损失，或者改变用途，专用于简易计税方法计税项目、免征增值税项目、集体福利或者个人消费的，按照下列公式计算不得抵扣的进项税额，并从</a:t>
            </a:r>
            <a:r>
              <a:rPr lang="zh-CN" altLang="zh-CN" b="1" dirty="0" smtClean="0">
                <a:solidFill>
                  <a:srgbClr val="FF0000"/>
                </a:solidFill>
                <a:latin typeface="楷体" pitchFamily="49" charset="-122"/>
                <a:ea typeface="楷体" pitchFamily="49" charset="-122"/>
              </a:rPr>
              <a:t>当期</a:t>
            </a:r>
            <a:r>
              <a:rPr lang="zh-CN" altLang="zh-CN" dirty="0" smtClean="0">
                <a:latin typeface="楷体" pitchFamily="49" charset="-122"/>
                <a:ea typeface="楷体" pitchFamily="49" charset="-122"/>
              </a:rPr>
              <a:t>进项税额中扣减：</a:t>
            </a:r>
          </a:p>
          <a:p>
            <a:r>
              <a:rPr lang="zh-CN" altLang="zh-CN" dirty="0" smtClean="0">
                <a:latin typeface="楷体" pitchFamily="49" charset="-122"/>
                <a:ea typeface="楷体" pitchFamily="49" charset="-122"/>
              </a:rPr>
              <a:t>不得抵扣的进项税额＝已抵扣进项税额×不动产净值率</a:t>
            </a:r>
            <a:r>
              <a:rPr lang="en-US" altLang="zh-CN" dirty="0" smtClean="0">
                <a:latin typeface="楷体" pitchFamily="49" charset="-122"/>
                <a:ea typeface="楷体" pitchFamily="49" charset="-122"/>
              </a:rPr>
              <a:t/>
            </a:r>
            <a:br>
              <a:rPr lang="en-US" altLang="zh-CN" dirty="0" smtClean="0">
                <a:latin typeface="楷体" pitchFamily="49" charset="-122"/>
                <a:ea typeface="楷体" pitchFamily="49" charset="-122"/>
              </a:rPr>
            </a:br>
            <a:r>
              <a:rPr lang="zh-CN" altLang="zh-CN" dirty="0" smtClean="0">
                <a:latin typeface="楷体" pitchFamily="49" charset="-122"/>
                <a:ea typeface="楷体" pitchFamily="49" charset="-122"/>
              </a:rPr>
              <a:t>　　不动产净值率＝（不动产净值÷不动产原值）×</a:t>
            </a:r>
            <a:r>
              <a:rPr lang="en-US" altLang="zh-CN" dirty="0" smtClean="0">
                <a:latin typeface="楷体" pitchFamily="49" charset="-122"/>
                <a:ea typeface="楷体" pitchFamily="49" charset="-122"/>
              </a:rPr>
              <a:t>100%</a:t>
            </a:r>
            <a:r>
              <a:rPr lang="zh-CN" altLang="zh-CN" dirty="0" smtClean="0">
                <a:latin typeface="楷体" pitchFamily="49" charset="-122"/>
                <a:ea typeface="楷体" pitchFamily="49" charset="-122"/>
              </a:rPr>
              <a:t>　</a:t>
            </a:r>
            <a:r>
              <a:rPr lang="en-US" altLang="zh-CN" dirty="0" smtClean="0"/>
              <a:t/>
            </a:r>
            <a:br>
              <a:rPr lang="en-US" altLang="zh-CN" dirty="0" smtClean="0"/>
            </a:br>
            <a:r>
              <a:rPr lang="zh-CN" altLang="zh-CN" dirty="0" smtClean="0"/>
              <a:t>　　</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14</a:t>
            </a:r>
            <a:r>
              <a:rPr lang="zh-CN" altLang="en-US" dirty="0" smtClean="0"/>
              <a:t>号公告</a:t>
            </a:r>
            <a:r>
              <a:rPr lang="en-US" altLang="zh-CN" dirty="0" smtClean="0"/>
              <a:t>-</a:t>
            </a:r>
            <a:r>
              <a:rPr lang="zh-CN" altLang="en-US" dirty="0" smtClean="0"/>
              <a:t>不动产抵扣</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七、按照规定不得抵扣进项税额的不动产，发生用途改变，用于允许抵扣进项税额项目的，按照下列公式在改变用途的</a:t>
            </a:r>
            <a:r>
              <a:rPr lang="zh-CN" altLang="zh-CN" b="1" dirty="0" smtClean="0">
                <a:solidFill>
                  <a:srgbClr val="FF0000"/>
                </a:solidFill>
                <a:latin typeface="楷体" pitchFamily="49" charset="-122"/>
                <a:ea typeface="楷体" pitchFamily="49" charset="-122"/>
              </a:rPr>
              <a:t>次月</a:t>
            </a:r>
            <a:r>
              <a:rPr lang="zh-CN" altLang="zh-CN" dirty="0" smtClean="0">
                <a:latin typeface="楷体" pitchFamily="49" charset="-122"/>
                <a:ea typeface="楷体" pitchFamily="49" charset="-122"/>
              </a:rPr>
              <a:t>计算可抵扣进项税额。</a:t>
            </a:r>
          </a:p>
          <a:p>
            <a:r>
              <a:rPr lang="zh-CN" altLang="zh-CN" dirty="0" smtClean="0">
                <a:latin typeface="楷体" pitchFamily="49" charset="-122"/>
                <a:ea typeface="楷体" pitchFamily="49" charset="-122"/>
              </a:rPr>
              <a:t>可抵扣进项税额＝增值税扣税凭证注明或计算的进项税额×不动产净值率　</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九、本公告自</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日起施行。《不动产进项税额分期抵扣暂行办法》（国家税务总局公告</a:t>
            </a:r>
            <a:r>
              <a:rPr lang="en-US" altLang="zh-CN" dirty="0" smtClean="0">
                <a:latin typeface="楷体" pitchFamily="49" charset="-122"/>
                <a:ea typeface="楷体" pitchFamily="49" charset="-122"/>
              </a:rPr>
              <a:t>2016</a:t>
            </a:r>
            <a:r>
              <a:rPr lang="zh-CN" altLang="zh-CN" dirty="0" smtClean="0">
                <a:latin typeface="楷体" pitchFamily="49" charset="-122"/>
                <a:ea typeface="楷体" pitchFamily="49" charset="-122"/>
              </a:rPr>
              <a:t>年第</a:t>
            </a:r>
            <a:r>
              <a:rPr lang="en-US" altLang="zh-CN" dirty="0" smtClean="0">
                <a:latin typeface="楷体" pitchFamily="49" charset="-122"/>
                <a:ea typeface="楷体" pitchFamily="49" charset="-122"/>
              </a:rPr>
              <a:t>15</a:t>
            </a:r>
            <a:r>
              <a:rPr lang="zh-CN" altLang="zh-CN" dirty="0" smtClean="0">
                <a:latin typeface="楷体" pitchFamily="49" charset="-122"/>
                <a:ea typeface="楷体" pitchFamily="49" charset="-122"/>
              </a:rPr>
              <a:t>号发布）同时废止。</a:t>
            </a:r>
          </a:p>
          <a:p>
            <a:endParaRPr lang="zh-CN" altLang="zh-CN" dirty="0" smtClean="0">
              <a:latin typeface="楷体" pitchFamily="49" charset="-122"/>
              <a:ea typeface="楷体" pitchFamily="49" charset="-122"/>
            </a:endParaRP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旅客运输抵扣</a:t>
            </a:r>
            <a:endParaRPr lang="zh-CN" altLang="en-US" dirty="0"/>
          </a:p>
        </p:txBody>
      </p:sp>
      <p:sp>
        <p:nvSpPr>
          <p:cNvPr id="3" name="内容占位符 2"/>
          <p:cNvSpPr>
            <a:spLocks noGrp="1"/>
          </p:cNvSpPr>
          <p:nvPr>
            <p:ph idx="1"/>
          </p:nvPr>
        </p:nvSpPr>
        <p:spPr/>
        <p:txBody>
          <a:bodyPr>
            <a:normAutofit/>
          </a:bodyPr>
          <a:lstStyle/>
          <a:p>
            <a:r>
              <a:rPr lang="zh-CN" altLang="zh-CN" dirty="0" smtClean="0">
                <a:latin typeface="楷体" pitchFamily="49" charset="-122"/>
                <a:ea typeface="楷体" pitchFamily="49" charset="-122"/>
              </a:rPr>
              <a:t>六、纳税人购进</a:t>
            </a:r>
            <a:r>
              <a:rPr lang="zh-CN" altLang="zh-CN" b="1" dirty="0" smtClean="0">
                <a:solidFill>
                  <a:srgbClr val="FF0000"/>
                </a:solidFill>
                <a:latin typeface="楷体" pitchFamily="49" charset="-122"/>
                <a:ea typeface="楷体" pitchFamily="49" charset="-122"/>
              </a:rPr>
              <a:t>国内</a:t>
            </a:r>
            <a:r>
              <a:rPr lang="zh-CN" altLang="zh-CN" dirty="0" smtClean="0">
                <a:latin typeface="楷体" pitchFamily="49" charset="-122"/>
                <a:ea typeface="楷体" pitchFamily="49" charset="-122"/>
              </a:rPr>
              <a:t>旅客运输服务，其进项税额允许从销项税额中抵扣。</a:t>
            </a:r>
          </a:p>
          <a:p>
            <a:r>
              <a:rPr lang="zh-CN" altLang="zh-CN" dirty="0" smtClean="0">
                <a:latin typeface="楷体" pitchFamily="49" charset="-122"/>
                <a:ea typeface="楷体" pitchFamily="49" charset="-122"/>
              </a:rPr>
              <a:t>　　（一）纳税人</a:t>
            </a:r>
            <a:r>
              <a:rPr lang="zh-CN" altLang="zh-CN" b="1" dirty="0" smtClean="0">
                <a:latin typeface="楷体" pitchFamily="49" charset="-122"/>
                <a:ea typeface="楷体" pitchFamily="49" charset="-122"/>
              </a:rPr>
              <a:t>未取得</a:t>
            </a:r>
            <a:r>
              <a:rPr lang="zh-CN" altLang="zh-CN" dirty="0" smtClean="0">
                <a:latin typeface="楷体" pitchFamily="49" charset="-122"/>
                <a:ea typeface="楷体" pitchFamily="49" charset="-122"/>
              </a:rPr>
              <a:t>增值税专用发票的，暂按照以下规定确定进项税额：</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取得增值税电子普通发票的，为发票上注明的税额；</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取得注明旅客身份信息的航空运输电子客票行程单的，为按照下列公式计算进项税额：</a:t>
            </a:r>
          </a:p>
          <a:p>
            <a:r>
              <a:rPr lang="zh-CN" altLang="zh-CN" dirty="0" smtClean="0">
                <a:latin typeface="楷体" pitchFamily="49" charset="-122"/>
                <a:ea typeface="楷体" pitchFamily="49" charset="-122"/>
              </a:rPr>
              <a:t>　　航空旅客运输进项税额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（票价</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燃油附加费）÷（</a:t>
            </a:r>
            <a:r>
              <a:rPr lang="en-US" altLang="zh-CN" dirty="0" smtClean="0">
                <a:latin typeface="楷体" pitchFamily="49" charset="-122"/>
                <a:ea typeface="楷体" pitchFamily="49" charset="-122"/>
              </a:rPr>
              <a:t>1+9%</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9%</a:t>
            </a:r>
            <a:endParaRPr lang="zh-CN"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旅客运输抵扣</a:t>
            </a:r>
            <a:endParaRPr lang="zh-CN" altLang="en-US" dirty="0"/>
          </a:p>
        </p:txBody>
      </p:sp>
      <p:sp>
        <p:nvSpPr>
          <p:cNvPr id="3" name="内容占位符 2"/>
          <p:cNvSpPr>
            <a:spLocks noGrp="1"/>
          </p:cNvSpPr>
          <p:nvPr>
            <p:ph idx="1"/>
          </p:nvPr>
        </p:nvSpPr>
        <p:spPr/>
        <p:txBody>
          <a:bodyPr/>
          <a:lstStyle/>
          <a:p>
            <a:r>
              <a:rPr lang="en-US" altLang="zh-CN" dirty="0" smtClean="0">
                <a:latin typeface="楷体" pitchFamily="49" charset="-122"/>
                <a:ea typeface="楷体" pitchFamily="49" charset="-122"/>
              </a:rPr>
              <a:t>    3.</a:t>
            </a:r>
            <a:r>
              <a:rPr lang="zh-CN" altLang="zh-CN" dirty="0" smtClean="0">
                <a:latin typeface="楷体" pitchFamily="49" charset="-122"/>
                <a:ea typeface="楷体" pitchFamily="49" charset="-122"/>
              </a:rPr>
              <a:t>取得注明旅客身份信息的铁路车票的，为按照下列公式计算的进项税额：</a:t>
            </a:r>
          </a:p>
          <a:p>
            <a:r>
              <a:rPr lang="zh-CN" altLang="zh-CN" dirty="0" smtClean="0">
                <a:latin typeface="楷体" pitchFamily="49" charset="-122"/>
                <a:ea typeface="楷体" pitchFamily="49" charset="-122"/>
              </a:rPr>
              <a:t>　　铁路旅客运输进项税额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票面金额÷（</a:t>
            </a:r>
            <a:r>
              <a:rPr lang="en-US" altLang="zh-CN" dirty="0" smtClean="0">
                <a:latin typeface="楷体" pitchFamily="49" charset="-122"/>
                <a:ea typeface="楷体" pitchFamily="49" charset="-122"/>
              </a:rPr>
              <a:t>1+9%</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9%</a:t>
            </a:r>
            <a:endParaRPr lang="zh-CN"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取得注明旅客身份信息的公路、水路等其他客票的，按照下列公式计算进项税额：</a:t>
            </a:r>
          </a:p>
          <a:p>
            <a:r>
              <a:rPr lang="zh-CN" altLang="zh-CN" dirty="0" smtClean="0">
                <a:latin typeface="楷体" pitchFamily="49" charset="-122"/>
                <a:ea typeface="楷体" pitchFamily="49" charset="-122"/>
              </a:rPr>
              <a:t>　　公路、水路等其他旅客运输进项税额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票面金额÷（</a:t>
            </a:r>
            <a:r>
              <a:rPr lang="en-US" altLang="zh-CN" dirty="0" smtClean="0">
                <a:latin typeface="楷体" pitchFamily="49" charset="-122"/>
                <a:ea typeface="楷体" pitchFamily="49" charset="-122"/>
              </a:rPr>
              <a:t>1+3%</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a:t>
            </a:r>
            <a:endParaRPr lang="zh-CN" altLang="zh-CN" dirty="0" smtClean="0">
              <a:latin typeface="楷体" pitchFamily="49" charset="-122"/>
              <a:ea typeface="楷体" pitchFamily="49" charset="-122"/>
            </a:endParaRP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旅客运输抵扣</a:t>
            </a:r>
            <a:endParaRPr lang="zh-CN" altLang="en-US" dirty="0"/>
          </a:p>
        </p:txBody>
      </p:sp>
      <p:sp>
        <p:nvSpPr>
          <p:cNvPr id="3" name="内容占位符 2"/>
          <p:cNvSpPr>
            <a:spLocks noGrp="1"/>
          </p:cNvSpPr>
          <p:nvPr>
            <p:ph idx="1"/>
          </p:nvPr>
        </p:nvSpPr>
        <p:spPr/>
        <p:txBody>
          <a:bodyPr/>
          <a:lstStyle/>
          <a:p>
            <a:r>
              <a:rPr lang="zh-CN" altLang="en-US" dirty="0" smtClean="0">
                <a:latin typeface="楷体" pitchFamily="49" charset="-122"/>
                <a:ea typeface="楷体" pitchFamily="49" charset="-122"/>
              </a:rPr>
              <a:t>注意事项：</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1</a:t>
            </a:r>
            <a:r>
              <a:rPr lang="zh-CN" altLang="en-US" dirty="0" smtClean="0">
                <a:latin typeface="楷体" pitchFamily="49" charset="-122"/>
                <a:ea typeface="楷体" pitchFamily="49" charset="-122"/>
              </a:rPr>
              <a:t>、只有国内旅客运输才可以抵扣进项税。国际运输适用零税率或免税，下一环节不存在进项抵扣</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2</a:t>
            </a:r>
            <a:r>
              <a:rPr lang="zh-CN" altLang="en-US" dirty="0" smtClean="0">
                <a:latin typeface="楷体" pitchFamily="49" charset="-122"/>
                <a:ea typeface="楷体" pitchFamily="49" charset="-122"/>
              </a:rPr>
              <a:t>、除了增值税专用发票外的旅客运输扣除凭证，只有注明旅客身份信息，才可以计算抵扣进项税，手写无效</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3</a:t>
            </a:r>
            <a:r>
              <a:rPr lang="zh-CN" altLang="en-US" dirty="0" smtClean="0">
                <a:latin typeface="楷体" pitchFamily="49" charset="-122"/>
                <a:ea typeface="楷体" pitchFamily="49" charset="-122"/>
              </a:rPr>
              <a:t>、民航发展基金属于政府性基金，不计入航空企业的销售收入</a:t>
            </a:r>
            <a:endParaRPr lang="en-US" altLang="zh-CN" dirty="0" smtClean="0">
              <a:latin typeface="楷体" pitchFamily="49" charset="-122"/>
              <a:ea typeface="楷体" pitchFamily="49" charset="-122"/>
            </a:endParaRP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旅客运输抵扣</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（二）《营业税改征增值税试点实施办法》（财税〔</a:t>
            </a:r>
            <a:r>
              <a:rPr lang="en-US" altLang="zh-CN" dirty="0" smtClean="0">
                <a:latin typeface="楷体" pitchFamily="49" charset="-122"/>
                <a:ea typeface="楷体" pitchFamily="49" charset="-122"/>
              </a:rPr>
              <a:t>2016</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36</a:t>
            </a:r>
            <a:r>
              <a:rPr lang="zh-CN" altLang="zh-CN" dirty="0" smtClean="0">
                <a:latin typeface="楷体" pitchFamily="49" charset="-122"/>
                <a:ea typeface="楷体" pitchFamily="49" charset="-122"/>
              </a:rPr>
              <a:t>号印发）第二十七条第（六）项和《营业税改征增值税试点有关事项的规定》（财税〔</a:t>
            </a:r>
            <a:r>
              <a:rPr lang="en-US" altLang="zh-CN" dirty="0" smtClean="0">
                <a:latin typeface="楷体" pitchFamily="49" charset="-122"/>
                <a:ea typeface="楷体" pitchFamily="49" charset="-122"/>
              </a:rPr>
              <a:t>2016</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36</a:t>
            </a:r>
            <a:r>
              <a:rPr lang="zh-CN" altLang="zh-CN" dirty="0" smtClean="0">
                <a:latin typeface="楷体" pitchFamily="49" charset="-122"/>
                <a:ea typeface="楷体" pitchFamily="49" charset="-122"/>
              </a:rPr>
              <a:t>号印发）第二条第（一）项第</a:t>
            </a:r>
            <a:r>
              <a:rPr lang="en-US" altLang="zh-CN" dirty="0" smtClean="0">
                <a:latin typeface="楷体" pitchFamily="49" charset="-122"/>
                <a:ea typeface="楷体" pitchFamily="49" charset="-122"/>
              </a:rPr>
              <a:t>5</a:t>
            </a:r>
            <a:r>
              <a:rPr lang="zh-CN" altLang="zh-CN" dirty="0" smtClean="0">
                <a:latin typeface="楷体" pitchFamily="49" charset="-122"/>
                <a:ea typeface="楷体" pitchFamily="49" charset="-122"/>
              </a:rPr>
              <a:t>点中“购进的旅客运输服务、贷款服务、餐饮服务、居民日常服务和娱乐服务”修改为“购进的贷款服务、餐饮服务、居民日常服务和娱乐服务”。</a:t>
            </a:r>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
            </a:r>
            <a:r>
              <a:rPr lang="zh-CN" altLang="en-US" dirty="0" smtClean="0"/>
              <a:t>增值税暂行条例</a:t>
            </a:r>
            <a:r>
              <a:rPr lang="en-US" altLang="zh-CN" dirty="0" smtClean="0"/>
              <a:t>》</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第十条　下列项目的进项税额</a:t>
            </a:r>
            <a:r>
              <a:rPr lang="zh-CN" altLang="zh-CN" dirty="0" smtClean="0">
                <a:solidFill>
                  <a:srgbClr val="FF0000"/>
                </a:solidFill>
                <a:latin typeface="楷体" pitchFamily="49" charset="-122"/>
                <a:ea typeface="楷体" pitchFamily="49" charset="-122"/>
              </a:rPr>
              <a:t>不得</a:t>
            </a:r>
            <a:r>
              <a:rPr lang="zh-CN" altLang="zh-CN" dirty="0" smtClean="0">
                <a:latin typeface="楷体" pitchFamily="49" charset="-122"/>
                <a:ea typeface="楷体" pitchFamily="49" charset="-122"/>
              </a:rPr>
              <a:t>从销项税额中抵扣：（一）用于</a:t>
            </a:r>
            <a:r>
              <a:rPr lang="zh-CN" altLang="zh-CN" b="1" dirty="0" smtClean="0">
                <a:latin typeface="楷体" pitchFamily="49" charset="-122"/>
                <a:ea typeface="楷体" pitchFamily="49" charset="-122"/>
              </a:rPr>
              <a:t>简易计税</a:t>
            </a:r>
            <a:r>
              <a:rPr lang="zh-CN" altLang="zh-CN" dirty="0" smtClean="0">
                <a:latin typeface="楷体" pitchFamily="49" charset="-122"/>
                <a:ea typeface="楷体" pitchFamily="49" charset="-122"/>
              </a:rPr>
              <a:t>方法计税项目、</a:t>
            </a:r>
            <a:r>
              <a:rPr lang="zh-CN" altLang="zh-CN" b="1" dirty="0" smtClean="0">
                <a:latin typeface="楷体" pitchFamily="49" charset="-122"/>
                <a:ea typeface="楷体" pitchFamily="49" charset="-122"/>
              </a:rPr>
              <a:t>免征增值税项目</a:t>
            </a:r>
            <a:r>
              <a:rPr lang="zh-CN" altLang="zh-CN" dirty="0" smtClean="0">
                <a:latin typeface="楷体" pitchFamily="49" charset="-122"/>
                <a:ea typeface="楷体" pitchFamily="49" charset="-122"/>
              </a:rPr>
              <a:t>、</a:t>
            </a:r>
            <a:r>
              <a:rPr lang="zh-CN" altLang="zh-CN" b="1" dirty="0" smtClean="0">
                <a:latin typeface="楷体" pitchFamily="49" charset="-122"/>
                <a:ea typeface="楷体" pitchFamily="49" charset="-122"/>
              </a:rPr>
              <a:t>集体福利</a:t>
            </a:r>
            <a:r>
              <a:rPr lang="zh-CN" altLang="zh-CN" dirty="0" smtClean="0">
                <a:latin typeface="楷体" pitchFamily="49" charset="-122"/>
                <a:ea typeface="楷体" pitchFamily="49" charset="-122"/>
              </a:rPr>
              <a:t>或者</a:t>
            </a:r>
            <a:r>
              <a:rPr lang="zh-CN" altLang="zh-CN" b="1" dirty="0" smtClean="0">
                <a:latin typeface="楷体" pitchFamily="49" charset="-122"/>
                <a:ea typeface="楷体" pitchFamily="49" charset="-122"/>
              </a:rPr>
              <a:t>个人消费</a:t>
            </a:r>
            <a:r>
              <a:rPr lang="zh-CN" altLang="zh-CN" dirty="0" smtClean="0">
                <a:latin typeface="楷体" pitchFamily="49" charset="-122"/>
                <a:ea typeface="楷体" pitchFamily="49" charset="-122"/>
              </a:rPr>
              <a:t>的购进货物、劳务、服务、无形资产和不动产；</a:t>
            </a:r>
            <a:endParaRPr lang="en-US" altLang="zh-CN" dirty="0" smtClean="0">
              <a:latin typeface="楷体" pitchFamily="49" charset="-122"/>
              <a:ea typeface="楷体" pitchFamily="49" charset="-122"/>
            </a:endParaRPr>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a:t>
            </a:r>
            <a:r>
              <a:rPr lang="zh-CN" altLang="en-US" dirty="0" smtClean="0"/>
              <a:t>增值税暂行条例实施细则</a:t>
            </a:r>
            <a:r>
              <a:rPr lang="en-US" altLang="zh-CN" dirty="0" smtClean="0"/>
              <a:t>》</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第二十六条 一般纳税人</a:t>
            </a:r>
            <a:r>
              <a:rPr lang="zh-CN" altLang="zh-CN" dirty="0" smtClean="0">
                <a:solidFill>
                  <a:srgbClr val="FF0000"/>
                </a:solidFill>
                <a:latin typeface="楷体" pitchFamily="49" charset="-122"/>
                <a:ea typeface="楷体" pitchFamily="49" charset="-122"/>
              </a:rPr>
              <a:t>兼营</a:t>
            </a:r>
            <a:r>
              <a:rPr lang="zh-CN" altLang="zh-CN" dirty="0" smtClean="0">
                <a:latin typeface="楷体" pitchFamily="49" charset="-122"/>
                <a:ea typeface="楷体" pitchFamily="49" charset="-122"/>
              </a:rPr>
              <a:t>免税项目或者非增值税应税劳务而</a:t>
            </a:r>
            <a:r>
              <a:rPr lang="zh-CN" altLang="zh-CN" dirty="0" smtClean="0">
                <a:solidFill>
                  <a:srgbClr val="FF0000"/>
                </a:solidFill>
                <a:latin typeface="楷体" pitchFamily="49" charset="-122"/>
                <a:ea typeface="楷体" pitchFamily="49" charset="-122"/>
              </a:rPr>
              <a:t>无法划分</a:t>
            </a:r>
            <a:r>
              <a:rPr lang="zh-CN" altLang="zh-CN" dirty="0" smtClean="0">
                <a:latin typeface="楷体" pitchFamily="49" charset="-122"/>
                <a:ea typeface="楷体" pitchFamily="49" charset="-122"/>
              </a:rPr>
              <a:t>不得抵扣的进项税额的，按下列公式计算不得抵扣的进项税额</a:t>
            </a:r>
            <a:r>
              <a:rPr lang="en-US" altLang="zh-CN" dirty="0" smtClean="0">
                <a:latin typeface="楷体" pitchFamily="49" charset="-122"/>
                <a:ea typeface="楷体" pitchFamily="49" charset="-122"/>
              </a:rPr>
              <a:t>: </a:t>
            </a:r>
            <a:endParaRPr lang="zh-CN"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不得抵扣的进项税额＝当月无法划分的全部进项税额×当月免税项目销售额、非增值税应税劳务营业额合计÷当月全部销售额、营业额合计</a:t>
            </a:r>
            <a:r>
              <a:rPr lang="en-US" altLang="zh-CN" dirty="0" smtClean="0">
                <a:latin typeface="楷体" pitchFamily="49" charset="-122"/>
                <a:ea typeface="楷体" pitchFamily="49" charset="-122"/>
              </a:rPr>
              <a:t> </a:t>
            </a:r>
            <a:endParaRPr lang="zh-CN" altLang="zh-CN" dirty="0" smtClean="0">
              <a:latin typeface="楷体" pitchFamily="49" charset="-122"/>
              <a:ea typeface="楷体" pitchFamily="49" charset="-122"/>
            </a:endParaRP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15</a:t>
            </a:r>
            <a:r>
              <a:rPr lang="zh-CN" altLang="en-US" dirty="0" smtClean="0"/>
              <a:t>号公告</a:t>
            </a:r>
            <a:r>
              <a:rPr lang="en-US" altLang="zh-CN" dirty="0" smtClean="0"/>
              <a:t>-</a:t>
            </a:r>
            <a:r>
              <a:rPr lang="zh-CN" altLang="en-US" dirty="0" smtClean="0"/>
              <a:t>旅客运输抵扣</a:t>
            </a:r>
            <a:endParaRPr lang="zh-CN" alt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2581" y="1772816"/>
            <a:ext cx="9089115" cy="5085184"/>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降税率</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一、增值税</a:t>
            </a:r>
            <a:r>
              <a:rPr lang="zh-CN" altLang="zh-CN" b="1" dirty="0" smtClean="0">
                <a:latin typeface="楷体" pitchFamily="49" charset="-122"/>
                <a:ea typeface="楷体" pitchFamily="49" charset="-122"/>
              </a:rPr>
              <a:t>一般纳税人</a:t>
            </a:r>
            <a:r>
              <a:rPr lang="zh-CN" altLang="zh-CN" dirty="0" smtClean="0">
                <a:latin typeface="楷体" pitchFamily="49" charset="-122"/>
                <a:ea typeface="楷体" pitchFamily="49" charset="-122"/>
              </a:rPr>
              <a:t>（以下称纳税人）发生增值税应税销售行为或者进口货物，原适用</a:t>
            </a:r>
            <a:r>
              <a:rPr lang="en-US" altLang="zh-CN" dirty="0" smtClean="0">
                <a:latin typeface="楷体" pitchFamily="49" charset="-122"/>
                <a:ea typeface="楷体" pitchFamily="49" charset="-122"/>
              </a:rPr>
              <a:t>16%</a:t>
            </a:r>
            <a:r>
              <a:rPr lang="zh-CN" altLang="zh-CN" dirty="0" smtClean="0">
                <a:latin typeface="楷体" pitchFamily="49" charset="-122"/>
                <a:ea typeface="楷体" pitchFamily="49" charset="-122"/>
              </a:rPr>
              <a:t>税率的，税率调整为</a:t>
            </a:r>
            <a:r>
              <a:rPr lang="en-US" altLang="zh-CN" dirty="0" smtClean="0">
                <a:latin typeface="楷体" pitchFamily="49" charset="-122"/>
                <a:ea typeface="楷体" pitchFamily="49" charset="-122"/>
              </a:rPr>
              <a:t>13%</a:t>
            </a:r>
            <a:r>
              <a:rPr lang="zh-CN" altLang="zh-CN" dirty="0" smtClean="0">
                <a:latin typeface="楷体" pitchFamily="49" charset="-122"/>
                <a:ea typeface="楷体" pitchFamily="49" charset="-122"/>
              </a:rPr>
              <a:t>；原适用</a:t>
            </a:r>
            <a:r>
              <a:rPr lang="en-US" altLang="zh-CN" dirty="0" smtClean="0">
                <a:latin typeface="楷体" pitchFamily="49" charset="-122"/>
                <a:ea typeface="楷体" pitchFamily="49" charset="-122"/>
              </a:rPr>
              <a:t>10%</a:t>
            </a:r>
            <a:r>
              <a:rPr lang="zh-CN" altLang="zh-CN" dirty="0" smtClean="0">
                <a:latin typeface="楷体" pitchFamily="49" charset="-122"/>
                <a:ea typeface="楷体" pitchFamily="49" charset="-122"/>
              </a:rPr>
              <a:t>税率的，税率调整为</a:t>
            </a:r>
            <a:r>
              <a:rPr lang="en-US" altLang="zh-CN" dirty="0" smtClean="0">
                <a:latin typeface="楷体" pitchFamily="49" charset="-122"/>
                <a:ea typeface="楷体" pitchFamily="49" charset="-122"/>
              </a:rPr>
              <a:t>9%</a:t>
            </a:r>
            <a:r>
              <a:rPr lang="zh-CN" altLang="zh-CN"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变更后各税率应税销售行为：</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13%</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纳税人销售货物、劳务、</a:t>
            </a:r>
            <a:r>
              <a:rPr lang="zh-CN" altLang="en-US" dirty="0" smtClean="0">
                <a:latin typeface="楷体" pitchFamily="49" charset="-122"/>
                <a:ea typeface="楷体" pitchFamily="49" charset="-122"/>
              </a:rPr>
              <a:t>进口货物和</a:t>
            </a:r>
            <a:r>
              <a:rPr lang="zh-CN" altLang="zh-CN" dirty="0" smtClean="0">
                <a:latin typeface="楷体" pitchFamily="49" charset="-122"/>
                <a:ea typeface="楷体" pitchFamily="49" charset="-122"/>
              </a:rPr>
              <a:t>有形动产租赁服务</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17% → 16% → 13%</a:t>
            </a:r>
            <a:r>
              <a:rPr lang="zh-CN" altLang="en-US" dirty="0" smtClean="0">
                <a:latin typeface="楷体" pitchFamily="49" charset="-122"/>
                <a:ea typeface="楷体" pitchFamily="49" charset="-122"/>
              </a:rPr>
              <a:t>）</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endParaRPr lang="zh-CN" altLang="zh-CN" dirty="0" smtClean="0">
              <a:latin typeface="楷体" pitchFamily="49" charset="-122"/>
              <a:ea typeface="楷体" pitchFamily="49" charset="-122"/>
            </a:endParaRPr>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七、自</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日至</a:t>
            </a:r>
            <a:r>
              <a:rPr lang="en-US" altLang="zh-CN" dirty="0" smtClean="0">
                <a:latin typeface="楷体" pitchFamily="49" charset="-122"/>
                <a:ea typeface="楷体" pitchFamily="49" charset="-122"/>
              </a:rPr>
              <a:t>2021</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12</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31</a:t>
            </a:r>
            <a:r>
              <a:rPr lang="zh-CN" altLang="zh-CN" dirty="0" smtClean="0">
                <a:latin typeface="楷体" pitchFamily="49" charset="-122"/>
                <a:ea typeface="楷体" pitchFamily="49" charset="-122"/>
              </a:rPr>
              <a:t>日，允许生产、生活性服务业纳税人按照当期可抵扣进项税额加计</a:t>
            </a:r>
            <a:r>
              <a:rPr lang="en-US" altLang="zh-CN" dirty="0" smtClean="0">
                <a:latin typeface="楷体" pitchFamily="49" charset="-122"/>
                <a:ea typeface="楷体" pitchFamily="49" charset="-122"/>
              </a:rPr>
              <a:t>10%</a:t>
            </a:r>
            <a:r>
              <a:rPr lang="zh-CN" altLang="zh-CN" dirty="0" smtClean="0">
                <a:latin typeface="楷体" pitchFamily="49" charset="-122"/>
                <a:ea typeface="楷体" pitchFamily="49" charset="-122"/>
              </a:rPr>
              <a:t>，抵减应纳税额（以下称</a:t>
            </a:r>
            <a:r>
              <a:rPr lang="zh-CN" altLang="zh-CN" b="1" dirty="0" smtClean="0">
                <a:latin typeface="楷体" pitchFamily="49" charset="-122"/>
                <a:ea typeface="楷体" pitchFamily="49" charset="-122"/>
              </a:rPr>
              <a:t>加计抵减</a:t>
            </a:r>
            <a:r>
              <a:rPr lang="zh-CN" altLang="zh-CN" dirty="0" smtClean="0">
                <a:latin typeface="楷体" pitchFamily="49" charset="-122"/>
                <a:ea typeface="楷体" pitchFamily="49" charset="-122"/>
              </a:rPr>
              <a:t>政策）。</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时限：</a:t>
            </a:r>
            <a:r>
              <a:rPr lang="en-US" altLang="zh-CN" dirty="0" smtClean="0">
                <a:latin typeface="楷体" pitchFamily="49" charset="-122"/>
                <a:ea typeface="楷体" pitchFamily="49" charset="-122"/>
              </a:rPr>
              <a:t>2019.4.1-2021.12.31</a:t>
            </a:r>
          </a:p>
          <a:p>
            <a:r>
              <a:rPr lang="zh-CN" altLang="en-US" dirty="0" smtClean="0">
                <a:latin typeface="楷体" pitchFamily="49" charset="-122"/>
                <a:ea typeface="楷体" pitchFamily="49" charset="-122"/>
              </a:rPr>
              <a:t>适用范围：一般纳税人</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加计范围：</a:t>
            </a:r>
            <a:r>
              <a:rPr lang="zh-CN" altLang="zh-CN" dirty="0" smtClean="0">
                <a:latin typeface="楷体" pitchFamily="49" charset="-122"/>
                <a:ea typeface="楷体" pitchFamily="49" charset="-122"/>
              </a:rPr>
              <a:t>当期可抵扣进项税额</a:t>
            </a:r>
            <a:endParaRPr lang="en-US" altLang="zh-CN" dirty="0" smtClean="0">
              <a:latin typeface="楷体" pitchFamily="49" charset="-122"/>
              <a:ea typeface="楷体" pitchFamily="49" charset="-122"/>
            </a:endParaRPr>
          </a:p>
          <a:p>
            <a:endParaRPr lang="zh-CN" altLang="en-US" dirty="0">
              <a:latin typeface="楷体" pitchFamily="49" charset="-122"/>
              <a:ea typeface="楷体" pitchFamily="49"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（一）本公告所称生产、生活性服务业纳税人，是指提供</a:t>
            </a:r>
            <a:r>
              <a:rPr lang="zh-CN" altLang="zh-CN" b="1" dirty="0" smtClean="0">
                <a:latin typeface="楷体" pitchFamily="49" charset="-122"/>
                <a:ea typeface="楷体" pitchFamily="49" charset="-122"/>
              </a:rPr>
              <a:t>邮政服务</a:t>
            </a:r>
            <a:r>
              <a:rPr lang="zh-CN" altLang="zh-CN" dirty="0" smtClean="0">
                <a:latin typeface="楷体" pitchFamily="49" charset="-122"/>
                <a:ea typeface="楷体" pitchFamily="49" charset="-122"/>
              </a:rPr>
              <a:t>、</a:t>
            </a:r>
            <a:r>
              <a:rPr lang="zh-CN" altLang="zh-CN" b="1" dirty="0" smtClean="0">
                <a:latin typeface="楷体" pitchFamily="49" charset="-122"/>
                <a:ea typeface="楷体" pitchFamily="49" charset="-122"/>
              </a:rPr>
              <a:t>电信服务</a:t>
            </a:r>
            <a:r>
              <a:rPr lang="zh-CN" altLang="zh-CN" dirty="0" smtClean="0">
                <a:latin typeface="楷体" pitchFamily="49" charset="-122"/>
                <a:ea typeface="楷体" pitchFamily="49" charset="-122"/>
              </a:rPr>
              <a:t>、</a:t>
            </a:r>
            <a:r>
              <a:rPr lang="zh-CN" altLang="zh-CN" b="1" dirty="0" smtClean="0">
                <a:latin typeface="楷体" pitchFamily="49" charset="-122"/>
                <a:ea typeface="楷体" pitchFamily="49" charset="-122"/>
              </a:rPr>
              <a:t>现代服务</a:t>
            </a:r>
            <a:r>
              <a:rPr lang="zh-CN" altLang="zh-CN" dirty="0" smtClean="0">
                <a:latin typeface="楷体" pitchFamily="49" charset="-122"/>
                <a:ea typeface="楷体" pitchFamily="49" charset="-122"/>
              </a:rPr>
              <a:t>、</a:t>
            </a:r>
            <a:r>
              <a:rPr lang="zh-CN" altLang="zh-CN" b="1" dirty="0" smtClean="0">
                <a:latin typeface="楷体" pitchFamily="49" charset="-122"/>
                <a:ea typeface="楷体" pitchFamily="49" charset="-122"/>
              </a:rPr>
              <a:t>生活服务</a:t>
            </a:r>
            <a:r>
              <a:rPr lang="zh-CN" altLang="zh-CN" dirty="0" smtClean="0">
                <a:latin typeface="楷体" pitchFamily="49" charset="-122"/>
                <a:ea typeface="楷体" pitchFamily="49" charset="-122"/>
              </a:rPr>
              <a:t>（以下称四项服务）取得的销售额占全部销售额的比重超过</a:t>
            </a:r>
            <a:r>
              <a:rPr lang="en-US" altLang="zh-CN" dirty="0" smtClean="0">
                <a:latin typeface="楷体" pitchFamily="49" charset="-122"/>
                <a:ea typeface="楷体" pitchFamily="49" charset="-122"/>
              </a:rPr>
              <a:t>50%</a:t>
            </a:r>
            <a:r>
              <a:rPr lang="zh-CN" altLang="zh-CN" dirty="0" smtClean="0">
                <a:latin typeface="楷体" pitchFamily="49" charset="-122"/>
                <a:ea typeface="楷体" pitchFamily="49" charset="-122"/>
              </a:rPr>
              <a:t>的纳税人。四项服务的具体范围按照《销售服务、无形资产、不动产注释》（财税〔</a:t>
            </a:r>
            <a:r>
              <a:rPr lang="en-US" altLang="zh-CN" dirty="0" smtClean="0">
                <a:latin typeface="楷体" pitchFamily="49" charset="-122"/>
                <a:ea typeface="楷体" pitchFamily="49" charset="-122"/>
              </a:rPr>
              <a:t>2016</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36</a:t>
            </a:r>
            <a:r>
              <a:rPr lang="zh-CN" altLang="zh-CN" dirty="0" smtClean="0">
                <a:latin typeface="楷体" pitchFamily="49" charset="-122"/>
                <a:ea typeface="楷体" pitchFamily="49" charset="-122"/>
              </a:rPr>
              <a:t>号印发）执行。</a:t>
            </a:r>
            <a:endParaRPr lang="en-US" altLang="zh-CN" dirty="0" smtClean="0">
              <a:latin typeface="楷体" pitchFamily="49" charset="-122"/>
              <a:ea typeface="楷体" pitchFamily="49" charset="-122"/>
            </a:endParaRPr>
          </a:p>
          <a:p>
            <a:pPr>
              <a:buNone/>
            </a:pPr>
            <a:r>
              <a:rPr lang="zh-CN" altLang="en-US" dirty="0" smtClean="0">
                <a:latin typeface="楷体" pitchFamily="49" charset="-122"/>
                <a:ea typeface="楷体" pitchFamily="49" charset="-122"/>
              </a:rPr>
              <a:t>邮政服务：</a:t>
            </a:r>
            <a:r>
              <a:rPr lang="zh-CN" altLang="zh-CN" dirty="0" smtClean="0">
                <a:latin typeface="楷体" pitchFamily="49" charset="-122"/>
                <a:ea typeface="楷体" pitchFamily="49" charset="-122"/>
              </a:rPr>
              <a:t>邮政普遍服务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邮政特殊服务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其他邮政</a:t>
            </a:r>
            <a:endParaRPr lang="en-US" altLang="zh-CN" dirty="0" smtClean="0">
              <a:latin typeface="楷体" pitchFamily="49" charset="-122"/>
              <a:ea typeface="楷体" pitchFamily="49" charset="-122"/>
            </a:endParaRPr>
          </a:p>
          <a:p>
            <a:pPr>
              <a:buNone/>
            </a:pP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服务</a:t>
            </a:r>
            <a:endParaRPr lang="en-US" altLang="zh-CN" dirty="0" smtClean="0">
              <a:latin typeface="楷体" pitchFamily="49" charset="-122"/>
              <a:ea typeface="楷体" pitchFamily="49" charset="-122"/>
            </a:endParaRPr>
          </a:p>
          <a:p>
            <a:pPr>
              <a:buNone/>
            </a:pPr>
            <a:r>
              <a:rPr lang="zh-CN" altLang="en-US" dirty="0" smtClean="0">
                <a:latin typeface="楷体" pitchFamily="49" charset="-122"/>
                <a:ea typeface="楷体" pitchFamily="49" charset="-122"/>
              </a:rPr>
              <a:t>电信服务：</a:t>
            </a:r>
            <a:r>
              <a:rPr lang="zh-CN" altLang="zh-CN" dirty="0" smtClean="0">
                <a:latin typeface="楷体" pitchFamily="49" charset="-122"/>
                <a:ea typeface="楷体" pitchFamily="49" charset="-122"/>
              </a:rPr>
              <a:t>基础电信服务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增值电信服务</a:t>
            </a:r>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en-US" dirty="0" smtClean="0">
                <a:latin typeface="楷体" pitchFamily="49" charset="-122"/>
                <a:ea typeface="楷体" pitchFamily="49" charset="-122"/>
              </a:rPr>
              <a:t>现代服务：</a:t>
            </a:r>
            <a:r>
              <a:rPr lang="zh-CN" altLang="zh-CN" dirty="0" smtClean="0">
                <a:latin typeface="楷体" pitchFamily="49" charset="-122"/>
                <a:ea typeface="楷体" pitchFamily="49" charset="-122"/>
              </a:rPr>
              <a:t>研发和技术服务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信息技术服务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文化创</a:t>
            </a:r>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意服务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物流辅助服务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租赁服务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鉴证咨询服务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广播影视服务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商务辅助服务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其他现代服务</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生活服务：</a:t>
            </a:r>
            <a:r>
              <a:rPr lang="zh-CN" altLang="zh-CN" dirty="0" smtClean="0">
                <a:latin typeface="楷体" pitchFamily="49" charset="-122"/>
                <a:ea typeface="楷体" pitchFamily="49" charset="-122"/>
              </a:rPr>
              <a:t>文化体育服务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教育医疗服务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旅游娱乐服务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餐饮住宿服务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居民日常服务</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其他生活服务</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“四项服务”的销售额为合计数</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例：一餐饮企业</a:t>
            </a:r>
            <a:r>
              <a:rPr lang="en-US" altLang="zh-CN" dirty="0" smtClean="0">
                <a:latin typeface="楷体" pitchFamily="49" charset="-122"/>
                <a:ea typeface="楷体" pitchFamily="49" charset="-122"/>
              </a:rPr>
              <a:t>2018.4-2019.3</a:t>
            </a:r>
            <a:r>
              <a:rPr lang="zh-CN" altLang="en-US" dirty="0" smtClean="0">
                <a:latin typeface="楷体" pitchFamily="49" charset="-122"/>
                <a:ea typeface="楷体" pitchFamily="49" charset="-122"/>
              </a:rPr>
              <a:t>期间，餐饮服务收入</a:t>
            </a:r>
            <a:r>
              <a:rPr lang="en-US" altLang="zh-CN" dirty="0" smtClean="0">
                <a:latin typeface="楷体" pitchFamily="49" charset="-122"/>
                <a:ea typeface="楷体" pitchFamily="49" charset="-122"/>
              </a:rPr>
              <a:t>120</a:t>
            </a:r>
            <a:r>
              <a:rPr lang="zh-CN" altLang="en-US" dirty="0" smtClean="0">
                <a:latin typeface="楷体" pitchFamily="49" charset="-122"/>
                <a:ea typeface="楷体" pitchFamily="49" charset="-122"/>
              </a:rPr>
              <a:t>万元，不动产租赁</a:t>
            </a:r>
            <a:r>
              <a:rPr lang="en-US" altLang="zh-CN" dirty="0" smtClean="0">
                <a:latin typeface="楷体" pitchFamily="49" charset="-122"/>
                <a:ea typeface="楷体" pitchFamily="49" charset="-122"/>
              </a:rPr>
              <a:t>60</a:t>
            </a:r>
            <a:r>
              <a:rPr lang="zh-CN" altLang="en-US" dirty="0" smtClean="0">
                <a:latin typeface="楷体" pitchFamily="49" charset="-122"/>
                <a:ea typeface="楷体" pitchFamily="49" charset="-122"/>
              </a:rPr>
              <a:t>收入万元，批发烟酒收入</a:t>
            </a:r>
            <a:r>
              <a:rPr lang="en-US" altLang="zh-CN" dirty="0" smtClean="0">
                <a:latin typeface="楷体" pitchFamily="49" charset="-122"/>
                <a:ea typeface="楷体" pitchFamily="49" charset="-122"/>
              </a:rPr>
              <a:t>150</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endParaRPr lang="zh-CN" altLang="en-US" dirty="0">
              <a:latin typeface="楷体" pitchFamily="49" charset="-122"/>
              <a:ea typeface="楷体" pitchFamily="49"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14</a:t>
            </a:r>
            <a:r>
              <a:rPr lang="zh-CN" altLang="en-US" dirty="0" smtClean="0"/>
              <a:t>号公告</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八、按照《财政部 税务总局 海关总署关于深化增值税改革有关政策的公告》（财政部 税务总局 海关总署公告</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年第</a:t>
            </a:r>
            <a:r>
              <a:rPr lang="en-US" altLang="zh-CN" dirty="0" smtClean="0">
                <a:latin typeface="楷体" pitchFamily="49" charset="-122"/>
                <a:ea typeface="楷体" pitchFamily="49" charset="-122"/>
              </a:rPr>
              <a:t>39</a:t>
            </a:r>
            <a:r>
              <a:rPr lang="zh-CN" altLang="zh-CN" dirty="0" smtClean="0">
                <a:latin typeface="楷体" pitchFamily="49" charset="-122"/>
                <a:ea typeface="楷体" pitchFamily="49" charset="-122"/>
              </a:rPr>
              <a:t>号）规定，适用加计抵减政策的生产、生活性服务业纳税人，应在</a:t>
            </a:r>
            <a:r>
              <a:rPr lang="zh-CN" altLang="zh-CN" sz="3200" b="1" dirty="0" smtClean="0">
                <a:solidFill>
                  <a:srgbClr val="FF0000"/>
                </a:solidFill>
                <a:latin typeface="楷体" pitchFamily="49" charset="-122"/>
                <a:ea typeface="楷体" pitchFamily="49" charset="-122"/>
              </a:rPr>
              <a:t>年度首次</a:t>
            </a:r>
            <a:r>
              <a:rPr lang="zh-CN" altLang="zh-CN" dirty="0" smtClean="0">
                <a:latin typeface="楷体" pitchFamily="49" charset="-122"/>
                <a:ea typeface="楷体" pitchFamily="49" charset="-122"/>
              </a:rPr>
              <a:t>确认适用加计抵减政策时，通过电子税务局（或前往办税服务厅）提交《适用加计抵减政策的声明》（见附件）。</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适用加计抵减政策的纳税人，同时兼营邮政服务、电信服务、现代服务、生活服务的，应按照四项服务中收入占比最高的业务在《适用加计抵减政策的声明》中勾选确定所属行业。</a:t>
            </a:r>
          </a:p>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14</a:t>
            </a:r>
            <a:r>
              <a:rPr lang="zh-CN" altLang="en-US" dirty="0" smtClean="0"/>
              <a:t>号公告</a:t>
            </a:r>
            <a:r>
              <a:rPr lang="en-US" altLang="zh-CN" dirty="0" smtClean="0"/>
              <a:t>-</a:t>
            </a:r>
            <a:r>
              <a:rPr lang="zh-CN" altLang="en-US" dirty="0" smtClean="0"/>
              <a:t>加计抵减</a:t>
            </a:r>
            <a:endParaRPr lang="zh-CN" alt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0" y="1988840"/>
            <a:ext cx="3267002" cy="4389437"/>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3203848" y="1988840"/>
            <a:ext cx="3024336" cy="4350951"/>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6156176" y="1988840"/>
            <a:ext cx="2736304" cy="432048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normAutofit/>
          </a:bodyPr>
          <a:lstStyle/>
          <a:p>
            <a:r>
              <a:rPr lang="en-US" altLang="zh-CN" dirty="0" smtClean="0">
                <a:latin typeface="楷体" pitchFamily="49" charset="-122"/>
                <a:ea typeface="楷体" pitchFamily="49" charset="-122"/>
              </a:rPr>
              <a:t>     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31</a:t>
            </a:r>
            <a:r>
              <a:rPr lang="zh-CN" altLang="zh-CN" dirty="0" smtClean="0">
                <a:latin typeface="楷体" pitchFamily="49" charset="-122"/>
                <a:ea typeface="楷体" pitchFamily="49" charset="-122"/>
              </a:rPr>
              <a:t>日前设立的纳税人，自</a:t>
            </a:r>
            <a:r>
              <a:rPr lang="en-US" altLang="zh-CN" dirty="0" smtClean="0">
                <a:latin typeface="楷体" pitchFamily="49" charset="-122"/>
                <a:ea typeface="楷体" pitchFamily="49" charset="-122"/>
              </a:rPr>
              <a:t>2018</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月至</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月期间的销售额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经营期不满</a:t>
            </a:r>
            <a:r>
              <a:rPr lang="en-US" altLang="zh-CN" dirty="0" smtClean="0">
                <a:latin typeface="楷体" pitchFamily="49" charset="-122"/>
                <a:ea typeface="楷体" pitchFamily="49" charset="-122"/>
              </a:rPr>
              <a:t>12</a:t>
            </a:r>
            <a:r>
              <a:rPr lang="zh-CN" altLang="zh-CN" dirty="0" smtClean="0">
                <a:latin typeface="楷体" pitchFamily="49" charset="-122"/>
                <a:ea typeface="楷体" pitchFamily="49" charset="-122"/>
              </a:rPr>
              <a:t>个月的，按照实际经营期的销售额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符合上述规定条件的，自</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日起适用加计抵减政策。</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日后设立的纳税人，自设立之日起</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个月的销售额符合上述规定条件的，自登记为一般纳税人之日起适用加计抵减政策。</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纳税人确定适用加计抵减政策后，</a:t>
            </a:r>
            <a:r>
              <a:rPr lang="zh-CN" altLang="zh-CN" b="1" dirty="0" smtClean="0">
                <a:latin typeface="楷体" pitchFamily="49" charset="-122"/>
                <a:ea typeface="楷体" pitchFamily="49" charset="-122"/>
              </a:rPr>
              <a:t>当年</a:t>
            </a:r>
            <a:r>
              <a:rPr lang="zh-CN" altLang="zh-CN" dirty="0" smtClean="0">
                <a:latin typeface="楷体" pitchFamily="49" charset="-122"/>
                <a:ea typeface="楷体" pitchFamily="49" charset="-122"/>
              </a:rPr>
              <a:t>内不再调整，以后年度是否适用，根据上年度销售额计算确定。</a:t>
            </a:r>
          </a:p>
          <a:p>
            <a:r>
              <a:rPr lang="zh-CN" altLang="zh-CN" dirty="0" smtClean="0">
                <a:latin typeface="楷体" pitchFamily="49" charset="-122"/>
                <a:ea typeface="楷体" pitchFamily="49" charset="-122"/>
              </a:rPr>
              <a:t>　　纳税人可计提但未计提的加计抵减额，可在确定适用加计抵减政策当期一并计提。</a:t>
            </a:r>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（二）纳税人应按照当期可抵扣进项税额的</a:t>
            </a:r>
            <a:r>
              <a:rPr lang="en-US" altLang="zh-CN" dirty="0" smtClean="0">
                <a:latin typeface="楷体" pitchFamily="49" charset="-122"/>
                <a:ea typeface="楷体" pitchFamily="49" charset="-122"/>
              </a:rPr>
              <a:t>10%</a:t>
            </a:r>
            <a:r>
              <a:rPr lang="zh-CN" altLang="zh-CN" dirty="0" smtClean="0">
                <a:latin typeface="楷体" pitchFamily="49" charset="-122"/>
                <a:ea typeface="楷体" pitchFamily="49" charset="-122"/>
              </a:rPr>
              <a:t>计提当期加计抵减额。</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按照现行规定不得从销项税额中抵扣的进项税额，不得计提加计抵减额；</a:t>
            </a:r>
            <a:endParaRPr lang="en-US"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已计提加计抵减额的进项税额，按规定作进项税额转出的，应在进项税额转出当期，相应调减加计抵减额。计算公式如下：</a:t>
            </a:r>
          </a:p>
          <a:p>
            <a:r>
              <a:rPr lang="zh-CN" altLang="zh-CN" dirty="0" smtClean="0">
                <a:latin typeface="楷体" pitchFamily="49" charset="-122"/>
                <a:ea typeface="楷体" pitchFamily="49" charset="-122"/>
              </a:rPr>
              <a:t>当期计提加计抵减额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当期可抵扣进项税额×</a:t>
            </a:r>
            <a:r>
              <a:rPr lang="en-US" altLang="zh-CN" dirty="0" smtClean="0">
                <a:latin typeface="楷体" pitchFamily="49" charset="-122"/>
                <a:ea typeface="楷体" pitchFamily="49" charset="-122"/>
              </a:rPr>
              <a:t>10%</a:t>
            </a:r>
            <a:endParaRPr lang="zh-CN"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　　当期可抵减加计抵减额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上期末加计抵减额余额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当期计提加计抵减额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当期调减加计抵减额</a:t>
            </a: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0" y="1700809"/>
            <a:ext cx="9143999" cy="5157192"/>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zh-CN" dirty="0" smtClean="0">
                <a:latin typeface="楷体" pitchFamily="49" charset="-122"/>
                <a:ea typeface="楷体" pitchFamily="49" charset="-122"/>
              </a:rPr>
              <a:t>（三）纳税人应按照现行规定计算一般计税方法下的应纳税额（以下称抵减前的应纳税额）后，区分以下情形加计抵减：</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抵减前的应纳税额等于零的，当期可抵减加计抵减额全部结转下期抵减；</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抵减前的应纳税额大于零，且大于当期可抵减加计抵减额的，当期可抵减加计抵减额全额从抵减前的应纳税额中抵减；</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抵减前的应纳税额大于零，且小于或等于当期可抵减加计抵减额的，以当期可抵减加计抵减额抵减应纳税额至零。未抵减完的当期可抵减加计抵减额，结转下期继续抵减。</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降税率</a:t>
            </a:r>
            <a:endParaRPr lang="zh-CN" altLang="en-US" dirty="0"/>
          </a:p>
        </p:txBody>
      </p:sp>
      <p:sp>
        <p:nvSpPr>
          <p:cNvPr id="3" name="内容占位符 2"/>
          <p:cNvSpPr>
            <a:spLocks noGrp="1"/>
          </p:cNvSpPr>
          <p:nvPr>
            <p:ph idx="1"/>
          </p:nvPr>
        </p:nvSpPr>
        <p:spPr/>
        <p:txBody>
          <a:bodyPr/>
          <a:lstStyle/>
          <a:p>
            <a:pPr>
              <a:buNone/>
            </a:pPr>
            <a:r>
              <a:rPr lang="en-US" altLang="zh-CN" sz="2800" dirty="0" smtClean="0">
                <a:latin typeface="楷体" pitchFamily="49" charset="-122"/>
                <a:ea typeface="楷体" pitchFamily="49" charset="-122"/>
              </a:rPr>
              <a:t> 9%:</a:t>
            </a:r>
          </a:p>
          <a:p>
            <a:pPr>
              <a:buNone/>
            </a:pPr>
            <a:r>
              <a:rPr lang="en-US" altLang="zh-CN" sz="2400" dirty="0" smtClean="0">
                <a:latin typeface="楷体" pitchFamily="49" charset="-122"/>
                <a:ea typeface="楷体" pitchFamily="49" charset="-122"/>
              </a:rPr>
              <a:t>  1</a:t>
            </a:r>
            <a:r>
              <a:rPr lang="zh-CN" altLang="en-US" sz="2400" dirty="0" smtClean="0">
                <a:latin typeface="楷体" pitchFamily="49" charset="-122"/>
                <a:ea typeface="楷体" pitchFamily="49" charset="-122"/>
              </a:rPr>
              <a:t>、</a:t>
            </a:r>
            <a:r>
              <a:rPr lang="zh-CN" altLang="zh-CN" sz="2400" dirty="0" smtClean="0">
                <a:latin typeface="楷体" pitchFamily="49" charset="-122"/>
                <a:ea typeface="楷体" pitchFamily="49" charset="-122"/>
              </a:rPr>
              <a:t>销售或者进口下列货物</a:t>
            </a:r>
            <a:r>
              <a:rPr lang="en-US" altLang="zh-CN" sz="2400" dirty="0" smtClean="0">
                <a:latin typeface="楷体" pitchFamily="49" charset="-122"/>
                <a:ea typeface="楷体" pitchFamily="49" charset="-122"/>
              </a:rPr>
              <a:t>:(1)</a:t>
            </a:r>
            <a:r>
              <a:rPr lang="zh-CN" altLang="zh-CN" sz="2400" dirty="0" smtClean="0">
                <a:latin typeface="楷体" pitchFamily="49" charset="-122"/>
                <a:ea typeface="楷体" pitchFamily="49" charset="-122"/>
              </a:rPr>
              <a:t>粮食等农产品、食用植物油、食用盐；</a:t>
            </a:r>
            <a:r>
              <a:rPr lang="en-US" altLang="zh-CN" sz="2400" dirty="0" smtClean="0">
                <a:latin typeface="楷体" pitchFamily="49" charset="-122"/>
                <a:ea typeface="楷体" pitchFamily="49" charset="-122"/>
              </a:rPr>
              <a:t>(2)</a:t>
            </a:r>
            <a:r>
              <a:rPr lang="zh-CN" altLang="zh-CN" sz="2400" dirty="0" smtClean="0">
                <a:latin typeface="楷体" pitchFamily="49" charset="-122"/>
                <a:ea typeface="楷体" pitchFamily="49" charset="-122"/>
              </a:rPr>
              <a:t>自来水、暖气、冷气、热水、煤气、石油液化气、天然气、二甲醚、沼气、居民用煤炭制品；</a:t>
            </a:r>
            <a:r>
              <a:rPr lang="en-US" altLang="zh-CN" sz="2400" dirty="0" smtClean="0">
                <a:latin typeface="楷体" pitchFamily="49" charset="-122"/>
                <a:ea typeface="楷体" pitchFamily="49" charset="-122"/>
              </a:rPr>
              <a:t>(3)</a:t>
            </a:r>
            <a:r>
              <a:rPr lang="zh-CN" altLang="zh-CN" sz="2400" dirty="0" smtClean="0">
                <a:latin typeface="楷体" pitchFamily="49" charset="-122"/>
                <a:ea typeface="楷体" pitchFamily="49" charset="-122"/>
              </a:rPr>
              <a:t>图书、报纸、杂志、音像制品、电子出版物；</a:t>
            </a:r>
            <a:r>
              <a:rPr lang="en-US" altLang="zh-CN" sz="2400" dirty="0" smtClean="0">
                <a:latin typeface="楷体" pitchFamily="49" charset="-122"/>
                <a:ea typeface="楷体" pitchFamily="49" charset="-122"/>
              </a:rPr>
              <a:t>(4)</a:t>
            </a:r>
            <a:r>
              <a:rPr lang="zh-CN" altLang="zh-CN" sz="2400" dirty="0" smtClean="0">
                <a:latin typeface="楷体" pitchFamily="49" charset="-122"/>
                <a:ea typeface="楷体" pitchFamily="49" charset="-122"/>
              </a:rPr>
              <a:t>饲料、化肥、农药、农机、农膜；</a:t>
            </a:r>
            <a:r>
              <a:rPr lang="en-US" altLang="zh-CN" sz="2400" dirty="0" smtClean="0">
                <a:latin typeface="楷体" pitchFamily="49" charset="-122"/>
                <a:ea typeface="楷体" pitchFamily="49" charset="-122"/>
              </a:rPr>
              <a:t>(5)</a:t>
            </a:r>
            <a:r>
              <a:rPr lang="zh-CN" altLang="zh-CN" sz="2400" dirty="0" smtClean="0">
                <a:latin typeface="楷体" pitchFamily="49" charset="-122"/>
                <a:ea typeface="楷体" pitchFamily="49" charset="-122"/>
              </a:rPr>
              <a:t>国务院规定的其他货物。</a:t>
            </a:r>
            <a:endParaRPr lang="en-US" altLang="zh-CN" sz="2400" dirty="0" smtClean="0">
              <a:latin typeface="楷体" pitchFamily="49" charset="-122"/>
              <a:ea typeface="楷体" pitchFamily="49" charset="-122"/>
            </a:endParaRPr>
          </a:p>
          <a:p>
            <a:pPr>
              <a:buNone/>
            </a:pPr>
            <a:r>
              <a:rPr lang="en-US" altLang="zh-CN" sz="2400" dirty="0" smtClean="0">
                <a:latin typeface="楷体" pitchFamily="49" charset="-122"/>
                <a:ea typeface="楷体" pitchFamily="49" charset="-122"/>
              </a:rPr>
              <a:t>  (13% →11% →10% →9%)</a:t>
            </a:r>
          </a:p>
          <a:p>
            <a:pPr>
              <a:buNone/>
            </a:pPr>
            <a:r>
              <a:rPr lang="en-US" altLang="zh-CN" sz="2400" dirty="0" smtClean="0">
                <a:latin typeface="楷体" pitchFamily="49" charset="-122"/>
                <a:ea typeface="楷体" pitchFamily="49" charset="-122"/>
              </a:rPr>
              <a:t>  2</a:t>
            </a:r>
            <a:r>
              <a:rPr lang="zh-CN" altLang="en-US" sz="2400" dirty="0" smtClean="0">
                <a:latin typeface="楷体" pitchFamily="49" charset="-122"/>
                <a:ea typeface="楷体" pitchFamily="49" charset="-122"/>
              </a:rPr>
              <a:t>、</a:t>
            </a:r>
            <a:r>
              <a:rPr lang="zh-CN" altLang="zh-CN" sz="2400" dirty="0" smtClean="0">
                <a:latin typeface="楷体" pitchFamily="49" charset="-122"/>
                <a:ea typeface="楷体" pitchFamily="49" charset="-122"/>
              </a:rPr>
              <a:t>销售交通运输、邮政、基础电信、建筑、不动产租赁服务，销售不动产，转让土地使用权</a:t>
            </a:r>
            <a:endParaRPr lang="zh-CN" altLang="en-US" sz="2400" dirty="0" smtClean="0">
              <a:latin typeface="楷体" pitchFamily="49" charset="-122"/>
              <a:ea typeface="楷体" pitchFamily="49" charset="-122"/>
            </a:endParaRPr>
          </a:p>
          <a:p>
            <a:endParaRPr lang="zh-CN" altLang="en-US" dirty="0">
              <a:latin typeface="楷体" pitchFamily="49" charset="-122"/>
              <a:ea typeface="楷体"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15</a:t>
            </a:r>
            <a:r>
              <a:rPr lang="zh-CN" altLang="en-US" dirty="0" smtClean="0"/>
              <a:t>号公告</a:t>
            </a:r>
            <a:endParaRPr lang="zh-CN" altLang="en-US" dirty="0"/>
          </a:p>
        </p:txBody>
      </p:sp>
      <p:sp>
        <p:nvSpPr>
          <p:cNvPr id="3" name="内容占位符 2"/>
          <p:cNvSpPr>
            <a:spLocks noGrp="1"/>
          </p:cNvSpPr>
          <p:nvPr>
            <p:ph idx="1"/>
          </p:nvPr>
        </p:nvSpPr>
        <p:spPr/>
        <p:txBody>
          <a:bodyPr/>
          <a:lstStyle/>
          <a:p>
            <a:r>
              <a:rPr lang="zh-CN" altLang="en-US" dirty="0" smtClean="0">
                <a:latin typeface="楷体" pitchFamily="49" charset="-122"/>
                <a:ea typeface="楷体" pitchFamily="49" charset="-122"/>
              </a:rPr>
              <a:t>主表</a:t>
            </a:r>
            <a:r>
              <a:rPr lang="zh-CN" altLang="zh-CN" dirty="0" smtClean="0">
                <a:latin typeface="楷体" pitchFamily="49" charset="-122"/>
                <a:ea typeface="楷体" pitchFamily="49" charset="-122"/>
              </a:rPr>
              <a:t>第</a:t>
            </a:r>
            <a:r>
              <a:rPr lang="en-US" altLang="zh-CN" dirty="0" smtClean="0">
                <a:latin typeface="楷体" pitchFamily="49" charset="-122"/>
                <a:ea typeface="楷体" pitchFamily="49" charset="-122"/>
              </a:rPr>
              <a:t>19</a:t>
            </a:r>
            <a:r>
              <a:rPr lang="zh-CN" altLang="zh-CN" dirty="0" smtClean="0">
                <a:latin typeface="楷体" pitchFamily="49" charset="-122"/>
                <a:ea typeface="楷体" pitchFamily="49" charset="-122"/>
              </a:rPr>
              <a:t>栏“应纳税额”：反映纳税人本期按一般计税方法计算并应缴纳的增值税额。</a:t>
            </a:r>
          </a:p>
          <a:p>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适用加计抵减政策的纳税人，按以下公式填写。</a:t>
            </a:r>
          </a:p>
          <a:p>
            <a:r>
              <a:rPr lang="zh-CN" altLang="zh-CN" dirty="0" smtClean="0">
                <a:latin typeface="楷体" pitchFamily="49" charset="-122"/>
                <a:ea typeface="楷体" pitchFamily="49" charset="-122"/>
              </a:rPr>
              <a:t>本栏“一般项目”列“本月数”＝第</a:t>
            </a:r>
            <a:r>
              <a:rPr lang="en-US" altLang="zh-CN" dirty="0" smtClean="0">
                <a:latin typeface="楷体" pitchFamily="49" charset="-122"/>
                <a:ea typeface="楷体" pitchFamily="49" charset="-122"/>
              </a:rPr>
              <a:t>11</a:t>
            </a:r>
            <a:r>
              <a:rPr lang="zh-CN" altLang="zh-CN" dirty="0" smtClean="0">
                <a:latin typeface="楷体" pitchFamily="49" charset="-122"/>
                <a:ea typeface="楷体" pitchFamily="49" charset="-122"/>
              </a:rPr>
              <a:t>栏“销项税额”“一般项目”列“本月数”</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第</a:t>
            </a:r>
            <a:r>
              <a:rPr lang="en-US" altLang="zh-CN" dirty="0" smtClean="0">
                <a:latin typeface="楷体" pitchFamily="49" charset="-122"/>
                <a:ea typeface="楷体" pitchFamily="49" charset="-122"/>
              </a:rPr>
              <a:t>18</a:t>
            </a:r>
            <a:r>
              <a:rPr lang="zh-CN" altLang="zh-CN" dirty="0" smtClean="0">
                <a:latin typeface="楷体" pitchFamily="49" charset="-122"/>
                <a:ea typeface="楷体" pitchFamily="49" charset="-122"/>
              </a:rPr>
              <a:t>栏“实际抵扣税额”“一般项目”列“本月数”</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实际抵减额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a:t>
            </a:r>
          </a:p>
          <a:p>
            <a:r>
              <a:rPr lang="zh-CN" altLang="zh-CN" dirty="0" smtClean="0">
                <a:latin typeface="楷体" pitchFamily="49" charset="-122"/>
                <a:ea typeface="楷体" pitchFamily="49" charset="-122"/>
              </a:rPr>
              <a:t>本栏“即征即退项目”列“本月数”＝第</a:t>
            </a:r>
            <a:r>
              <a:rPr lang="en-US" altLang="zh-CN" dirty="0" smtClean="0">
                <a:latin typeface="楷体" pitchFamily="49" charset="-122"/>
                <a:ea typeface="楷体" pitchFamily="49" charset="-122"/>
              </a:rPr>
              <a:t>11</a:t>
            </a:r>
            <a:r>
              <a:rPr lang="zh-CN" altLang="zh-CN" dirty="0" smtClean="0">
                <a:latin typeface="楷体" pitchFamily="49" charset="-122"/>
                <a:ea typeface="楷体" pitchFamily="49" charset="-122"/>
              </a:rPr>
              <a:t>栏“销项税额”“即征即退项目”列“本月数”</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第</a:t>
            </a:r>
            <a:r>
              <a:rPr lang="en-US" altLang="zh-CN" dirty="0" smtClean="0">
                <a:latin typeface="楷体" pitchFamily="49" charset="-122"/>
                <a:ea typeface="楷体" pitchFamily="49" charset="-122"/>
              </a:rPr>
              <a:t>18</a:t>
            </a:r>
            <a:r>
              <a:rPr lang="zh-CN" altLang="zh-CN" dirty="0" smtClean="0">
                <a:latin typeface="楷体" pitchFamily="49" charset="-122"/>
                <a:ea typeface="楷体" pitchFamily="49" charset="-122"/>
              </a:rPr>
              <a:t>栏“实际抵扣税额”“即征即退项目”列“本月数”</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实际抵减额</a:t>
            </a:r>
            <a:r>
              <a:rPr lang="en-US" altLang="zh-CN" dirty="0" smtClean="0">
                <a:latin typeface="楷体" pitchFamily="49" charset="-122"/>
                <a:ea typeface="楷体" pitchFamily="49" charset="-122"/>
              </a:rPr>
              <a:t>”</a:t>
            </a:r>
            <a:r>
              <a:rPr lang="zh-CN" altLang="zh-CN" dirty="0" smtClean="0">
                <a:latin typeface="楷体" pitchFamily="49" charset="-122"/>
                <a:ea typeface="楷体" pitchFamily="49" charset="-122"/>
              </a:rPr>
              <a:t>。</a:t>
            </a:r>
          </a:p>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en-US" dirty="0" smtClean="0"/>
              <a:t>例：</a:t>
            </a:r>
            <a:endParaRPr lang="en-US" altLang="zh-CN" dirty="0" smtClean="0"/>
          </a:p>
          <a:p>
            <a:r>
              <a:rPr lang="en-US" altLang="zh-CN" dirty="0" smtClean="0">
                <a:latin typeface="楷体" pitchFamily="49" charset="-122"/>
                <a:ea typeface="楷体" pitchFamily="49" charset="-122"/>
              </a:rPr>
              <a:t>2019</a:t>
            </a:r>
            <a:r>
              <a:rPr lang="zh-CN" altLang="en-US"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en-US" dirty="0" smtClean="0">
                <a:latin typeface="楷体" pitchFamily="49" charset="-122"/>
                <a:ea typeface="楷体" pitchFamily="49" charset="-122"/>
              </a:rPr>
              <a:t>月，某公司符合加计抵减条件，销项</a:t>
            </a:r>
            <a:r>
              <a:rPr lang="en-US" altLang="zh-CN" dirty="0" smtClean="0">
                <a:latin typeface="楷体" pitchFamily="49" charset="-122"/>
                <a:ea typeface="楷体" pitchFamily="49" charset="-122"/>
              </a:rPr>
              <a:t>120</a:t>
            </a:r>
            <a:r>
              <a:rPr lang="zh-CN" altLang="en-US" dirty="0" smtClean="0">
                <a:latin typeface="楷体" pitchFamily="49" charset="-122"/>
                <a:ea typeface="楷体" pitchFamily="49" charset="-122"/>
              </a:rPr>
              <a:t>万元，认证进项</a:t>
            </a:r>
            <a:r>
              <a:rPr lang="en-US" altLang="zh-CN" dirty="0" smtClean="0">
                <a:latin typeface="楷体" pitchFamily="49" charset="-122"/>
                <a:ea typeface="楷体" pitchFamily="49" charset="-122"/>
              </a:rPr>
              <a:t>100</a:t>
            </a:r>
            <a:r>
              <a:rPr lang="zh-CN" altLang="en-US" dirty="0" smtClean="0">
                <a:latin typeface="楷体" pitchFamily="49" charset="-122"/>
                <a:ea typeface="楷体" pitchFamily="49" charset="-122"/>
              </a:rPr>
              <a:t>万元，其中用于职工福利的进项</a:t>
            </a:r>
            <a:r>
              <a:rPr lang="en-US" altLang="zh-CN" dirty="0" smtClean="0">
                <a:latin typeface="楷体" pitchFamily="49" charset="-122"/>
                <a:ea typeface="楷体" pitchFamily="49" charset="-122"/>
              </a:rPr>
              <a:t>20</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抵减前应纳税额</a:t>
            </a:r>
            <a:r>
              <a:rPr lang="en-US" altLang="zh-CN" dirty="0" smtClean="0">
                <a:latin typeface="楷体" pitchFamily="49" charset="-122"/>
                <a:ea typeface="楷体" pitchFamily="49" charset="-122"/>
              </a:rPr>
              <a:t>=120-</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100-20</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=40</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应纳税额</a:t>
            </a:r>
            <a:r>
              <a:rPr lang="en-US" altLang="zh-CN" dirty="0" smtClean="0">
                <a:latin typeface="楷体" pitchFamily="49" charset="-122"/>
                <a:ea typeface="楷体" pitchFamily="49" charset="-122"/>
              </a:rPr>
              <a:t>=40-</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100-20</a:t>
            </a:r>
            <a:r>
              <a:rPr lang="zh-CN" altLang="en-US" dirty="0" smtClean="0">
                <a:latin typeface="楷体" pitchFamily="49" charset="-122"/>
                <a:ea typeface="楷体" pitchFamily="49" charset="-122"/>
              </a:rPr>
              <a:t>）</a:t>
            </a:r>
            <a:r>
              <a:rPr lang="en-US" altLang="zh-CN" dirty="0" smtClean="0">
                <a:latin typeface="楷体" pitchFamily="49" charset="-122"/>
                <a:ea typeface="楷体" pitchFamily="49" charset="-122"/>
              </a:rPr>
              <a:t>*10%=32</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2019</a:t>
            </a:r>
            <a:r>
              <a:rPr lang="zh-CN" altLang="en-US" dirty="0" smtClean="0">
                <a:latin typeface="楷体" pitchFamily="49" charset="-122"/>
                <a:ea typeface="楷体" pitchFamily="49" charset="-122"/>
              </a:rPr>
              <a:t>年</a:t>
            </a:r>
            <a:r>
              <a:rPr lang="en-US" altLang="zh-CN" dirty="0" smtClean="0">
                <a:latin typeface="楷体" pitchFamily="49" charset="-122"/>
                <a:ea typeface="楷体" pitchFamily="49" charset="-122"/>
              </a:rPr>
              <a:t>5</a:t>
            </a:r>
            <a:r>
              <a:rPr lang="zh-CN" altLang="en-US" dirty="0" smtClean="0">
                <a:latin typeface="楷体" pitchFamily="49" charset="-122"/>
                <a:ea typeface="楷体" pitchFamily="49" charset="-122"/>
              </a:rPr>
              <a:t>月，该公司销项</a:t>
            </a:r>
            <a:r>
              <a:rPr lang="en-US" altLang="zh-CN" dirty="0" smtClean="0">
                <a:latin typeface="楷体" pitchFamily="49" charset="-122"/>
                <a:ea typeface="楷体" pitchFamily="49" charset="-122"/>
              </a:rPr>
              <a:t>80</a:t>
            </a:r>
            <a:r>
              <a:rPr lang="zh-CN" altLang="en-US" dirty="0" smtClean="0">
                <a:latin typeface="楷体" pitchFamily="49" charset="-122"/>
                <a:ea typeface="楷体" pitchFamily="49" charset="-122"/>
              </a:rPr>
              <a:t>万元，认证进项</a:t>
            </a:r>
            <a:r>
              <a:rPr lang="en-US" altLang="zh-CN" dirty="0" smtClean="0">
                <a:latin typeface="楷体" pitchFamily="49" charset="-122"/>
                <a:ea typeface="楷体" pitchFamily="49" charset="-122"/>
              </a:rPr>
              <a:t>100</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抵减前应纳税额</a:t>
            </a:r>
            <a:r>
              <a:rPr lang="en-US" altLang="zh-CN" dirty="0" smtClean="0">
                <a:latin typeface="楷体" pitchFamily="49" charset="-122"/>
                <a:ea typeface="楷体" pitchFamily="49" charset="-122"/>
              </a:rPr>
              <a:t>=0</a:t>
            </a:r>
            <a:r>
              <a:rPr lang="zh-CN" altLang="en-US" dirty="0" smtClean="0">
                <a:latin typeface="楷体" pitchFamily="49" charset="-122"/>
                <a:ea typeface="楷体" pitchFamily="49" charset="-122"/>
              </a:rPr>
              <a:t>，留抵税款</a:t>
            </a:r>
            <a:r>
              <a:rPr lang="en-US" altLang="zh-CN" dirty="0" smtClean="0">
                <a:latin typeface="楷体" pitchFamily="49" charset="-122"/>
                <a:ea typeface="楷体" pitchFamily="49" charset="-122"/>
              </a:rPr>
              <a:t>20</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可计提加计抵减税额</a:t>
            </a:r>
            <a:r>
              <a:rPr lang="en-US" altLang="zh-CN" dirty="0" smtClean="0">
                <a:latin typeface="楷体" pitchFamily="49" charset="-122"/>
                <a:ea typeface="楷体" pitchFamily="49" charset="-122"/>
              </a:rPr>
              <a:t>100*10%=10</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应纳税额</a:t>
            </a:r>
            <a:r>
              <a:rPr lang="en-US" altLang="zh-CN" dirty="0" smtClean="0">
                <a:latin typeface="楷体" pitchFamily="49" charset="-122"/>
                <a:ea typeface="楷体" pitchFamily="49" charset="-122"/>
              </a:rPr>
              <a:t>=0</a:t>
            </a:r>
            <a:r>
              <a:rPr lang="zh-CN" altLang="en-US" dirty="0" smtClean="0">
                <a:latin typeface="楷体" pitchFamily="49" charset="-122"/>
                <a:ea typeface="楷体" pitchFamily="49" charset="-122"/>
              </a:rPr>
              <a:t>，期末加计抵减额余额</a:t>
            </a:r>
            <a:r>
              <a:rPr lang="en-US" altLang="zh-CN" dirty="0" smtClean="0">
                <a:latin typeface="楷体" pitchFamily="49" charset="-122"/>
                <a:ea typeface="楷体" pitchFamily="49" charset="-122"/>
              </a:rPr>
              <a:t>10</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pPr>
              <a:buNone/>
            </a:pPr>
            <a:endParaRPr lang="zh-CN" altLang="en-US" dirty="0">
              <a:latin typeface="楷体" pitchFamily="49" charset="-122"/>
              <a:ea typeface="楷体" pitchFamily="49"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lstStyle/>
          <a:p>
            <a:r>
              <a:rPr lang="en-US" altLang="zh-CN" dirty="0" smtClean="0">
                <a:latin typeface="楷体" pitchFamily="49" charset="-122"/>
                <a:ea typeface="楷体" pitchFamily="49" charset="-122"/>
              </a:rPr>
              <a:t>2019</a:t>
            </a:r>
            <a:r>
              <a:rPr lang="zh-CN" altLang="en-US" dirty="0" smtClean="0">
                <a:latin typeface="楷体" pitchFamily="49" charset="-122"/>
                <a:ea typeface="楷体" pitchFamily="49" charset="-122"/>
              </a:rPr>
              <a:t>年</a:t>
            </a:r>
            <a:r>
              <a:rPr lang="en-US" altLang="zh-CN" dirty="0" smtClean="0">
                <a:latin typeface="楷体" pitchFamily="49" charset="-122"/>
                <a:ea typeface="楷体" pitchFamily="49" charset="-122"/>
              </a:rPr>
              <a:t>6</a:t>
            </a:r>
            <a:r>
              <a:rPr lang="zh-CN" altLang="en-US" dirty="0" smtClean="0">
                <a:latin typeface="楷体" pitchFamily="49" charset="-122"/>
                <a:ea typeface="楷体" pitchFamily="49" charset="-122"/>
              </a:rPr>
              <a:t>月，该公司销项</a:t>
            </a:r>
            <a:r>
              <a:rPr lang="en-US" altLang="zh-CN" dirty="0" smtClean="0">
                <a:latin typeface="楷体" pitchFamily="49" charset="-122"/>
                <a:ea typeface="楷体" pitchFamily="49" charset="-122"/>
              </a:rPr>
              <a:t>100</a:t>
            </a:r>
            <a:r>
              <a:rPr lang="zh-CN" altLang="en-US" dirty="0" smtClean="0">
                <a:latin typeface="楷体" pitchFamily="49" charset="-122"/>
                <a:ea typeface="楷体" pitchFamily="49" charset="-122"/>
              </a:rPr>
              <a:t>，当月认证进项</a:t>
            </a:r>
            <a:r>
              <a:rPr lang="en-US" altLang="zh-CN" dirty="0" smtClean="0">
                <a:latin typeface="楷体" pitchFamily="49" charset="-122"/>
                <a:ea typeface="楷体" pitchFamily="49" charset="-122"/>
              </a:rPr>
              <a:t>70</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抵减前应纳税额</a:t>
            </a:r>
            <a:r>
              <a:rPr lang="en-US" altLang="zh-CN" dirty="0" smtClean="0">
                <a:latin typeface="楷体" pitchFamily="49" charset="-122"/>
                <a:ea typeface="楷体" pitchFamily="49" charset="-122"/>
              </a:rPr>
              <a:t>=100-70-20=10</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可递减加计抵减额</a:t>
            </a:r>
            <a:r>
              <a:rPr lang="en-US" altLang="zh-CN" dirty="0" smtClean="0">
                <a:latin typeface="楷体" pitchFamily="49" charset="-122"/>
                <a:ea typeface="楷体" pitchFamily="49" charset="-122"/>
              </a:rPr>
              <a:t>10+70*10%=17</a:t>
            </a:r>
            <a:r>
              <a:rPr lang="zh-CN" altLang="en-US" dirty="0" smtClean="0">
                <a:latin typeface="楷体" pitchFamily="49" charset="-122"/>
                <a:ea typeface="楷体" pitchFamily="49" charset="-122"/>
              </a:rPr>
              <a:t>万元</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应纳税人</a:t>
            </a:r>
            <a:r>
              <a:rPr lang="en-US" altLang="zh-CN" dirty="0" smtClean="0">
                <a:latin typeface="楷体" pitchFamily="49" charset="-122"/>
                <a:ea typeface="楷体" pitchFamily="49" charset="-122"/>
              </a:rPr>
              <a:t>=0</a:t>
            </a:r>
            <a:r>
              <a:rPr lang="zh-CN" altLang="en-US" dirty="0" smtClean="0">
                <a:latin typeface="楷体" pitchFamily="49" charset="-122"/>
                <a:ea typeface="楷体" pitchFamily="49" charset="-122"/>
              </a:rPr>
              <a:t>，期末加计抵减额余额</a:t>
            </a:r>
            <a:r>
              <a:rPr lang="en-US" altLang="zh-CN" dirty="0" smtClean="0">
                <a:latin typeface="楷体" pitchFamily="49" charset="-122"/>
                <a:ea typeface="楷体" pitchFamily="49" charset="-122"/>
              </a:rPr>
              <a:t>7</a:t>
            </a:r>
            <a:r>
              <a:rPr lang="zh-CN" altLang="en-US" dirty="0" smtClean="0">
                <a:latin typeface="楷体" pitchFamily="49" charset="-122"/>
                <a:ea typeface="楷体" pitchFamily="49" charset="-122"/>
              </a:rPr>
              <a:t>万元</a:t>
            </a:r>
            <a:endParaRPr lang="zh-CN" altLang="en-US" dirty="0">
              <a:latin typeface="楷体" pitchFamily="49" charset="-122"/>
              <a:ea typeface="楷体" pitchFamily="49"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（四）纳税人出口货物劳务、发生跨境应税行为</a:t>
            </a:r>
            <a:r>
              <a:rPr lang="zh-CN" altLang="zh-CN" dirty="0" smtClean="0">
                <a:solidFill>
                  <a:srgbClr val="FF0000"/>
                </a:solidFill>
                <a:latin typeface="楷体" pitchFamily="49" charset="-122"/>
                <a:ea typeface="楷体" pitchFamily="49" charset="-122"/>
              </a:rPr>
              <a:t>不适用</a:t>
            </a:r>
            <a:r>
              <a:rPr lang="zh-CN" altLang="zh-CN" dirty="0" smtClean="0">
                <a:latin typeface="楷体" pitchFamily="49" charset="-122"/>
                <a:ea typeface="楷体" pitchFamily="49" charset="-122"/>
              </a:rPr>
              <a:t>加计抵减政策，其对应的进项税额不得计提加计抵减额。</a:t>
            </a:r>
          </a:p>
          <a:p>
            <a:r>
              <a:rPr lang="zh-CN" altLang="zh-CN" dirty="0" smtClean="0">
                <a:latin typeface="楷体" pitchFamily="49" charset="-122"/>
                <a:ea typeface="楷体" pitchFamily="49" charset="-122"/>
              </a:rPr>
              <a:t>　　纳税人兼营出口货物劳务、发生跨境应税行为且无法划分不得计提加计抵减额的进项税额，按照以下公式计算：</a:t>
            </a:r>
          </a:p>
          <a:p>
            <a:r>
              <a:rPr lang="zh-CN" altLang="zh-CN" dirty="0" smtClean="0">
                <a:latin typeface="楷体" pitchFamily="49" charset="-122"/>
                <a:ea typeface="楷体" pitchFamily="49" charset="-122"/>
              </a:rPr>
              <a:t>　　不得计提加计抵减额的进项税额＝当期无法划分的全部进项税额×当期出口货物劳务和发生跨境应税行为的销售额÷当期全部销售额</a:t>
            </a:r>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加计抵减</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（五）纳税人应</a:t>
            </a:r>
            <a:r>
              <a:rPr lang="zh-CN" altLang="zh-CN" b="1" dirty="0" smtClean="0">
                <a:solidFill>
                  <a:srgbClr val="FF0000"/>
                </a:solidFill>
                <a:latin typeface="楷体" pitchFamily="49" charset="-122"/>
                <a:ea typeface="楷体" pitchFamily="49" charset="-122"/>
              </a:rPr>
              <a:t>单独核算</a:t>
            </a:r>
            <a:r>
              <a:rPr lang="zh-CN" altLang="zh-CN" dirty="0" smtClean="0">
                <a:latin typeface="楷体" pitchFamily="49" charset="-122"/>
                <a:ea typeface="楷体" pitchFamily="49" charset="-122"/>
              </a:rPr>
              <a:t>加计抵减额的计提、抵减、调减、结余等变动情况。</a:t>
            </a:r>
            <a:r>
              <a:rPr lang="zh-CN" altLang="zh-CN" b="1" dirty="0" smtClean="0">
                <a:solidFill>
                  <a:srgbClr val="FF0000"/>
                </a:solidFill>
                <a:latin typeface="楷体" pitchFamily="49" charset="-122"/>
                <a:ea typeface="楷体" pitchFamily="49" charset="-122"/>
              </a:rPr>
              <a:t>骗取</a:t>
            </a:r>
            <a:r>
              <a:rPr lang="zh-CN" altLang="zh-CN" dirty="0" smtClean="0">
                <a:latin typeface="楷体" pitchFamily="49" charset="-122"/>
                <a:ea typeface="楷体" pitchFamily="49" charset="-122"/>
              </a:rPr>
              <a:t>适用加计抵减政策或虚增加计抵减额的，按照《中华人民共和国税收征收管理法》等有关规定处理。</a:t>
            </a:r>
          </a:p>
          <a:p>
            <a:r>
              <a:rPr lang="zh-CN" altLang="zh-CN" dirty="0" smtClean="0">
                <a:latin typeface="楷体" pitchFamily="49" charset="-122"/>
                <a:ea typeface="楷体" pitchFamily="49" charset="-122"/>
              </a:rPr>
              <a:t>（六）加计抵减政策执行到期后，纳税人不再计提加计抵减额，</a:t>
            </a:r>
            <a:r>
              <a:rPr lang="zh-CN" altLang="zh-CN" b="1" dirty="0" smtClean="0">
                <a:latin typeface="楷体" pitchFamily="49" charset="-122"/>
                <a:ea typeface="楷体" pitchFamily="49" charset="-122"/>
              </a:rPr>
              <a:t>结余的加计抵减额停止抵减</a:t>
            </a:r>
            <a:r>
              <a:rPr lang="zh-CN" altLang="zh-CN" dirty="0" smtClean="0">
                <a:latin typeface="楷体" pitchFamily="49" charset="-122"/>
                <a:ea typeface="楷体" pitchFamily="49" charset="-122"/>
              </a:rPr>
              <a:t>。</a:t>
            </a:r>
          </a:p>
          <a:p>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留抵退税</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八、自</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日起，试行增值税期末留抵税额退税制度。</a:t>
            </a:r>
            <a:endParaRPr lang="en-US" altLang="zh-CN" dirty="0" smtClean="0">
              <a:latin typeface="楷体" pitchFamily="49" charset="-122"/>
              <a:ea typeface="楷体" pitchFamily="49" charset="-122"/>
            </a:endParaRPr>
          </a:p>
          <a:p>
            <a:endParaRPr lang="en-US" altLang="zh-CN" dirty="0" smtClean="0"/>
          </a:p>
          <a:p>
            <a:endParaRPr lang="en-US" altLang="zh-CN" dirty="0" smtClean="0"/>
          </a:p>
          <a:p>
            <a:endParaRPr lang="en-US" altLang="zh-CN" dirty="0" smtClean="0"/>
          </a:p>
          <a:p>
            <a:r>
              <a:rPr lang="zh-CN" altLang="en-US" dirty="0" smtClean="0">
                <a:latin typeface="楷体" pitchFamily="49" charset="-122"/>
                <a:ea typeface="楷体" pitchFamily="49" charset="-122"/>
              </a:rPr>
              <a:t>财税</a:t>
            </a:r>
            <a:r>
              <a:rPr lang="en-US" altLang="zh-CN" dirty="0" smtClean="0">
                <a:latin typeface="楷体" pitchFamily="49" charset="-122"/>
                <a:ea typeface="楷体" pitchFamily="49" charset="-122"/>
              </a:rPr>
              <a:t>[2018]70</a:t>
            </a:r>
            <a:r>
              <a:rPr lang="zh-CN" altLang="en-US" dirty="0" smtClean="0">
                <a:latin typeface="楷体" pitchFamily="49" charset="-122"/>
                <a:ea typeface="楷体" pitchFamily="49" charset="-122"/>
              </a:rPr>
              <a:t>号  财政部 税务总局关于</a:t>
            </a:r>
            <a:r>
              <a:rPr lang="en-US" altLang="zh-CN" dirty="0" smtClean="0">
                <a:latin typeface="楷体" pitchFamily="49" charset="-122"/>
                <a:ea typeface="楷体" pitchFamily="49" charset="-122"/>
              </a:rPr>
              <a:t>2018</a:t>
            </a:r>
            <a:r>
              <a:rPr lang="zh-CN" altLang="en-US" dirty="0" smtClean="0">
                <a:latin typeface="楷体" pitchFamily="49" charset="-122"/>
                <a:ea typeface="楷体" pitchFamily="49" charset="-122"/>
              </a:rPr>
              <a:t>年退还部分行业增值税留抵税额有关税收政策的通知</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退还增值税期末留抵税额的行业包括装备制造等先进制造业、研发等现代服务业和电网企业</a:t>
            </a:r>
            <a:endParaRPr lang="zh-CN" altLang="en-US" dirty="0">
              <a:latin typeface="楷体" pitchFamily="49" charset="-122"/>
              <a:ea typeface="楷体" pitchFamily="49"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留抵退税</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zh-CN" dirty="0" smtClean="0">
                <a:latin typeface="楷体" pitchFamily="49" charset="-122"/>
                <a:ea typeface="楷体" pitchFamily="49" charset="-122"/>
              </a:rPr>
              <a:t>（一）同时符合以下条件的纳税人，可以向主管税务机关申请退还增量留抵税额：</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自</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月税款所属期起，</a:t>
            </a:r>
            <a:r>
              <a:rPr lang="zh-CN" altLang="zh-CN" b="1" dirty="0" smtClean="0">
                <a:solidFill>
                  <a:srgbClr val="FF0000"/>
                </a:solidFill>
                <a:latin typeface="楷体" pitchFamily="49" charset="-122"/>
                <a:ea typeface="楷体" pitchFamily="49" charset="-122"/>
              </a:rPr>
              <a:t>连续六个月</a:t>
            </a:r>
            <a:r>
              <a:rPr lang="zh-CN" altLang="zh-CN" dirty="0" smtClean="0">
                <a:latin typeface="楷体" pitchFamily="49" charset="-122"/>
                <a:ea typeface="楷体" pitchFamily="49" charset="-122"/>
              </a:rPr>
              <a:t>（按季纳税的，连续两个季度）</a:t>
            </a:r>
            <a:r>
              <a:rPr lang="zh-CN" altLang="zh-CN" b="1" dirty="0" smtClean="0">
                <a:solidFill>
                  <a:srgbClr val="FF0000"/>
                </a:solidFill>
                <a:latin typeface="楷体" pitchFamily="49" charset="-122"/>
                <a:ea typeface="楷体" pitchFamily="49" charset="-122"/>
              </a:rPr>
              <a:t>增量</a:t>
            </a:r>
            <a:r>
              <a:rPr lang="zh-CN" altLang="zh-CN" dirty="0" smtClean="0">
                <a:latin typeface="楷体" pitchFamily="49" charset="-122"/>
                <a:ea typeface="楷体" pitchFamily="49" charset="-122"/>
              </a:rPr>
              <a:t>留抵税额均大于零，</a:t>
            </a:r>
            <a:r>
              <a:rPr lang="zh-CN" altLang="zh-CN" sz="3000" b="1" dirty="0" smtClean="0">
                <a:solidFill>
                  <a:srgbClr val="FF0000"/>
                </a:solidFill>
                <a:latin typeface="楷体" pitchFamily="49" charset="-122"/>
                <a:ea typeface="楷体" pitchFamily="49" charset="-122"/>
              </a:rPr>
              <a:t>且</a:t>
            </a:r>
            <a:r>
              <a:rPr lang="zh-CN" altLang="zh-CN" dirty="0" smtClean="0">
                <a:latin typeface="楷体" pitchFamily="49" charset="-122"/>
                <a:ea typeface="楷体" pitchFamily="49" charset="-122"/>
              </a:rPr>
              <a:t>第六个月</a:t>
            </a:r>
            <a:r>
              <a:rPr lang="zh-CN" altLang="zh-CN" b="1" dirty="0" smtClean="0">
                <a:solidFill>
                  <a:srgbClr val="FF0000"/>
                </a:solidFill>
                <a:latin typeface="楷体" pitchFamily="49" charset="-122"/>
                <a:ea typeface="楷体" pitchFamily="49" charset="-122"/>
              </a:rPr>
              <a:t>增量</a:t>
            </a:r>
            <a:r>
              <a:rPr lang="zh-CN" altLang="zh-CN" dirty="0" smtClean="0">
                <a:latin typeface="楷体" pitchFamily="49" charset="-122"/>
                <a:ea typeface="楷体" pitchFamily="49" charset="-122"/>
              </a:rPr>
              <a:t>留抵税额</a:t>
            </a:r>
            <a:r>
              <a:rPr lang="zh-CN" altLang="zh-CN" b="1" dirty="0" smtClean="0">
                <a:latin typeface="楷体" pitchFamily="49" charset="-122"/>
                <a:ea typeface="楷体" pitchFamily="49" charset="-122"/>
              </a:rPr>
              <a:t>不低于</a:t>
            </a:r>
            <a:r>
              <a:rPr lang="en-US" altLang="zh-CN" b="1" dirty="0" smtClean="0">
                <a:latin typeface="楷体" pitchFamily="49" charset="-122"/>
                <a:ea typeface="楷体" pitchFamily="49" charset="-122"/>
              </a:rPr>
              <a:t>50</a:t>
            </a:r>
            <a:r>
              <a:rPr lang="zh-CN" altLang="zh-CN" b="1" dirty="0" smtClean="0">
                <a:latin typeface="楷体" pitchFamily="49" charset="-122"/>
                <a:ea typeface="楷体" pitchFamily="49" charset="-122"/>
              </a:rPr>
              <a:t>万元</a:t>
            </a:r>
            <a:r>
              <a:rPr lang="zh-CN" altLang="zh-CN" dirty="0" smtClean="0">
                <a:latin typeface="楷体" pitchFamily="49" charset="-122"/>
                <a:ea typeface="楷体" pitchFamily="49" charset="-122"/>
              </a:rPr>
              <a:t>；</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2.</a:t>
            </a:r>
            <a:r>
              <a:rPr lang="zh-CN" altLang="zh-CN" dirty="0" smtClean="0">
                <a:latin typeface="楷体" pitchFamily="49" charset="-122"/>
                <a:ea typeface="楷体" pitchFamily="49" charset="-122"/>
              </a:rPr>
              <a:t>纳税信用等级为</a:t>
            </a:r>
            <a:r>
              <a:rPr lang="en-US" altLang="zh-CN" b="1" dirty="0" smtClean="0">
                <a:latin typeface="楷体" pitchFamily="49" charset="-122"/>
                <a:ea typeface="楷体" pitchFamily="49" charset="-122"/>
              </a:rPr>
              <a:t>A</a:t>
            </a:r>
            <a:r>
              <a:rPr lang="zh-CN" altLang="zh-CN" b="1" dirty="0" smtClean="0">
                <a:latin typeface="楷体" pitchFamily="49" charset="-122"/>
                <a:ea typeface="楷体" pitchFamily="49" charset="-122"/>
              </a:rPr>
              <a:t>级或者</a:t>
            </a:r>
            <a:r>
              <a:rPr lang="en-US" altLang="zh-CN" b="1" dirty="0" smtClean="0">
                <a:latin typeface="楷体" pitchFamily="49" charset="-122"/>
                <a:ea typeface="楷体" pitchFamily="49" charset="-122"/>
              </a:rPr>
              <a:t>B</a:t>
            </a:r>
            <a:r>
              <a:rPr lang="zh-CN" altLang="zh-CN" b="1" dirty="0" smtClean="0">
                <a:latin typeface="楷体" pitchFamily="49" charset="-122"/>
                <a:ea typeface="楷体" pitchFamily="49" charset="-122"/>
              </a:rPr>
              <a:t>级</a:t>
            </a:r>
            <a:r>
              <a:rPr lang="zh-CN" altLang="zh-CN" dirty="0" smtClean="0">
                <a:latin typeface="楷体" pitchFamily="49" charset="-122"/>
                <a:ea typeface="楷体" pitchFamily="49" charset="-122"/>
              </a:rPr>
              <a:t>；</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3.</a:t>
            </a:r>
            <a:r>
              <a:rPr lang="zh-CN" altLang="zh-CN" dirty="0" smtClean="0">
                <a:latin typeface="楷体" pitchFamily="49" charset="-122"/>
                <a:ea typeface="楷体" pitchFamily="49" charset="-122"/>
              </a:rPr>
              <a:t>申请退税前</a:t>
            </a:r>
            <a:r>
              <a:rPr lang="en-US" altLang="zh-CN" dirty="0" smtClean="0">
                <a:latin typeface="楷体" pitchFamily="49" charset="-122"/>
                <a:ea typeface="楷体" pitchFamily="49" charset="-122"/>
              </a:rPr>
              <a:t>36</a:t>
            </a:r>
            <a:r>
              <a:rPr lang="zh-CN" altLang="zh-CN" dirty="0" smtClean="0">
                <a:latin typeface="楷体" pitchFamily="49" charset="-122"/>
                <a:ea typeface="楷体" pitchFamily="49" charset="-122"/>
              </a:rPr>
              <a:t>个月未发生骗取留抵退税、出口退税或虚开增值税专用发票情形的；</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申请退税前</a:t>
            </a:r>
            <a:r>
              <a:rPr lang="en-US" altLang="zh-CN" dirty="0" smtClean="0">
                <a:latin typeface="楷体" pitchFamily="49" charset="-122"/>
                <a:ea typeface="楷体" pitchFamily="49" charset="-122"/>
              </a:rPr>
              <a:t>36</a:t>
            </a:r>
            <a:r>
              <a:rPr lang="zh-CN" altLang="zh-CN" dirty="0" smtClean="0">
                <a:latin typeface="楷体" pitchFamily="49" charset="-122"/>
                <a:ea typeface="楷体" pitchFamily="49" charset="-122"/>
              </a:rPr>
              <a:t>个月未因偷税被税务机关处罚两次及以上的；</a:t>
            </a:r>
          </a:p>
          <a:p>
            <a:r>
              <a:rPr lang="zh-CN" altLang="zh-CN" dirty="0" smtClean="0">
                <a:latin typeface="楷体" pitchFamily="49" charset="-122"/>
                <a:ea typeface="楷体" pitchFamily="49" charset="-122"/>
              </a:rPr>
              <a:t>　　</a:t>
            </a:r>
            <a:r>
              <a:rPr lang="en-US" altLang="zh-CN" dirty="0" smtClean="0">
                <a:latin typeface="楷体" pitchFamily="49" charset="-122"/>
                <a:ea typeface="楷体" pitchFamily="49" charset="-122"/>
              </a:rPr>
              <a:t>5.</a:t>
            </a:r>
            <a:r>
              <a:rPr lang="zh-CN" altLang="zh-CN" dirty="0" smtClean="0">
                <a:latin typeface="楷体" pitchFamily="49" charset="-122"/>
                <a:ea typeface="楷体" pitchFamily="49" charset="-122"/>
              </a:rPr>
              <a:t>自</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日起未享受即征即退、先征后返（退）政策的。</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留抵退税</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（二）本公告所称增量留抵税额，是指与</a:t>
            </a:r>
            <a:r>
              <a:rPr lang="en-US" altLang="zh-CN" b="1" dirty="0" smtClean="0">
                <a:solidFill>
                  <a:srgbClr val="FF0000"/>
                </a:solidFill>
                <a:latin typeface="楷体" pitchFamily="49" charset="-122"/>
                <a:ea typeface="楷体" pitchFamily="49" charset="-122"/>
              </a:rPr>
              <a:t>2019</a:t>
            </a:r>
            <a:r>
              <a:rPr lang="zh-CN" altLang="zh-CN" b="1" dirty="0" smtClean="0">
                <a:solidFill>
                  <a:srgbClr val="FF0000"/>
                </a:solidFill>
                <a:latin typeface="楷体" pitchFamily="49" charset="-122"/>
                <a:ea typeface="楷体" pitchFamily="49" charset="-122"/>
              </a:rPr>
              <a:t>年</a:t>
            </a:r>
            <a:r>
              <a:rPr lang="en-US" altLang="zh-CN" b="1" dirty="0" smtClean="0">
                <a:solidFill>
                  <a:srgbClr val="FF0000"/>
                </a:solidFill>
                <a:latin typeface="楷体" pitchFamily="49" charset="-122"/>
                <a:ea typeface="楷体" pitchFamily="49" charset="-122"/>
              </a:rPr>
              <a:t>3</a:t>
            </a:r>
            <a:r>
              <a:rPr lang="zh-CN" altLang="zh-CN" b="1" dirty="0" smtClean="0">
                <a:solidFill>
                  <a:srgbClr val="FF0000"/>
                </a:solidFill>
                <a:latin typeface="楷体" pitchFamily="49" charset="-122"/>
                <a:ea typeface="楷体" pitchFamily="49" charset="-122"/>
              </a:rPr>
              <a:t>月底</a:t>
            </a:r>
            <a:r>
              <a:rPr lang="zh-CN" altLang="zh-CN" dirty="0" smtClean="0">
                <a:latin typeface="楷体" pitchFamily="49" charset="-122"/>
                <a:ea typeface="楷体" pitchFamily="49" charset="-122"/>
              </a:rPr>
              <a:t>相比新增加的期末留抵税额。</a:t>
            </a:r>
            <a:endParaRPr lang="zh-CN" altLang="en-US" dirty="0">
              <a:latin typeface="楷体" pitchFamily="49" charset="-122"/>
              <a:ea typeface="楷体" pitchFamily="49"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留抵退税</a:t>
            </a:r>
            <a:endParaRPr lang="zh-CN" altLang="en-US" dirty="0"/>
          </a:p>
        </p:txBody>
      </p:sp>
      <p:graphicFrame>
        <p:nvGraphicFramePr>
          <p:cNvPr id="4" name="内容占位符 3"/>
          <p:cNvGraphicFramePr>
            <a:graphicFrameLocks noGrp="1"/>
          </p:cNvGraphicFramePr>
          <p:nvPr>
            <p:ph idx="1"/>
          </p:nvPr>
        </p:nvGraphicFramePr>
        <p:xfrm>
          <a:off x="179512" y="1935163"/>
          <a:ext cx="8507288" cy="1854200"/>
        </p:xfrm>
        <a:graphic>
          <a:graphicData uri="http://schemas.openxmlformats.org/drawingml/2006/table">
            <a:tbl>
              <a:tblPr firstRow="1" bandRow="1">
                <a:tableStyleId>{5C22544A-7EE6-4342-B048-85BDC9FD1C3A}</a:tableStyleId>
              </a:tblPr>
              <a:tblGrid>
                <a:gridCol w="1127259"/>
                <a:gridCol w="999563"/>
                <a:gridCol w="1063411"/>
                <a:gridCol w="1063411"/>
                <a:gridCol w="1063411"/>
                <a:gridCol w="1063411"/>
                <a:gridCol w="1063411"/>
                <a:gridCol w="1063411"/>
              </a:tblGrid>
              <a:tr h="370840">
                <a:tc>
                  <a:txBody>
                    <a:bodyPr/>
                    <a:lstStyle/>
                    <a:p>
                      <a:endParaRPr lang="zh-CN" altLang="en-US" dirty="0"/>
                    </a:p>
                  </a:txBody>
                  <a:tcPr/>
                </a:tc>
                <a:tc>
                  <a:txBody>
                    <a:bodyPr/>
                    <a:lstStyle/>
                    <a:p>
                      <a:r>
                        <a:rPr lang="zh-CN" altLang="en-US" dirty="0" smtClean="0"/>
                        <a:t>三月</a:t>
                      </a:r>
                      <a:endParaRPr lang="zh-CN" altLang="en-US" dirty="0"/>
                    </a:p>
                  </a:txBody>
                  <a:tcPr/>
                </a:tc>
                <a:tc>
                  <a:txBody>
                    <a:bodyPr/>
                    <a:lstStyle/>
                    <a:p>
                      <a:r>
                        <a:rPr lang="zh-CN" altLang="en-US" dirty="0" smtClean="0"/>
                        <a:t>四月</a:t>
                      </a:r>
                      <a:endParaRPr lang="zh-CN" altLang="en-US" dirty="0"/>
                    </a:p>
                  </a:txBody>
                  <a:tcPr/>
                </a:tc>
                <a:tc>
                  <a:txBody>
                    <a:bodyPr/>
                    <a:lstStyle/>
                    <a:p>
                      <a:r>
                        <a:rPr lang="zh-CN" altLang="en-US" dirty="0" smtClean="0"/>
                        <a:t>五月</a:t>
                      </a:r>
                      <a:endParaRPr lang="zh-CN" altLang="en-US" dirty="0"/>
                    </a:p>
                  </a:txBody>
                  <a:tcPr/>
                </a:tc>
                <a:tc>
                  <a:txBody>
                    <a:bodyPr/>
                    <a:lstStyle/>
                    <a:p>
                      <a:r>
                        <a:rPr lang="zh-CN" altLang="en-US" dirty="0" smtClean="0"/>
                        <a:t>六月</a:t>
                      </a:r>
                      <a:endParaRPr lang="zh-CN" altLang="en-US" dirty="0"/>
                    </a:p>
                  </a:txBody>
                  <a:tcPr/>
                </a:tc>
                <a:tc>
                  <a:txBody>
                    <a:bodyPr/>
                    <a:lstStyle/>
                    <a:p>
                      <a:r>
                        <a:rPr lang="zh-CN" altLang="en-US" dirty="0" smtClean="0"/>
                        <a:t>七月</a:t>
                      </a:r>
                      <a:endParaRPr lang="zh-CN" altLang="en-US" dirty="0"/>
                    </a:p>
                  </a:txBody>
                  <a:tcPr/>
                </a:tc>
                <a:tc>
                  <a:txBody>
                    <a:bodyPr/>
                    <a:lstStyle/>
                    <a:p>
                      <a:r>
                        <a:rPr lang="zh-CN" altLang="en-US" dirty="0" smtClean="0"/>
                        <a:t>八月</a:t>
                      </a:r>
                      <a:endParaRPr lang="zh-CN" altLang="en-US" dirty="0"/>
                    </a:p>
                  </a:txBody>
                  <a:tcPr/>
                </a:tc>
                <a:tc>
                  <a:txBody>
                    <a:bodyPr/>
                    <a:lstStyle/>
                    <a:p>
                      <a:r>
                        <a:rPr lang="zh-CN" altLang="en-US" dirty="0" smtClean="0"/>
                        <a:t>九月</a:t>
                      </a:r>
                      <a:endParaRPr lang="zh-CN" altLang="en-US" dirty="0"/>
                    </a:p>
                  </a:txBody>
                  <a:tcPr/>
                </a:tc>
              </a:tr>
              <a:tr h="370840">
                <a:tc>
                  <a:txBody>
                    <a:bodyPr/>
                    <a:lstStyle/>
                    <a:p>
                      <a:r>
                        <a:rPr lang="zh-CN" altLang="en-US" dirty="0" smtClean="0"/>
                        <a:t>销项</a:t>
                      </a:r>
                      <a:endParaRPr lang="zh-CN" altLang="en-US" dirty="0"/>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r>
              <a:tr h="370840">
                <a:tc>
                  <a:txBody>
                    <a:bodyPr/>
                    <a:lstStyle/>
                    <a:p>
                      <a:r>
                        <a:rPr lang="zh-CN" altLang="en-US" dirty="0" smtClean="0"/>
                        <a:t>进项</a:t>
                      </a:r>
                      <a:endParaRPr lang="zh-CN" altLang="en-US" dirty="0"/>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r>
              <a:tr h="370840">
                <a:tc>
                  <a:txBody>
                    <a:bodyPr/>
                    <a:lstStyle/>
                    <a:p>
                      <a:r>
                        <a:rPr lang="zh-CN" altLang="en-US" dirty="0" smtClean="0"/>
                        <a:t>留抵</a:t>
                      </a:r>
                      <a:endParaRPr lang="zh-CN" altLang="en-US" dirty="0"/>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30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40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50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60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70</a:t>
                      </a:r>
                      <a:endParaRPr lang="zh-CN" altLang="en-US" dirty="0">
                        <a:latin typeface="楷体" pitchFamily="49" charset="-122"/>
                        <a:ea typeface="楷体" pitchFamily="49" charset="-122"/>
                      </a:endParaRPr>
                    </a:p>
                  </a:txBody>
                  <a:tcPr/>
                </a:tc>
              </a:tr>
              <a:tr h="370840">
                <a:tc>
                  <a:txBody>
                    <a:bodyPr/>
                    <a:lstStyle/>
                    <a:p>
                      <a:r>
                        <a:rPr lang="zh-CN" altLang="en-US" dirty="0" smtClean="0"/>
                        <a:t>增量留抵</a:t>
                      </a:r>
                      <a:endParaRPr lang="zh-CN" altLang="en-US" dirty="0"/>
                    </a:p>
                  </a:txBody>
                  <a:tcPr/>
                </a:tc>
                <a:tc>
                  <a:txBody>
                    <a:bodyPr/>
                    <a:lstStyle/>
                    <a:p>
                      <a:r>
                        <a:rPr lang="en-US" altLang="zh-CN" dirty="0" smtClean="0">
                          <a:latin typeface="楷体" pitchFamily="49" charset="-122"/>
                          <a:ea typeface="楷体" pitchFamily="49" charset="-122"/>
                        </a:rPr>
                        <a:t>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30</a:t>
                      </a:r>
                    </a:p>
                  </a:txBody>
                  <a:tcPr/>
                </a:tc>
                <a:tc>
                  <a:txBody>
                    <a:bodyPr/>
                    <a:lstStyle/>
                    <a:p>
                      <a:r>
                        <a:rPr lang="en-US" altLang="zh-CN" dirty="0" smtClean="0">
                          <a:latin typeface="楷体" pitchFamily="49" charset="-122"/>
                          <a:ea typeface="楷体" pitchFamily="49" charset="-122"/>
                        </a:rPr>
                        <a:t>40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50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60</a:t>
                      </a:r>
                      <a:endParaRPr lang="zh-CN" altLang="en-US" dirty="0">
                        <a:latin typeface="楷体" pitchFamily="49" charset="-122"/>
                        <a:ea typeface="楷体" pitchFamily="49" charset="-122"/>
                      </a:endParaRPr>
                    </a:p>
                  </a:txBody>
                  <a:tcPr/>
                </a:tc>
              </a:tr>
            </a:tbl>
          </a:graphicData>
        </a:graphic>
      </p:graphicFrame>
      <p:sp>
        <p:nvSpPr>
          <p:cNvPr id="5" name="矩形 4"/>
          <p:cNvSpPr/>
          <p:nvPr/>
        </p:nvSpPr>
        <p:spPr>
          <a:xfrm>
            <a:off x="191698" y="4293096"/>
            <a:ext cx="8533105" cy="923330"/>
          </a:xfrm>
          <a:prstGeom prst="rect">
            <a:avLst/>
          </a:prstGeom>
          <a:noFill/>
        </p:spPr>
        <p:txBody>
          <a:bodyPr wrap="none" lIns="91440" tIns="45720" rIns="91440" bIns="45720">
            <a:spAutoFit/>
          </a:bodyPr>
          <a:lstStyle/>
          <a:p>
            <a:pPr algn="ctr"/>
            <a:r>
              <a:rPr lang="zh-CN" alt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该企业九月可享受留抵退税</a:t>
            </a:r>
            <a:endParaRPr lang="zh-CN" alt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留抵退税</a:t>
            </a:r>
            <a:endParaRPr lang="zh-CN" altLang="en-US" dirty="0"/>
          </a:p>
        </p:txBody>
      </p:sp>
      <p:graphicFrame>
        <p:nvGraphicFramePr>
          <p:cNvPr id="4" name="内容占位符 3"/>
          <p:cNvGraphicFramePr>
            <a:graphicFrameLocks noGrp="1"/>
          </p:cNvGraphicFramePr>
          <p:nvPr>
            <p:ph idx="1"/>
          </p:nvPr>
        </p:nvGraphicFramePr>
        <p:xfrm>
          <a:off x="457200" y="1935163"/>
          <a:ext cx="8229600" cy="2392680"/>
        </p:xfrm>
        <a:graphic>
          <a:graphicData uri="http://schemas.openxmlformats.org/drawingml/2006/table">
            <a:tbl>
              <a:tblPr firstRow="1" bandRow="1">
                <a:tableStyleId>{5C22544A-7EE6-4342-B048-85BDC9FD1C3A}</a:tableStyleId>
              </a:tblPr>
              <a:tblGrid>
                <a:gridCol w="822960"/>
                <a:gridCol w="822960"/>
                <a:gridCol w="822960"/>
                <a:gridCol w="822960"/>
                <a:gridCol w="822960"/>
                <a:gridCol w="822960"/>
                <a:gridCol w="822960"/>
                <a:gridCol w="822960"/>
                <a:gridCol w="822960"/>
                <a:gridCol w="822960"/>
              </a:tblGrid>
              <a:tr h="370840">
                <a:tc>
                  <a:txBody>
                    <a:bodyPr/>
                    <a:lstStyle/>
                    <a:p>
                      <a:endParaRPr lang="zh-CN" altLang="en-US" dirty="0"/>
                    </a:p>
                  </a:txBody>
                  <a:tcPr/>
                </a:tc>
                <a:tc>
                  <a:txBody>
                    <a:bodyPr/>
                    <a:lstStyle/>
                    <a:p>
                      <a:r>
                        <a:rPr lang="zh-CN" altLang="en-US" dirty="0" smtClean="0"/>
                        <a:t>三月</a:t>
                      </a:r>
                      <a:endParaRPr lang="zh-CN" altLang="en-US" dirty="0"/>
                    </a:p>
                  </a:txBody>
                  <a:tcPr/>
                </a:tc>
                <a:tc>
                  <a:txBody>
                    <a:bodyPr/>
                    <a:lstStyle/>
                    <a:p>
                      <a:r>
                        <a:rPr lang="zh-CN" altLang="en-US" dirty="0" smtClean="0"/>
                        <a:t>四月</a:t>
                      </a:r>
                      <a:endParaRPr lang="zh-CN" altLang="en-US" dirty="0"/>
                    </a:p>
                  </a:txBody>
                  <a:tcPr/>
                </a:tc>
                <a:tc>
                  <a:txBody>
                    <a:bodyPr/>
                    <a:lstStyle/>
                    <a:p>
                      <a:r>
                        <a:rPr lang="zh-CN" altLang="en-US" dirty="0" smtClean="0"/>
                        <a:t>五月</a:t>
                      </a:r>
                      <a:endParaRPr lang="zh-CN" altLang="en-US" dirty="0"/>
                    </a:p>
                  </a:txBody>
                  <a:tcPr/>
                </a:tc>
                <a:tc>
                  <a:txBody>
                    <a:bodyPr/>
                    <a:lstStyle/>
                    <a:p>
                      <a:r>
                        <a:rPr lang="zh-CN" altLang="en-US" dirty="0" smtClean="0"/>
                        <a:t>六月</a:t>
                      </a:r>
                      <a:endParaRPr lang="zh-CN" altLang="en-US" dirty="0"/>
                    </a:p>
                  </a:txBody>
                  <a:tcPr/>
                </a:tc>
                <a:tc>
                  <a:txBody>
                    <a:bodyPr/>
                    <a:lstStyle/>
                    <a:p>
                      <a:r>
                        <a:rPr lang="zh-CN" altLang="en-US" dirty="0" smtClean="0"/>
                        <a:t>七月</a:t>
                      </a:r>
                      <a:endParaRPr lang="zh-CN" altLang="en-US" dirty="0"/>
                    </a:p>
                  </a:txBody>
                  <a:tcPr/>
                </a:tc>
                <a:tc>
                  <a:txBody>
                    <a:bodyPr/>
                    <a:lstStyle/>
                    <a:p>
                      <a:r>
                        <a:rPr lang="zh-CN" altLang="en-US" dirty="0" smtClean="0"/>
                        <a:t>八月</a:t>
                      </a:r>
                      <a:endParaRPr lang="zh-CN" altLang="en-US" dirty="0"/>
                    </a:p>
                  </a:txBody>
                  <a:tcPr/>
                </a:tc>
                <a:tc>
                  <a:txBody>
                    <a:bodyPr/>
                    <a:lstStyle/>
                    <a:p>
                      <a:r>
                        <a:rPr lang="zh-CN" altLang="en-US" dirty="0" smtClean="0"/>
                        <a:t>九月</a:t>
                      </a:r>
                      <a:endParaRPr lang="zh-CN" altLang="en-US" dirty="0"/>
                    </a:p>
                  </a:txBody>
                  <a:tcPr/>
                </a:tc>
                <a:tc>
                  <a:txBody>
                    <a:bodyPr/>
                    <a:lstStyle/>
                    <a:p>
                      <a:r>
                        <a:rPr lang="zh-CN" altLang="en-US" dirty="0" smtClean="0"/>
                        <a:t>十月</a:t>
                      </a:r>
                      <a:endParaRPr lang="zh-CN" altLang="en-US" dirty="0"/>
                    </a:p>
                  </a:txBody>
                  <a:tcPr/>
                </a:tc>
                <a:tc>
                  <a:txBody>
                    <a:bodyPr/>
                    <a:lstStyle/>
                    <a:p>
                      <a:r>
                        <a:rPr lang="zh-CN" altLang="en-US" dirty="0" smtClean="0"/>
                        <a:t>十一月</a:t>
                      </a:r>
                      <a:endParaRPr lang="zh-CN" altLang="en-US" dirty="0"/>
                    </a:p>
                  </a:txBody>
                  <a:tcPr/>
                </a:tc>
              </a:tr>
              <a:tr h="370840">
                <a:tc>
                  <a:txBody>
                    <a:bodyPr/>
                    <a:lstStyle/>
                    <a:p>
                      <a:r>
                        <a:rPr lang="zh-CN" altLang="en-US" dirty="0" smtClean="0"/>
                        <a:t>销项</a:t>
                      </a:r>
                      <a:endParaRPr lang="zh-CN" altLang="en-US" dirty="0"/>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r>
              <a:tr h="370840">
                <a:tc>
                  <a:txBody>
                    <a:bodyPr/>
                    <a:lstStyle/>
                    <a:p>
                      <a:r>
                        <a:rPr lang="zh-CN" altLang="en-US" dirty="0" smtClean="0"/>
                        <a:t>进项</a:t>
                      </a:r>
                      <a:endParaRPr lang="zh-CN" altLang="en-US" dirty="0"/>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30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r>
              <a:tr h="370840">
                <a:tc>
                  <a:txBody>
                    <a:bodyPr/>
                    <a:lstStyle/>
                    <a:p>
                      <a:r>
                        <a:rPr lang="zh-CN" altLang="en-US" dirty="0" smtClean="0"/>
                        <a:t>留抵</a:t>
                      </a:r>
                      <a:endParaRPr lang="zh-CN" altLang="en-US" dirty="0"/>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30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40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50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60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70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80</a:t>
                      </a:r>
                      <a:endParaRPr lang="zh-CN" altLang="en-US" dirty="0">
                        <a:latin typeface="楷体" pitchFamily="49" charset="-122"/>
                        <a:ea typeface="楷体" pitchFamily="49" charset="-122"/>
                      </a:endParaRPr>
                    </a:p>
                  </a:txBody>
                  <a:tcPr/>
                </a:tc>
              </a:tr>
              <a:tr h="370840">
                <a:tc>
                  <a:txBody>
                    <a:bodyPr/>
                    <a:lstStyle/>
                    <a:p>
                      <a:r>
                        <a:rPr lang="zh-CN" altLang="en-US" dirty="0" smtClean="0"/>
                        <a:t>增量留抵</a:t>
                      </a:r>
                      <a:endParaRPr lang="zh-CN" altLang="en-US" dirty="0"/>
                    </a:p>
                  </a:txBody>
                  <a:tcPr/>
                </a:tc>
                <a:tc>
                  <a:txBody>
                    <a:bodyPr/>
                    <a:lstStyle/>
                    <a:p>
                      <a:r>
                        <a:rPr lang="en-US" altLang="zh-CN" dirty="0" smtClean="0">
                          <a:latin typeface="楷体" pitchFamily="49" charset="-122"/>
                          <a:ea typeface="楷体" pitchFamily="49" charset="-122"/>
                        </a:rPr>
                        <a:t>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30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40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50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60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70</a:t>
                      </a:r>
                      <a:endParaRPr lang="zh-CN" altLang="en-US" dirty="0">
                        <a:latin typeface="楷体" pitchFamily="49" charset="-122"/>
                        <a:ea typeface="楷体" pitchFamily="49" charset="-122"/>
                      </a:endParaRPr>
                    </a:p>
                  </a:txBody>
                  <a:tcPr/>
                </a:tc>
              </a:tr>
            </a:tbl>
          </a:graphicData>
        </a:graphic>
      </p:graphicFrame>
      <p:sp>
        <p:nvSpPr>
          <p:cNvPr id="5" name="矩形 4"/>
          <p:cNvSpPr/>
          <p:nvPr/>
        </p:nvSpPr>
        <p:spPr>
          <a:xfrm>
            <a:off x="-84808" y="4653136"/>
            <a:ext cx="9228808" cy="923330"/>
          </a:xfrm>
          <a:prstGeom prst="rect">
            <a:avLst/>
          </a:prstGeom>
          <a:noFill/>
        </p:spPr>
        <p:txBody>
          <a:bodyPr wrap="none" lIns="91440" tIns="45720" rIns="91440" bIns="45720">
            <a:spAutoFit/>
          </a:bodyPr>
          <a:lstStyle/>
          <a:p>
            <a:pPr algn="ctr"/>
            <a:r>
              <a:rPr lang="zh-CN" alt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该企业十一月可享受留抵退税</a:t>
            </a:r>
            <a:endParaRPr lang="zh-CN" alt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降税率</a:t>
            </a:r>
            <a:endParaRPr lang="zh-CN" altLang="en-US" dirty="0"/>
          </a:p>
        </p:txBody>
      </p:sp>
      <p:sp>
        <p:nvSpPr>
          <p:cNvPr id="3" name="内容占位符 2"/>
          <p:cNvSpPr>
            <a:spLocks noGrp="1"/>
          </p:cNvSpPr>
          <p:nvPr>
            <p:ph idx="1"/>
          </p:nvPr>
        </p:nvSpPr>
        <p:spPr/>
        <p:txBody>
          <a:bodyPr/>
          <a:lstStyle/>
          <a:p>
            <a:r>
              <a:rPr lang="en-US" altLang="zh-CN" dirty="0" smtClean="0">
                <a:latin typeface="楷体" pitchFamily="49" charset="-122"/>
                <a:ea typeface="楷体" pitchFamily="49" charset="-122"/>
              </a:rPr>
              <a:t>6%</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纳税人销售服务、无形资产</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    </a:t>
            </a:r>
          </a:p>
          <a:p>
            <a:r>
              <a:rPr lang="en-US" altLang="zh-CN" dirty="0" smtClean="0">
                <a:latin typeface="楷体" pitchFamily="49" charset="-122"/>
                <a:ea typeface="楷体" pitchFamily="49" charset="-122"/>
              </a:rPr>
              <a:t>0%</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纳税人出口货物，税率为零</a:t>
            </a:r>
            <a:r>
              <a:rPr lang="zh-CN" altLang="en-US" dirty="0" smtClean="0">
                <a:latin typeface="楷体" pitchFamily="49" charset="-122"/>
                <a:ea typeface="楷体" pitchFamily="49" charset="-122"/>
              </a:rPr>
              <a:t>；</a:t>
            </a:r>
            <a:r>
              <a:rPr lang="zh-CN" altLang="zh-CN" dirty="0" smtClean="0">
                <a:latin typeface="楷体" pitchFamily="49" charset="-122"/>
                <a:ea typeface="楷体" pitchFamily="49" charset="-122"/>
              </a:rPr>
              <a:t>境内单位和个人跨境销售国务院规定范围内的服务、无形资产</a:t>
            </a:r>
            <a:endParaRPr lang="en-US" altLang="zh-CN" dirty="0" smtClean="0">
              <a:latin typeface="楷体" pitchFamily="49" charset="-122"/>
              <a:ea typeface="楷体" pitchFamily="49" charset="-122"/>
            </a:endParaRPr>
          </a:p>
          <a:p>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增值税纳税义务发生时间：</a:t>
            </a:r>
            <a:endParaRPr lang="en-US" altLang="zh-CN" dirty="0" smtClean="0">
              <a:latin typeface="楷体" pitchFamily="49" charset="-122"/>
              <a:ea typeface="楷体" pitchFamily="49" charset="-122"/>
            </a:endParaRPr>
          </a:p>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发生应税销售行为，为收讫销售款项或者取得索取销售款项凭据的当天；先开具发票的，为开具发票的当天。</a:t>
            </a:r>
            <a:endParaRPr lang="zh-CN" altLang="en-US" dirty="0">
              <a:latin typeface="楷体" pitchFamily="49" charset="-122"/>
              <a:ea typeface="楷体" pitchFamily="49"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留抵退税</a:t>
            </a:r>
            <a:endParaRPr lang="zh-CN" altLang="en-US" dirty="0"/>
          </a:p>
        </p:txBody>
      </p:sp>
      <p:graphicFrame>
        <p:nvGraphicFramePr>
          <p:cNvPr id="4" name="内容占位符 3"/>
          <p:cNvGraphicFramePr>
            <a:graphicFrameLocks noGrp="1"/>
          </p:cNvGraphicFramePr>
          <p:nvPr>
            <p:ph idx="1"/>
          </p:nvPr>
        </p:nvGraphicFramePr>
        <p:xfrm>
          <a:off x="251523" y="1935163"/>
          <a:ext cx="8435277" cy="2123440"/>
        </p:xfrm>
        <a:graphic>
          <a:graphicData uri="http://schemas.openxmlformats.org/drawingml/2006/table">
            <a:tbl>
              <a:tblPr firstRow="1" bandRow="1">
                <a:tableStyleId>{5C22544A-7EE6-4342-B048-85BDC9FD1C3A}</a:tableStyleId>
              </a:tblPr>
              <a:tblGrid>
                <a:gridCol w="937253"/>
                <a:gridCol w="937253"/>
                <a:gridCol w="937253"/>
                <a:gridCol w="937253"/>
                <a:gridCol w="937253"/>
                <a:gridCol w="937253"/>
                <a:gridCol w="937253"/>
                <a:gridCol w="937253"/>
                <a:gridCol w="937253"/>
              </a:tblGrid>
              <a:tr h="370840">
                <a:tc>
                  <a:txBody>
                    <a:bodyPr/>
                    <a:lstStyle/>
                    <a:p>
                      <a:endParaRPr lang="zh-CN" altLang="en-US" dirty="0"/>
                    </a:p>
                  </a:txBody>
                  <a:tcPr/>
                </a:tc>
                <a:tc>
                  <a:txBody>
                    <a:bodyPr/>
                    <a:lstStyle/>
                    <a:p>
                      <a:r>
                        <a:rPr lang="zh-CN" altLang="en-US" dirty="0" smtClean="0"/>
                        <a:t>三月</a:t>
                      </a:r>
                      <a:endParaRPr lang="zh-CN" altLang="en-US" dirty="0"/>
                    </a:p>
                  </a:txBody>
                  <a:tcPr/>
                </a:tc>
                <a:tc>
                  <a:txBody>
                    <a:bodyPr/>
                    <a:lstStyle/>
                    <a:p>
                      <a:r>
                        <a:rPr lang="zh-CN" altLang="en-US" dirty="0" smtClean="0"/>
                        <a:t>四月</a:t>
                      </a:r>
                      <a:endParaRPr lang="zh-CN" altLang="en-US" dirty="0"/>
                    </a:p>
                  </a:txBody>
                  <a:tcPr/>
                </a:tc>
                <a:tc>
                  <a:txBody>
                    <a:bodyPr/>
                    <a:lstStyle/>
                    <a:p>
                      <a:r>
                        <a:rPr lang="zh-CN" altLang="en-US" dirty="0" smtClean="0"/>
                        <a:t>五月</a:t>
                      </a:r>
                      <a:endParaRPr lang="zh-CN" altLang="en-US" dirty="0"/>
                    </a:p>
                  </a:txBody>
                  <a:tcPr/>
                </a:tc>
                <a:tc>
                  <a:txBody>
                    <a:bodyPr/>
                    <a:lstStyle/>
                    <a:p>
                      <a:r>
                        <a:rPr lang="zh-CN" altLang="en-US" dirty="0" smtClean="0"/>
                        <a:t>六月</a:t>
                      </a:r>
                      <a:endParaRPr lang="zh-CN" altLang="en-US" dirty="0"/>
                    </a:p>
                  </a:txBody>
                  <a:tcPr/>
                </a:tc>
                <a:tc>
                  <a:txBody>
                    <a:bodyPr/>
                    <a:lstStyle/>
                    <a:p>
                      <a:r>
                        <a:rPr lang="zh-CN" altLang="en-US" dirty="0" smtClean="0"/>
                        <a:t>七月</a:t>
                      </a:r>
                      <a:endParaRPr lang="zh-CN" altLang="en-US" dirty="0"/>
                    </a:p>
                  </a:txBody>
                  <a:tcPr/>
                </a:tc>
                <a:tc>
                  <a:txBody>
                    <a:bodyPr/>
                    <a:lstStyle/>
                    <a:p>
                      <a:r>
                        <a:rPr lang="zh-CN" altLang="en-US" dirty="0" smtClean="0"/>
                        <a:t>八月</a:t>
                      </a:r>
                      <a:endParaRPr lang="zh-CN" altLang="en-US" dirty="0"/>
                    </a:p>
                  </a:txBody>
                  <a:tcPr/>
                </a:tc>
                <a:tc>
                  <a:txBody>
                    <a:bodyPr/>
                    <a:lstStyle/>
                    <a:p>
                      <a:r>
                        <a:rPr lang="zh-CN" altLang="en-US" dirty="0" smtClean="0"/>
                        <a:t>九月</a:t>
                      </a:r>
                      <a:endParaRPr lang="zh-CN" altLang="en-US" dirty="0"/>
                    </a:p>
                  </a:txBody>
                  <a:tcPr/>
                </a:tc>
                <a:tc>
                  <a:txBody>
                    <a:bodyPr/>
                    <a:lstStyle/>
                    <a:p>
                      <a:r>
                        <a:rPr lang="zh-CN" altLang="en-US" dirty="0" smtClean="0"/>
                        <a:t>十月</a:t>
                      </a:r>
                      <a:endParaRPr lang="zh-CN" altLang="en-US" dirty="0"/>
                    </a:p>
                  </a:txBody>
                  <a:tcPr/>
                </a:tc>
              </a:tr>
              <a:tr h="370840">
                <a:tc>
                  <a:txBody>
                    <a:bodyPr/>
                    <a:lstStyle/>
                    <a:p>
                      <a:r>
                        <a:rPr lang="zh-CN" altLang="en-US" dirty="0" smtClean="0"/>
                        <a:t>销项</a:t>
                      </a:r>
                      <a:endParaRPr lang="zh-CN" altLang="en-US" dirty="0"/>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r>
              <a:tr h="370840">
                <a:tc>
                  <a:txBody>
                    <a:bodyPr/>
                    <a:lstStyle/>
                    <a:p>
                      <a:r>
                        <a:rPr lang="zh-CN" altLang="en-US" dirty="0" smtClean="0"/>
                        <a:t>进项</a:t>
                      </a:r>
                      <a:endParaRPr lang="zh-CN" altLang="en-US" dirty="0"/>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35</a:t>
                      </a:r>
                      <a:endParaRPr lang="zh-CN" altLang="en-US" dirty="0">
                        <a:latin typeface="楷体" pitchFamily="49" charset="-122"/>
                        <a:ea typeface="楷体" pitchFamily="49" charset="-122"/>
                      </a:endParaRPr>
                    </a:p>
                  </a:txBody>
                  <a:tcPr/>
                </a:tc>
              </a:tr>
              <a:tr h="370840">
                <a:tc>
                  <a:txBody>
                    <a:bodyPr/>
                    <a:lstStyle/>
                    <a:p>
                      <a:r>
                        <a:rPr lang="zh-CN" altLang="en-US" dirty="0" smtClean="0"/>
                        <a:t>留抵</a:t>
                      </a:r>
                      <a:endParaRPr lang="zh-CN" altLang="en-US" dirty="0"/>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30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35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40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65</a:t>
                      </a:r>
                      <a:endParaRPr lang="zh-CN" altLang="en-US" dirty="0">
                        <a:latin typeface="楷体" pitchFamily="49" charset="-122"/>
                        <a:ea typeface="楷体" pitchFamily="49" charset="-122"/>
                      </a:endParaRPr>
                    </a:p>
                  </a:txBody>
                  <a:tcPr/>
                </a:tc>
              </a:tr>
              <a:tr h="370840">
                <a:tc>
                  <a:txBody>
                    <a:bodyPr/>
                    <a:lstStyle/>
                    <a:p>
                      <a:r>
                        <a:rPr lang="zh-CN" altLang="en-US" dirty="0" smtClean="0"/>
                        <a:t>增量留抵</a:t>
                      </a:r>
                      <a:endParaRPr lang="zh-CN" altLang="en-US" dirty="0"/>
                    </a:p>
                  </a:txBody>
                  <a:tcPr/>
                </a:tc>
                <a:tc>
                  <a:txBody>
                    <a:bodyPr/>
                    <a:lstStyle/>
                    <a:p>
                      <a:r>
                        <a:rPr lang="en-US" altLang="zh-CN" dirty="0" smtClean="0">
                          <a:latin typeface="楷体" pitchFamily="49" charset="-122"/>
                          <a:ea typeface="楷体" pitchFamily="49" charset="-122"/>
                        </a:rPr>
                        <a:t>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25</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30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55</a:t>
                      </a:r>
                      <a:endParaRPr lang="zh-CN" altLang="en-US" dirty="0">
                        <a:latin typeface="楷体" pitchFamily="49" charset="-122"/>
                        <a:ea typeface="楷体" pitchFamily="49" charset="-122"/>
                      </a:endParaRPr>
                    </a:p>
                  </a:txBody>
                  <a:tcPr/>
                </a:tc>
              </a:tr>
            </a:tbl>
          </a:graphicData>
        </a:graphic>
      </p:graphicFrame>
      <p:sp>
        <p:nvSpPr>
          <p:cNvPr id="5" name="矩形 4"/>
          <p:cNvSpPr/>
          <p:nvPr/>
        </p:nvSpPr>
        <p:spPr>
          <a:xfrm>
            <a:off x="263710" y="4293096"/>
            <a:ext cx="8533105" cy="923330"/>
          </a:xfrm>
          <a:prstGeom prst="rect">
            <a:avLst/>
          </a:prstGeom>
          <a:noFill/>
        </p:spPr>
        <p:txBody>
          <a:bodyPr wrap="none" lIns="91440" tIns="45720" rIns="91440" bIns="45720">
            <a:spAutoFit/>
          </a:bodyPr>
          <a:lstStyle/>
          <a:p>
            <a:pPr algn="ctr"/>
            <a:r>
              <a:rPr lang="zh-CN" altLang="en-US"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该企业十月可享受留抵退税</a:t>
            </a:r>
            <a:endParaRPr lang="zh-CN" alt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留抵退税</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（三）纳税人当期允许退还的增量留抵税额，按照以下公式计算：</a:t>
            </a:r>
          </a:p>
          <a:p>
            <a:r>
              <a:rPr lang="zh-CN" altLang="zh-CN" dirty="0" smtClean="0">
                <a:latin typeface="楷体" pitchFamily="49" charset="-122"/>
                <a:ea typeface="楷体" pitchFamily="49" charset="-122"/>
              </a:rPr>
              <a:t>　　允许退还的增量留抵税额</a:t>
            </a:r>
            <a:r>
              <a:rPr lang="en-US" altLang="zh-CN" dirty="0" smtClean="0">
                <a:latin typeface="楷体" pitchFamily="49" charset="-122"/>
                <a:ea typeface="楷体" pitchFamily="49" charset="-122"/>
              </a:rPr>
              <a:t>=</a:t>
            </a:r>
            <a:r>
              <a:rPr lang="zh-CN" altLang="zh-CN" b="1" dirty="0" smtClean="0">
                <a:solidFill>
                  <a:srgbClr val="FF0000"/>
                </a:solidFill>
                <a:latin typeface="楷体" pitchFamily="49" charset="-122"/>
                <a:ea typeface="楷体" pitchFamily="49" charset="-122"/>
              </a:rPr>
              <a:t>增量留抵税额</a:t>
            </a:r>
            <a:r>
              <a:rPr lang="zh-CN" altLang="zh-CN" dirty="0" smtClean="0">
                <a:latin typeface="楷体" pitchFamily="49" charset="-122"/>
                <a:ea typeface="楷体" pitchFamily="49" charset="-122"/>
              </a:rPr>
              <a:t>×进项构成比例×</a:t>
            </a:r>
            <a:r>
              <a:rPr lang="en-US" altLang="zh-CN" dirty="0" smtClean="0">
                <a:latin typeface="楷体" pitchFamily="49" charset="-122"/>
                <a:ea typeface="楷体" pitchFamily="49" charset="-122"/>
              </a:rPr>
              <a:t>60%</a:t>
            </a:r>
            <a:endParaRPr lang="zh-CN" altLang="zh-CN" dirty="0" smtClean="0">
              <a:latin typeface="楷体" pitchFamily="49" charset="-122"/>
              <a:ea typeface="楷体" pitchFamily="49" charset="-122"/>
            </a:endParaRPr>
          </a:p>
          <a:p>
            <a:r>
              <a:rPr lang="zh-CN" altLang="zh-CN" dirty="0" smtClean="0">
                <a:latin typeface="楷体" pitchFamily="49" charset="-122"/>
                <a:ea typeface="楷体" pitchFamily="49" charset="-122"/>
              </a:rPr>
              <a:t>　　进项构成比例，为</a:t>
            </a:r>
            <a:r>
              <a:rPr lang="en-US" altLang="zh-CN" dirty="0" smtClean="0">
                <a:latin typeface="楷体" pitchFamily="49" charset="-122"/>
                <a:ea typeface="楷体" pitchFamily="49" charset="-122"/>
              </a:rPr>
              <a:t>2019</a:t>
            </a:r>
            <a:r>
              <a:rPr lang="zh-CN" altLang="zh-CN" dirty="0" smtClean="0">
                <a:latin typeface="楷体" pitchFamily="49" charset="-122"/>
                <a:ea typeface="楷体" pitchFamily="49" charset="-122"/>
              </a:rPr>
              <a:t>年</a:t>
            </a:r>
            <a:r>
              <a:rPr lang="en-US" altLang="zh-CN" dirty="0" smtClean="0">
                <a:latin typeface="楷体" pitchFamily="49" charset="-122"/>
                <a:ea typeface="楷体" pitchFamily="49" charset="-122"/>
              </a:rPr>
              <a:t>4</a:t>
            </a:r>
            <a:r>
              <a:rPr lang="zh-CN" altLang="zh-CN" dirty="0" smtClean="0">
                <a:latin typeface="楷体" pitchFamily="49" charset="-122"/>
                <a:ea typeface="楷体" pitchFamily="49" charset="-122"/>
              </a:rPr>
              <a:t>月至申请退税前一税款所属期内已抵扣的增值税专用发票（含税控机动车销售统一发票）、海关进口增值税专用缴款书、解缴税款完税凭证注明的增值税额占同期全部已抵扣进项税额的比重。</a:t>
            </a:r>
            <a:endParaRPr lang="en-US" altLang="zh-CN" dirty="0" smtClean="0">
              <a:latin typeface="楷体" pitchFamily="49" charset="-122"/>
              <a:ea typeface="楷体" pitchFamily="49" charset="-122"/>
            </a:endParaRPr>
          </a:p>
          <a:p>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留抵退税</a:t>
            </a:r>
            <a:endParaRPr lang="zh-CN" altLang="en-US" dirty="0"/>
          </a:p>
        </p:txBody>
      </p:sp>
      <p:sp>
        <p:nvSpPr>
          <p:cNvPr id="3" name="内容占位符 2"/>
          <p:cNvSpPr>
            <a:spLocks noGrp="1"/>
          </p:cNvSpPr>
          <p:nvPr>
            <p:ph idx="1"/>
          </p:nvPr>
        </p:nvSpPr>
        <p:spPr/>
        <p:txBody>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（四）纳税人应在增值税纳税申报期内，向主管税务机关申请退还留抵税额。</a:t>
            </a:r>
          </a:p>
          <a:p>
            <a:r>
              <a:rPr lang="zh-CN" altLang="zh-CN" dirty="0" smtClean="0">
                <a:latin typeface="楷体" pitchFamily="49" charset="-122"/>
                <a:ea typeface="楷体" pitchFamily="49" charset="-122"/>
              </a:rPr>
              <a:t>　（五）纳税人出口货物劳务、发生跨境应税行为，适用</a:t>
            </a:r>
            <a:r>
              <a:rPr lang="zh-CN" altLang="zh-CN" b="1" dirty="0" smtClean="0">
                <a:latin typeface="楷体" pitchFamily="49" charset="-122"/>
                <a:ea typeface="楷体" pitchFamily="49" charset="-122"/>
              </a:rPr>
              <a:t>免抵退</a:t>
            </a:r>
            <a:r>
              <a:rPr lang="zh-CN" altLang="zh-CN" dirty="0" smtClean="0">
                <a:latin typeface="楷体" pitchFamily="49" charset="-122"/>
                <a:ea typeface="楷体" pitchFamily="49" charset="-122"/>
              </a:rPr>
              <a:t>税办法的，办理免抵退税</a:t>
            </a:r>
            <a:r>
              <a:rPr lang="zh-CN" altLang="zh-CN" b="1" dirty="0" smtClean="0">
                <a:latin typeface="楷体" pitchFamily="49" charset="-122"/>
                <a:ea typeface="楷体" pitchFamily="49" charset="-122"/>
              </a:rPr>
              <a:t>后</a:t>
            </a:r>
            <a:r>
              <a:rPr lang="zh-CN" altLang="zh-CN" dirty="0" smtClean="0">
                <a:latin typeface="楷体" pitchFamily="49" charset="-122"/>
                <a:ea typeface="楷体" pitchFamily="49" charset="-122"/>
              </a:rPr>
              <a:t>，仍符合本公告规定条件的，可以申请退还留抵税额；适用</a:t>
            </a:r>
            <a:r>
              <a:rPr lang="zh-CN" altLang="zh-CN" b="1" dirty="0" smtClean="0">
                <a:latin typeface="楷体" pitchFamily="49" charset="-122"/>
                <a:ea typeface="楷体" pitchFamily="49" charset="-122"/>
              </a:rPr>
              <a:t>免退</a:t>
            </a:r>
            <a:r>
              <a:rPr lang="zh-CN" altLang="zh-CN" dirty="0" smtClean="0">
                <a:latin typeface="楷体" pitchFamily="49" charset="-122"/>
                <a:ea typeface="楷体" pitchFamily="49" charset="-122"/>
              </a:rPr>
              <a:t>税办法的，相关进项税额不得用于退还留抵税额。</a:t>
            </a:r>
          </a:p>
          <a:p>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留抵退税</a:t>
            </a:r>
            <a:endParaRPr lang="zh-CN" altLang="en-US" dirty="0"/>
          </a:p>
        </p:txBody>
      </p:sp>
      <p:sp>
        <p:nvSpPr>
          <p:cNvPr id="3" name="内容占位符 2"/>
          <p:cNvSpPr>
            <a:spLocks noGrp="1"/>
          </p:cNvSpPr>
          <p:nvPr>
            <p:ph idx="1"/>
          </p:nvPr>
        </p:nvSpPr>
        <p:spPr/>
        <p:txBody>
          <a:bodyPr/>
          <a:lstStyle/>
          <a:p>
            <a:r>
              <a:rPr lang="en-US" altLang="zh-CN" dirty="0" smtClean="0">
                <a:latin typeface="楷体" pitchFamily="49" charset="-122"/>
                <a:ea typeface="楷体" pitchFamily="49" charset="-122"/>
              </a:rPr>
              <a:t>   </a:t>
            </a:r>
            <a:r>
              <a:rPr lang="zh-CN" altLang="zh-CN" dirty="0" smtClean="0">
                <a:latin typeface="楷体" pitchFamily="49" charset="-122"/>
                <a:ea typeface="楷体" pitchFamily="49" charset="-122"/>
              </a:rPr>
              <a:t>（六）纳税人取得退还的留抵税额后，应相应调减当期留抵税额。按照本条规定再次满足退税条件的，可以继续向主管税务机关申请退还留抵税额，但本条第（一）项第</a:t>
            </a:r>
            <a:r>
              <a:rPr lang="en-US" altLang="zh-CN" dirty="0" smtClean="0">
                <a:latin typeface="楷体" pitchFamily="49" charset="-122"/>
                <a:ea typeface="楷体" pitchFamily="49" charset="-122"/>
              </a:rPr>
              <a:t>1</a:t>
            </a:r>
            <a:r>
              <a:rPr lang="zh-CN" altLang="zh-CN" dirty="0" smtClean="0">
                <a:latin typeface="楷体" pitchFamily="49" charset="-122"/>
                <a:ea typeface="楷体" pitchFamily="49" charset="-122"/>
              </a:rPr>
              <a:t>点规定的连续期间，不得重复计算。</a:t>
            </a:r>
          </a:p>
          <a:p>
            <a:r>
              <a:rPr lang="zh-CN" altLang="zh-CN" dirty="0" smtClean="0">
                <a:latin typeface="楷体" pitchFamily="49" charset="-122"/>
                <a:ea typeface="楷体" pitchFamily="49" charset="-122"/>
              </a:rPr>
              <a:t>　　</a:t>
            </a:r>
          </a:p>
          <a:p>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留抵退税</a:t>
            </a:r>
            <a:endParaRPr lang="zh-CN" altLang="en-US" dirty="0"/>
          </a:p>
        </p:txBody>
      </p:sp>
      <p:graphicFrame>
        <p:nvGraphicFramePr>
          <p:cNvPr id="4" name="内容占位符 3"/>
          <p:cNvGraphicFramePr>
            <a:graphicFrameLocks noGrp="1"/>
          </p:cNvGraphicFramePr>
          <p:nvPr>
            <p:ph idx="1"/>
          </p:nvPr>
        </p:nvGraphicFramePr>
        <p:xfrm>
          <a:off x="457200" y="1935163"/>
          <a:ext cx="8229600" cy="2392680"/>
        </p:xfrm>
        <a:graphic>
          <a:graphicData uri="http://schemas.openxmlformats.org/drawingml/2006/table">
            <a:tbl>
              <a:tblPr firstRow="1" bandRow="1">
                <a:tableStyleId>{5C22544A-7EE6-4342-B048-85BDC9FD1C3A}</a:tableStyleId>
              </a:tblPr>
              <a:tblGrid>
                <a:gridCol w="914400"/>
                <a:gridCol w="968152"/>
                <a:gridCol w="1008112"/>
                <a:gridCol w="766936"/>
                <a:gridCol w="914400"/>
                <a:gridCol w="914400"/>
                <a:gridCol w="914400"/>
                <a:gridCol w="914400"/>
                <a:gridCol w="914400"/>
              </a:tblGrid>
              <a:tr h="370840">
                <a:tc>
                  <a:txBody>
                    <a:bodyPr/>
                    <a:lstStyle/>
                    <a:p>
                      <a:endParaRPr lang="zh-CN" altLang="en-US" dirty="0"/>
                    </a:p>
                  </a:txBody>
                  <a:tcPr/>
                </a:tc>
                <a:tc>
                  <a:txBody>
                    <a:bodyPr/>
                    <a:lstStyle/>
                    <a:p>
                      <a:r>
                        <a:rPr lang="zh-CN" altLang="en-US" dirty="0" smtClean="0"/>
                        <a:t>九月</a:t>
                      </a:r>
                      <a:endParaRPr lang="en-US" altLang="zh-CN" dirty="0" smtClean="0"/>
                    </a:p>
                    <a:p>
                      <a:r>
                        <a:rPr lang="en-US" altLang="zh-CN" dirty="0" smtClean="0"/>
                        <a:t>(</a:t>
                      </a:r>
                      <a:r>
                        <a:rPr lang="zh-CN" altLang="en-US" dirty="0" smtClean="0"/>
                        <a:t>退税前</a:t>
                      </a:r>
                      <a:r>
                        <a:rPr lang="en-US" altLang="zh-CN" dirty="0" smtClean="0"/>
                        <a:t>)</a:t>
                      </a:r>
                      <a:endParaRPr lang="zh-CN" altLang="en-US" dirty="0"/>
                    </a:p>
                  </a:txBody>
                  <a:tcPr/>
                </a:tc>
                <a:tc>
                  <a:txBody>
                    <a:bodyPr/>
                    <a:lstStyle/>
                    <a:p>
                      <a:r>
                        <a:rPr lang="zh-CN" altLang="en-US" dirty="0" smtClean="0"/>
                        <a:t>九月</a:t>
                      </a:r>
                      <a:endParaRPr lang="en-US" altLang="zh-CN" dirty="0" smtClean="0"/>
                    </a:p>
                    <a:p>
                      <a:r>
                        <a:rPr lang="en-US" altLang="zh-CN" dirty="0" smtClean="0"/>
                        <a:t>(</a:t>
                      </a:r>
                      <a:r>
                        <a:rPr lang="zh-CN" altLang="en-US" dirty="0" smtClean="0"/>
                        <a:t>退税后</a:t>
                      </a:r>
                      <a:r>
                        <a:rPr lang="en-US" altLang="zh-CN" dirty="0" smtClean="0"/>
                        <a:t>)</a:t>
                      </a:r>
                      <a:endParaRPr lang="zh-CN" altLang="en-US" dirty="0"/>
                    </a:p>
                  </a:txBody>
                  <a:tcPr/>
                </a:tc>
                <a:tc>
                  <a:txBody>
                    <a:bodyPr/>
                    <a:lstStyle/>
                    <a:p>
                      <a:r>
                        <a:rPr lang="zh-CN" altLang="en-US" dirty="0" smtClean="0"/>
                        <a:t>十月</a:t>
                      </a:r>
                      <a:endParaRPr lang="zh-CN" altLang="en-US" dirty="0"/>
                    </a:p>
                  </a:txBody>
                  <a:tcPr/>
                </a:tc>
                <a:tc>
                  <a:txBody>
                    <a:bodyPr/>
                    <a:lstStyle/>
                    <a:p>
                      <a:r>
                        <a:rPr lang="zh-CN" altLang="en-US" dirty="0" smtClean="0"/>
                        <a:t>十一月</a:t>
                      </a:r>
                      <a:endParaRPr lang="zh-CN" altLang="en-US" dirty="0"/>
                    </a:p>
                  </a:txBody>
                  <a:tcPr/>
                </a:tc>
                <a:tc>
                  <a:txBody>
                    <a:bodyPr/>
                    <a:lstStyle/>
                    <a:p>
                      <a:r>
                        <a:rPr lang="zh-CN" altLang="en-US" dirty="0" smtClean="0"/>
                        <a:t>十二月</a:t>
                      </a:r>
                      <a:endParaRPr lang="zh-CN" altLang="en-US" dirty="0"/>
                    </a:p>
                  </a:txBody>
                  <a:tcPr/>
                </a:tc>
                <a:tc>
                  <a:txBody>
                    <a:bodyPr/>
                    <a:lstStyle/>
                    <a:p>
                      <a:r>
                        <a:rPr lang="zh-CN" altLang="en-US" dirty="0" smtClean="0"/>
                        <a:t>一月</a:t>
                      </a:r>
                      <a:endParaRPr lang="zh-CN" altLang="en-US" dirty="0"/>
                    </a:p>
                  </a:txBody>
                  <a:tcPr/>
                </a:tc>
                <a:tc>
                  <a:txBody>
                    <a:bodyPr/>
                    <a:lstStyle/>
                    <a:p>
                      <a:r>
                        <a:rPr lang="zh-CN" altLang="en-US" dirty="0" smtClean="0"/>
                        <a:t>二月</a:t>
                      </a:r>
                      <a:endParaRPr lang="zh-CN" altLang="en-US" dirty="0"/>
                    </a:p>
                  </a:txBody>
                  <a:tcPr/>
                </a:tc>
                <a:tc>
                  <a:txBody>
                    <a:bodyPr/>
                    <a:lstStyle/>
                    <a:p>
                      <a:r>
                        <a:rPr lang="zh-CN" altLang="en-US" dirty="0" smtClean="0"/>
                        <a:t>三月</a:t>
                      </a:r>
                      <a:endParaRPr lang="zh-CN" altLang="en-US" dirty="0"/>
                    </a:p>
                  </a:txBody>
                  <a:tcPr/>
                </a:tc>
              </a:tr>
              <a:tr h="370840">
                <a:tc>
                  <a:txBody>
                    <a:bodyPr/>
                    <a:lstStyle/>
                    <a:p>
                      <a:r>
                        <a:rPr lang="zh-CN" altLang="en-US" dirty="0" smtClean="0"/>
                        <a:t>销项</a:t>
                      </a:r>
                      <a:endParaRPr lang="zh-CN" altLang="en-US" dirty="0"/>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10</a:t>
                      </a:r>
                      <a:endParaRPr lang="zh-CN" altLang="en-US" dirty="0">
                        <a:latin typeface="楷体" pitchFamily="49" charset="-122"/>
                        <a:ea typeface="楷体" pitchFamily="49" charset="-122"/>
                      </a:endParaRPr>
                    </a:p>
                  </a:txBody>
                  <a:tcPr/>
                </a:tc>
              </a:tr>
              <a:tr h="370840">
                <a:tc>
                  <a:txBody>
                    <a:bodyPr/>
                    <a:lstStyle/>
                    <a:p>
                      <a:r>
                        <a:rPr lang="zh-CN" altLang="en-US" dirty="0" smtClean="0"/>
                        <a:t>进项</a:t>
                      </a:r>
                      <a:endParaRPr lang="zh-CN" altLang="en-US" dirty="0"/>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20</a:t>
                      </a:r>
                      <a:endParaRPr lang="zh-CN" altLang="en-US" dirty="0">
                        <a:latin typeface="楷体" pitchFamily="49" charset="-122"/>
                        <a:ea typeface="楷体" pitchFamily="49" charset="-122"/>
                      </a:endParaRPr>
                    </a:p>
                  </a:txBody>
                  <a:tcPr/>
                </a:tc>
              </a:tr>
              <a:tr h="370840">
                <a:tc>
                  <a:txBody>
                    <a:bodyPr/>
                    <a:lstStyle/>
                    <a:p>
                      <a:r>
                        <a:rPr lang="zh-CN" altLang="en-US" dirty="0" smtClean="0"/>
                        <a:t>留抵</a:t>
                      </a:r>
                      <a:endParaRPr lang="zh-CN" altLang="en-US" dirty="0"/>
                    </a:p>
                  </a:txBody>
                  <a:tcPr/>
                </a:tc>
                <a:tc>
                  <a:txBody>
                    <a:bodyPr/>
                    <a:lstStyle/>
                    <a:p>
                      <a:r>
                        <a:rPr lang="en-US" altLang="zh-CN" dirty="0" smtClean="0">
                          <a:latin typeface="楷体" pitchFamily="49" charset="-122"/>
                          <a:ea typeface="楷体" pitchFamily="49" charset="-122"/>
                        </a:rPr>
                        <a:t>70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34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44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54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64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74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84</a:t>
                      </a:r>
                      <a:endParaRPr lang="zh-CN" altLang="en-US" dirty="0">
                        <a:latin typeface="楷体" pitchFamily="49" charset="-122"/>
                        <a:ea typeface="楷体" pitchFamily="49" charset="-122"/>
                      </a:endParaRPr>
                    </a:p>
                  </a:txBody>
                  <a:tcPr/>
                </a:tc>
              </a:tr>
              <a:tr h="370840">
                <a:tc>
                  <a:txBody>
                    <a:bodyPr/>
                    <a:lstStyle/>
                    <a:p>
                      <a:r>
                        <a:rPr lang="zh-CN" altLang="en-US" dirty="0" smtClean="0"/>
                        <a:t>增量留抵</a:t>
                      </a:r>
                      <a:endParaRPr lang="zh-CN" altLang="en-US" dirty="0"/>
                    </a:p>
                  </a:txBody>
                  <a:tcPr/>
                </a:tc>
                <a:tc>
                  <a:txBody>
                    <a:bodyPr/>
                    <a:lstStyle/>
                    <a:p>
                      <a:r>
                        <a:rPr lang="en-US" altLang="zh-CN" dirty="0" smtClean="0">
                          <a:latin typeface="楷体" pitchFamily="49" charset="-122"/>
                          <a:ea typeface="楷体" pitchFamily="49" charset="-122"/>
                        </a:rPr>
                        <a:t>60</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14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24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34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44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54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64</a:t>
                      </a:r>
                      <a:endParaRPr lang="zh-CN" altLang="en-US" dirty="0">
                        <a:latin typeface="楷体" pitchFamily="49" charset="-122"/>
                        <a:ea typeface="楷体" pitchFamily="49" charset="-122"/>
                      </a:endParaRPr>
                    </a:p>
                  </a:txBody>
                  <a:tcPr/>
                </a:tc>
                <a:tc>
                  <a:txBody>
                    <a:bodyPr/>
                    <a:lstStyle/>
                    <a:p>
                      <a:r>
                        <a:rPr lang="en-US" altLang="zh-CN" dirty="0" smtClean="0">
                          <a:latin typeface="楷体" pitchFamily="49" charset="-122"/>
                          <a:ea typeface="楷体" pitchFamily="49" charset="-122"/>
                        </a:rPr>
                        <a:t>74</a:t>
                      </a:r>
                      <a:endParaRPr lang="zh-CN" altLang="en-US" dirty="0">
                        <a:latin typeface="楷体" pitchFamily="49" charset="-122"/>
                        <a:ea typeface="楷体" pitchFamily="49" charset="-122"/>
                      </a:endParaRPr>
                    </a:p>
                  </a:txBody>
                  <a:tcPr/>
                </a:tc>
              </a:tr>
            </a:tbl>
          </a:graphicData>
        </a:graphic>
      </p:graphicFrame>
      <p:sp>
        <p:nvSpPr>
          <p:cNvPr id="5" name="矩形 4"/>
          <p:cNvSpPr/>
          <p:nvPr/>
        </p:nvSpPr>
        <p:spPr>
          <a:xfrm>
            <a:off x="-12134" y="4509120"/>
            <a:ext cx="9228808" cy="1754326"/>
          </a:xfrm>
          <a:prstGeom prst="rect">
            <a:avLst/>
          </a:prstGeom>
          <a:noFill/>
        </p:spPr>
        <p:txBody>
          <a:bodyPr wrap="none" lIns="91440" tIns="45720" rIns="91440" bIns="45720">
            <a:spAutoFit/>
          </a:bodyPr>
          <a:lstStyle/>
          <a:p>
            <a:pPr algn="ctr"/>
            <a:r>
              <a:rPr lang="zh-CN" alt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以例</a:t>
            </a:r>
            <a:r>
              <a:rPr lang="en-US" altLang="zh-CN"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a:t>
            </a:r>
            <a:r>
              <a:rPr lang="zh-CN" alt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为例，企业在退税后</a:t>
            </a:r>
            <a:endParaRPr lang="en-US" altLang="zh-CN"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r>
              <a:rPr lang="zh-CN" altLang="en-US" sz="5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次年三月可再次申请留抵退税</a:t>
            </a:r>
            <a:endParaRPr lang="zh-CN" alt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留抵退税</a:t>
            </a:r>
            <a:endParaRPr lang="zh-CN" altLang="en-US" dirty="0"/>
          </a:p>
        </p:txBody>
      </p:sp>
      <p:sp>
        <p:nvSpPr>
          <p:cNvPr id="3" name="内容占位符 2"/>
          <p:cNvSpPr>
            <a:spLocks noGrp="1"/>
          </p:cNvSpPr>
          <p:nvPr>
            <p:ph idx="1"/>
          </p:nvPr>
        </p:nvSpPr>
        <p:spPr/>
        <p:txBody>
          <a:bodyPr/>
          <a:lstStyle/>
          <a:p>
            <a:r>
              <a:rPr lang="zh-CN" altLang="zh-CN" dirty="0" smtClean="0">
                <a:latin typeface="楷体" pitchFamily="49" charset="-122"/>
                <a:ea typeface="楷体" pitchFamily="49" charset="-122"/>
              </a:rPr>
              <a:t>（七）以</a:t>
            </a:r>
            <a:r>
              <a:rPr lang="zh-CN" altLang="zh-CN" b="1" dirty="0" smtClean="0">
                <a:solidFill>
                  <a:srgbClr val="FF0000"/>
                </a:solidFill>
                <a:latin typeface="楷体" pitchFamily="49" charset="-122"/>
                <a:ea typeface="楷体" pitchFamily="49" charset="-122"/>
              </a:rPr>
              <a:t>虚增进项</a:t>
            </a:r>
            <a:r>
              <a:rPr lang="zh-CN" altLang="zh-CN" dirty="0" smtClean="0">
                <a:latin typeface="楷体" pitchFamily="49" charset="-122"/>
                <a:ea typeface="楷体" pitchFamily="49" charset="-122"/>
              </a:rPr>
              <a:t>、</a:t>
            </a:r>
            <a:r>
              <a:rPr lang="zh-CN" altLang="zh-CN" b="1" dirty="0" smtClean="0">
                <a:solidFill>
                  <a:srgbClr val="FF0000"/>
                </a:solidFill>
                <a:latin typeface="楷体" pitchFamily="49" charset="-122"/>
                <a:ea typeface="楷体" pitchFamily="49" charset="-122"/>
              </a:rPr>
              <a:t>虚假申报</a:t>
            </a:r>
            <a:r>
              <a:rPr lang="zh-CN" altLang="zh-CN" dirty="0" smtClean="0">
                <a:latin typeface="楷体" pitchFamily="49" charset="-122"/>
                <a:ea typeface="楷体" pitchFamily="49" charset="-122"/>
              </a:rPr>
              <a:t>或</a:t>
            </a:r>
            <a:r>
              <a:rPr lang="zh-CN" altLang="zh-CN" b="1" dirty="0" smtClean="0">
                <a:solidFill>
                  <a:srgbClr val="FF0000"/>
                </a:solidFill>
                <a:latin typeface="楷体" pitchFamily="49" charset="-122"/>
                <a:ea typeface="楷体" pitchFamily="49" charset="-122"/>
              </a:rPr>
              <a:t>其他欺骗手段</a:t>
            </a:r>
            <a:r>
              <a:rPr lang="zh-CN" altLang="zh-CN" dirty="0" smtClean="0">
                <a:latin typeface="楷体" pitchFamily="49" charset="-122"/>
                <a:ea typeface="楷体" pitchFamily="49" charset="-122"/>
              </a:rPr>
              <a:t>，</a:t>
            </a:r>
            <a:r>
              <a:rPr lang="zh-CN" altLang="zh-CN" b="1" dirty="0" smtClean="0">
                <a:solidFill>
                  <a:srgbClr val="FF0000"/>
                </a:solidFill>
                <a:latin typeface="楷体" pitchFamily="49" charset="-122"/>
                <a:ea typeface="楷体" pitchFamily="49" charset="-122"/>
              </a:rPr>
              <a:t>骗取</a:t>
            </a:r>
            <a:r>
              <a:rPr lang="zh-CN" altLang="zh-CN" dirty="0" smtClean="0">
                <a:latin typeface="楷体" pitchFamily="49" charset="-122"/>
                <a:ea typeface="楷体" pitchFamily="49" charset="-122"/>
              </a:rPr>
              <a:t>留抵退税款的，由税务机关追缴其骗取的退税款，并按照《中华人民共和国税收征收管理法》等有关规定处理。</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p:txBody>
          <a:bodyPr>
            <a:normAutofit/>
          </a:bodyPr>
          <a:lstStyle/>
          <a:p>
            <a:pPr>
              <a:buNone/>
            </a:pPr>
            <a:r>
              <a:rPr lang="zh-CN" altLang="en-US" sz="6000" b="1" dirty="0" smtClean="0">
                <a:latin typeface="楷体" pitchFamily="49" charset="-122"/>
                <a:ea typeface="楷体" pitchFamily="49" charset="-122"/>
              </a:rPr>
              <a:t>       谢  谢！</a:t>
            </a:r>
            <a:endParaRPr lang="zh-CN" altLang="en-US" sz="6000" b="1" dirty="0">
              <a:latin typeface="楷体" pitchFamily="49" charset="-122"/>
              <a:ea typeface="楷体"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39</a:t>
            </a:r>
            <a:r>
              <a:rPr lang="zh-CN" altLang="en-US" dirty="0" smtClean="0"/>
              <a:t>号文</a:t>
            </a:r>
            <a:r>
              <a:rPr lang="en-US" altLang="zh-CN" dirty="0" smtClean="0"/>
              <a:t>-</a:t>
            </a:r>
            <a:r>
              <a:rPr lang="zh-CN" altLang="en-US" dirty="0" smtClean="0"/>
              <a:t>降税率</a:t>
            </a:r>
            <a:endParaRPr lang="zh-CN" altLang="en-US" dirty="0"/>
          </a:p>
        </p:txBody>
      </p:sp>
      <p:sp>
        <p:nvSpPr>
          <p:cNvPr id="3" name="内容占位符 2"/>
          <p:cNvSpPr>
            <a:spLocks noGrp="1"/>
          </p:cNvSpPr>
          <p:nvPr>
            <p:ph idx="1"/>
          </p:nvPr>
        </p:nvSpPr>
        <p:spPr/>
        <p:txBody>
          <a:bodyPr/>
          <a:lstStyle/>
          <a:p>
            <a:r>
              <a:rPr lang="zh-CN" altLang="en-US" dirty="0" smtClean="0">
                <a:latin typeface="楷体" pitchFamily="49" charset="-122"/>
                <a:ea typeface="楷体" pitchFamily="49" charset="-122"/>
              </a:rPr>
              <a:t>例：</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一家商贸企业，</a:t>
            </a:r>
            <a:r>
              <a:rPr lang="en-US" altLang="zh-CN" dirty="0" smtClean="0">
                <a:latin typeface="楷体" pitchFamily="49" charset="-122"/>
                <a:ea typeface="楷体" pitchFamily="49" charset="-122"/>
              </a:rPr>
              <a:t>2019</a:t>
            </a:r>
            <a:r>
              <a:rPr lang="zh-CN" altLang="en-US" dirty="0" smtClean="0">
                <a:latin typeface="楷体" pitchFamily="49" charset="-122"/>
                <a:ea typeface="楷体" pitchFamily="49" charset="-122"/>
              </a:rPr>
              <a:t>年</a:t>
            </a:r>
            <a:r>
              <a:rPr lang="en-US" altLang="zh-CN" dirty="0" smtClean="0">
                <a:latin typeface="楷体" pitchFamily="49" charset="-122"/>
                <a:ea typeface="楷体" pitchFamily="49" charset="-122"/>
              </a:rPr>
              <a:t>3</a:t>
            </a:r>
            <a:r>
              <a:rPr lang="zh-CN" altLang="en-US" dirty="0" smtClean="0">
                <a:latin typeface="楷体" pitchFamily="49" charset="-122"/>
                <a:ea typeface="楷体" pitchFamily="49" charset="-122"/>
              </a:rPr>
              <a:t>月签订货物销售合同，合同约定</a:t>
            </a:r>
            <a:r>
              <a:rPr lang="en-US" altLang="zh-CN" dirty="0" smtClean="0">
                <a:latin typeface="楷体" pitchFamily="49" charset="-122"/>
                <a:ea typeface="楷体" pitchFamily="49" charset="-122"/>
              </a:rPr>
              <a:t>3</a:t>
            </a:r>
            <a:r>
              <a:rPr lang="zh-CN" altLang="en-US" dirty="0" smtClean="0">
                <a:latin typeface="楷体" pitchFamily="49" charset="-122"/>
                <a:ea typeface="楷体" pitchFamily="49" charset="-122"/>
              </a:rPr>
              <a:t>月</a:t>
            </a:r>
            <a:r>
              <a:rPr lang="en-US" altLang="zh-CN" dirty="0" smtClean="0">
                <a:latin typeface="楷体" pitchFamily="49" charset="-122"/>
                <a:ea typeface="楷体" pitchFamily="49" charset="-122"/>
              </a:rPr>
              <a:t>20</a:t>
            </a:r>
            <a:r>
              <a:rPr lang="zh-CN" altLang="en-US" dirty="0" smtClean="0">
                <a:latin typeface="楷体" pitchFamily="49" charset="-122"/>
                <a:ea typeface="楷体" pitchFamily="49" charset="-122"/>
              </a:rPr>
              <a:t>日发货，</a:t>
            </a:r>
            <a:r>
              <a:rPr lang="en-US" altLang="zh-CN" dirty="0" smtClean="0">
                <a:latin typeface="楷体" pitchFamily="49" charset="-122"/>
                <a:ea typeface="楷体" pitchFamily="49" charset="-122"/>
              </a:rPr>
              <a:t>3</a:t>
            </a:r>
            <a:r>
              <a:rPr lang="zh-CN" altLang="en-US" dirty="0" smtClean="0">
                <a:latin typeface="楷体" pitchFamily="49" charset="-122"/>
                <a:ea typeface="楷体" pitchFamily="49" charset="-122"/>
              </a:rPr>
              <a:t>月</a:t>
            </a:r>
            <a:r>
              <a:rPr lang="en-US" altLang="zh-CN" dirty="0" smtClean="0">
                <a:latin typeface="楷体" pitchFamily="49" charset="-122"/>
                <a:ea typeface="楷体" pitchFamily="49" charset="-122"/>
              </a:rPr>
              <a:t>25</a:t>
            </a:r>
            <a:r>
              <a:rPr lang="zh-CN" altLang="en-US" dirty="0" smtClean="0">
                <a:latin typeface="楷体" pitchFamily="49" charset="-122"/>
                <a:ea typeface="楷体" pitchFamily="49" charset="-122"/>
              </a:rPr>
              <a:t>日收款，但实际上纳税人</a:t>
            </a:r>
            <a:r>
              <a:rPr lang="en-US" altLang="zh-CN" dirty="0" smtClean="0">
                <a:latin typeface="楷体" pitchFamily="49" charset="-122"/>
                <a:ea typeface="楷体" pitchFamily="49" charset="-122"/>
              </a:rPr>
              <a:t>4</a:t>
            </a:r>
            <a:r>
              <a:rPr lang="zh-CN" altLang="en-US" dirty="0" smtClean="0">
                <a:latin typeface="楷体" pitchFamily="49" charset="-122"/>
                <a:ea typeface="楷体" pitchFamily="49" charset="-122"/>
              </a:rPr>
              <a:t>月</a:t>
            </a:r>
            <a:r>
              <a:rPr lang="en-US" altLang="zh-CN" dirty="0" smtClean="0">
                <a:latin typeface="楷体" pitchFamily="49" charset="-122"/>
                <a:ea typeface="楷体" pitchFamily="49" charset="-122"/>
              </a:rPr>
              <a:t>5</a:t>
            </a:r>
            <a:r>
              <a:rPr lang="zh-CN" altLang="en-US" dirty="0" smtClean="0">
                <a:latin typeface="楷体" pitchFamily="49" charset="-122"/>
                <a:ea typeface="楷体" pitchFamily="49" charset="-122"/>
              </a:rPr>
              <a:t>日收到货款</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一家商贸企业，没有签订合同，</a:t>
            </a:r>
            <a:r>
              <a:rPr lang="en-US" altLang="zh-CN" dirty="0" smtClean="0">
                <a:latin typeface="楷体" pitchFamily="49" charset="-122"/>
                <a:ea typeface="楷体" pitchFamily="49" charset="-122"/>
              </a:rPr>
              <a:t>3</a:t>
            </a:r>
            <a:r>
              <a:rPr lang="zh-CN" altLang="en-US" dirty="0" smtClean="0">
                <a:latin typeface="楷体" pitchFamily="49" charset="-122"/>
                <a:ea typeface="楷体" pitchFamily="49" charset="-122"/>
              </a:rPr>
              <a:t>月</a:t>
            </a:r>
            <a:r>
              <a:rPr lang="en-US" altLang="zh-CN" dirty="0" smtClean="0">
                <a:latin typeface="楷体" pitchFamily="49" charset="-122"/>
                <a:ea typeface="楷体" pitchFamily="49" charset="-122"/>
              </a:rPr>
              <a:t>20</a:t>
            </a:r>
            <a:r>
              <a:rPr lang="zh-CN" altLang="en-US" dirty="0" smtClean="0">
                <a:latin typeface="楷体" pitchFamily="49" charset="-122"/>
                <a:ea typeface="楷体" pitchFamily="49" charset="-122"/>
              </a:rPr>
              <a:t>日发货，</a:t>
            </a:r>
            <a:r>
              <a:rPr lang="en-US" altLang="zh-CN" dirty="0" smtClean="0">
                <a:latin typeface="楷体" pitchFamily="49" charset="-122"/>
                <a:ea typeface="楷体" pitchFamily="49" charset="-122"/>
              </a:rPr>
              <a:t>4</a:t>
            </a:r>
            <a:r>
              <a:rPr lang="zh-CN" altLang="en-US" dirty="0" smtClean="0">
                <a:latin typeface="楷体" pitchFamily="49" charset="-122"/>
                <a:ea typeface="楷体" pitchFamily="49" charset="-122"/>
              </a:rPr>
              <a:t>月</a:t>
            </a:r>
            <a:r>
              <a:rPr lang="en-US" altLang="zh-CN" dirty="0" smtClean="0">
                <a:latin typeface="楷体" pitchFamily="49" charset="-122"/>
                <a:ea typeface="楷体" pitchFamily="49" charset="-122"/>
              </a:rPr>
              <a:t>5</a:t>
            </a:r>
            <a:r>
              <a:rPr lang="zh-CN" altLang="en-US" dirty="0" smtClean="0">
                <a:latin typeface="楷体" pitchFamily="49" charset="-122"/>
                <a:ea typeface="楷体" pitchFamily="49" charset="-122"/>
              </a:rPr>
              <a:t>日收到货款</a:t>
            </a:r>
            <a:endParaRPr lang="zh-CN" altLang="en-US" dirty="0">
              <a:latin typeface="楷体" pitchFamily="49" charset="-122"/>
              <a:ea typeface="楷体"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14</a:t>
            </a:r>
            <a:r>
              <a:rPr lang="zh-CN" altLang="en-US" dirty="0" smtClean="0"/>
              <a:t>号公告</a:t>
            </a:r>
            <a:r>
              <a:rPr lang="en-US" altLang="zh-CN" dirty="0" smtClean="0"/>
              <a:t>-</a:t>
            </a:r>
            <a:r>
              <a:rPr lang="zh-CN" altLang="en-US" dirty="0" smtClean="0"/>
              <a:t>降税率</a:t>
            </a:r>
            <a:endParaRPr lang="zh-CN" altLang="en-US" dirty="0"/>
          </a:p>
        </p:txBody>
      </p:sp>
      <p:sp>
        <p:nvSpPr>
          <p:cNvPr id="3" name="内容占位符 2"/>
          <p:cNvSpPr>
            <a:spLocks noGrp="1"/>
          </p:cNvSpPr>
          <p:nvPr>
            <p:ph idx="1"/>
          </p:nvPr>
        </p:nvSpPr>
        <p:spPr/>
        <p:txBody>
          <a:bodyPr>
            <a:normAutofit fontScale="92500"/>
          </a:bodyPr>
          <a:lstStyle/>
          <a:p>
            <a:r>
              <a:rPr lang="zh-CN" altLang="zh-CN" dirty="0" smtClean="0">
                <a:latin typeface="楷体" pitchFamily="49" charset="-122"/>
                <a:ea typeface="楷体" pitchFamily="49" charset="-122"/>
              </a:rPr>
              <a:t>一、增值税一般纳税人（以下称纳税人）在增值税税率调整前已按原</a:t>
            </a:r>
            <a:r>
              <a:rPr lang="en-US" altLang="zh-CN" dirty="0" smtClean="0">
                <a:latin typeface="楷体" pitchFamily="49" charset="-122"/>
                <a:ea typeface="楷体" pitchFamily="49" charset="-122"/>
              </a:rPr>
              <a:t>16%</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10%</a:t>
            </a:r>
            <a:r>
              <a:rPr lang="zh-CN" altLang="zh-CN" dirty="0" smtClean="0">
                <a:latin typeface="楷体" pitchFamily="49" charset="-122"/>
                <a:ea typeface="楷体" pitchFamily="49" charset="-122"/>
              </a:rPr>
              <a:t>适用税率开具的增值税发票，发生销售折让、中止或者退回等情形需要开具红字发票的，</a:t>
            </a:r>
            <a:r>
              <a:rPr lang="zh-CN" altLang="zh-CN" b="1" dirty="0" smtClean="0">
                <a:latin typeface="楷体" pitchFamily="49" charset="-122"/>
                <a:ea typeface="楷体" pitchFamily="49" charset="-122"/>
              </a:rPr>
              <a:t>按照原适用税率开具红字发票</a:t>
            </a:r>
            <a:r>
              <a:rPr lang="zh-CN" altLang="zh-CN" dirty="0" smtClean="0">
                <a:latin typeface="楷体" pitchFamily="49" charset="-122"/>
                <a:ea typeface="楷体" pitchFamily="49" charset="-122"/>
              </a:rPr>
              <a:t>；开票有误需要重新开具的，先按照原适用税率开具红字发票后，再重新开具</a:t>
            </a:r>
            <a:r>
              <a:rPr lang="zh-CN" altLang="zh-CN" b="1" dirty="0" smtClean="0">
                <a:latin typeface="楷体" pitchFamily="49" charset="-122"/>
                <a:ea typeface="楷体" pitchFamily="49" charset="-122"/>
              </a:rPr>
              <a:t>正确的</a:t>
            </a:r>
            <a:r>
              <a:rPr lang="zh-CN" altLang="zh-CN" dirty="0" smtClean="0">
                <a:latin typeface="楷体" pitchFamily="49" charset="-122"/>
                <a:ea typeface="楷体" pitchFamily="49" charset="-122"/>
              </a:rPr>
              <a:t>蓝字发票。</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注：</a:t>
            </a:r>
            <a:r>
              <a:rPr lang="zh-CN" altLang="zh-CN" dirty="0" smtClean="0">
                <a:latin typeface="楷体" pitchFamily="49" charset="-122"/>
                <a:ea typeface="楷体" pitchFamily="49" charset="-122"/>
              </a:rPr>
              <a:t>如纳税人此前已按原</a:t>
            </a:r>
            <a:r>
              <a:rPr lang="en-US" altLang="zh-CN" dirty="0" smtClean="0">
                <a:latin typeface="楷体" pitchFamily="49" charset="-122"/>
                <a:ea typeface="楷体" pitchFamily="49" charset="-122"/>
              </a:rPr>
              <a:t>17%</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11%</a:t>
            </a:r>
            <a:r>
              <a:rPr lang="zh-CN" altLang="zh-CN" dirty="0" smtClean="0">
                <a:latin typeface="楷体" pitchFamily="49" charset="-122"/>
                <a:ea typeface="楷体" pitchFamily="49" charset="-122"/>
              </a:rPr>
              <a:t>适用税率开具了增值税发票，发生销售折让、中止或者退回等情形需要开具红字发票的，应按照《国家税务总局关于统一小规模纳税人标准等若干增值税问题的公告》（国家税务总局公告</a:t>
            </a:r>
            <a:r>
              <a:rPr lang="en-US" altLang="zh-CN" dirty="0" smtClean="0">
                <a:latin typeface="楷体" pitchFamily="49" charset="-122"/>
                <a:ea typeface="楷体" pitchFamily="49" charset="-122"/>
              </a:rPr>
              <a:t>2018</a:t>
            </a:r>
            <a:r>
              <a:rPr lang="zh-CN" altLang="zh-CN" dirty="0" smtClean="0">
                <a:latin typeface="楷体" pitchFamily="49" charset="-122"/>
                <a:ea typeface="楷体" pitchFamily="49" charset="-122"/>
              </a:rPr>
              <a:t>年第</a:t>
            </a:r>
            <a:r>
              <a:rPr lang="en-US" altLang="zh-CN" dirty="0" smtClean="0">
                <a:latin typeface="楷体" pitchFamily="49" charset="-122"/>
                <a:ea typeface="楷体" pitchFamily="49" charset="-122"/>
              </a:rPr>
              <a:t>18</a:t>
            </a:r>
            <a:r>
              <a:rPr lang="zh-CN" altLang="zh-CN" dirty="0" smtClean="0">
                <a:latin typeface="楷体" pitchFamily="49" charset="-122"/>
                <a:ea typeface="楷体" pitchFamily="49" charset="-122"/>
              </a:rPr>
              <a:t>号，以下简称</a:t>
            </a:r>
            <a:r>
              <a:rPr lang="en-US" altLang="zh-CN" dirty="0" smtClean="0">
                <a:latin typeface="楷体" pitchFamily="49" charset="-122"/>
                <a:ea typeface="楷体" pitchFamily="49" charset="-122"/>
              </a:rPr>
              <a:t>18</a:t>
            </a:r>
            <a:r>
              <a:rPr lang="zh-CN" altLang="zh-CN" dirty="0" smtClean="0">
                <a:latin typeface="楷体" pitchFamily="49" charset="-122"/>
                <a:ea typeface="楷体" pitchFamily="49" charset="-122"/>
              </a:rPr>
              <a:t>号公告）相关规定执行。</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14</a:t>
            </a:r>
            <a:r>
              <a:rPr lang="zh-CN" altLang="en-US" dirty="0" smtClean="0"/>
              <a:t>号公告</a:t>
            </a:r>
            <a:r>
              <a:rPr lang="en-US" altLang="zh-CN" dirty="0" smtClean="0"/>
              <a:t>-</a:t>
            </a:r>
            <a:r>
              <a:rPr lang="zh-CN" altLang="en-US" dirty="0" smtClean="0"/>
              <a:t>降税率</a:t>
            </a:r>
            <a:endParaRPr lang="zh-CN" altLang="en-US" dirty="0"/>
          </a:p>
        </p:txBody>
      </p:sp>
      <p:sp>
        <p:nvSpPr>
          <p:cNvPr id="3" name="内容占位符 2"/>
          <p:cNvSpPr>
            <a:spLocks noGrp="1"/>
          </p:cNvSpPr>
          <p:nvPr>
            <p:ph idx="1"/>
          </p:nvPr>
        </p:nvSpPr>
        <p:spPr/>
        <p:txBody>
          <a:bodyPr>
            <a:normAutofit/>
          </a:bodyPr>
          <a:lstStyle/>
          <a:p>
            <a:r>
              <a:rPr lang="zh-CN" altLang="zh-CN" dirty="0" smtClean="0">
                <a:latin typeface="楷体" pitchFamily="49" charset="-122"/>
                <a:ea typeface="楷体" pitchFamily="49" charset="-122"/>
              </a:rPr>
              <a:t>二、纳税人在增值税税率调整前未开具增值税发票的增值税应税销售行为，需要补开增值税发票的，应当按照原适用税率补开。</a:t>
            </a:r>
            <a:endParaRPr lang="en-US" altLang="zh-CN" dirty="0" smtClean="0">
              <a:latin typeface="楷体" pitchFamily="49" charset="-122"/>
              <a:ea typeface="楷体" pitchFamily="49" charset="-122"/>
            </a:endParaRPr>
          </a:p>
          <a:p>
            <a:r>
              <a:rPr lang="zh-CN" altLang="en-US" dirty="0" smtClean="0">
                <a:latin typeface="楷体" pitchFamily="49" charset="-122"/>
                <a:ea typeface="楷体" pitchFamily="49" charset="-122"/>
              </a:rPr>
              <a:t>注：</a:t>
            </a:r>
            <a:r>
              <a:rPr lang="zh-CN" altLang="zh-CN" dirty="0" smtClean="0">
                <a:latin typeface="楷体" pitchFamily="49" charset="-122"/>
                <a:ea typeface="楷体" pitchFamily="49" charset="-122"/>
              </a:rPr>
              <a:t>如果纳税人还存在</a:t>
            </a:r>
            <a:r>
              <a:rPr lang="en-US" altLang="zh-CN" dirty="0" smtClean="0">
                <a:latin typeface="楷体" pitchFamily="49" charset="-122"/>
                <a:ea typeface="楷体" pitchFamily="49" charset="-122"/>
              </a:rPr>
              <a:t>2018</a:t>
            </a:r>
            <a:r>
              <a:rPr lang="zh-CN" altLang="zh-CN" dirty="0" smtClean="0">
                <a:latin typeface="楷体" pitchFamily="49" charset="-122"/>
                <a:ea typeface="楷体" pitchFamily="49" charset="-122"/>
              </a:rPr>
              <a:t>年税率调整前未开具增值税发票的应税销售行为，需要补开增值税发票的，可根据</a:t>
            </a:r>
            <a:r>
              <a:rPr lang="en-US" altLang="zh-CN" dirty="0" smtClean="0">
                <a:latin typeface="楷体" pitchFamily="49" charset="-122"/>
                <a:ea typeface="楷体" pitchFamily="49" charset="-122"/>
              </a:rPr>
              <a:t>18</a:t>
            </a:r>
            <a:r>
              <a:rPr lang="zh-CN" altLang="zh-CN" dirty="0" smtClean="0">
                <a:latin typeface="楷体" pitchFamily="49" charset="-122"/>
                <a:ea typeface="楷体" pitchFamily="49" charset="-122"/>
              </a:rPr>
              <a:t>号公告相关规定，按照原</a:t>
            </a:r>
            <a:r>
              <a:rPr lang="en-US" altLang="zh-CN" dirty="0" smtClean="0">
                <a:latin typeface="楷体" pitchFamily="49" charset="-122"/>
                <a:ea typeface="楷体" pitchFamily="49" charset="-122"/>
              </a:rPr>
              <a:t>17%</a:t>
            </a:r>
            <a:r>
              <a:rPr lang="zh-CN" altLang="zh-CN" dirty="0" smtClean="0">
                <a:latin typeface="楷体" pitchFamily="49" charset="-122"/>
                <a:ea typeface="楷体" pitchFamily="49" charset="-122"/>
              </a:rPr>
              <a:t>、</a:t>
            </a:r>
            <a:r>
              <a:rPr lang="en-US" altLang="zh-CN" dirty="0" smtClean="0">
                <a:latin typeface="楷体" pitchFamily="49" charset="-122"/>
                <a:ea typeface="楷体" pitchFamily="49" charset="-122"/>
              </a:rPr>
              <a:t>11%</a:t>
            </a:r>
            <a:r>
              <a:rPr lang="zh-CN" altLang="zh-CN" dirty="0" smtClean="0">
                <a:latin typeface="楷体" pitchFamily="49" charset="-122"/>
                <a:ea typeface="楷体" pitchFamily="49" charset="-122"/>
              </a:rPr>
              <a:t>适用税率补开。</a:t>
            </a:r>
          </a:p>
          <a:p>
            <a:r>
              <a:rPr lang="zh-CN" altLang="zh-CN" dirty="0" smtClean="0">
                <a:latin typeface="楷体" pitchFamily="49" charset="-122"/>
                <a:ea typeface="楷体" pitchFamily="49" charset="-122"/>
              </a:rPr>
              <a:t>三、增值税发票税控开票软件税率栏次</a:t>
            </a:r>
            <a:r>
              <a:rPr lang="zh-CN" altLang="zh-CN" b="1" dirty="0" smtClean="0">
                <a:latin typeface="楷体" pitchFamily="49" charset="-122"/>
                <a:ea typeface="楷体" pitchFamily="49" charset="-122"/>
              </a:rPr>
              <a:t>默认</a:t>
            </a:r>
            <a:r>
              <a:rPr lang="zh-CN" altLang="zh-CN" dirty="0" smtClean="0">
                <a:latin typeface="楷体" pitchFamily="49" charset="-122"/>
                <a:ea typeface="楷体" pitchFamily="49" charset="-122"/>
              </a:rPr>
              <a:t>显示调整后税率，纳税人发生本公告第一条、第二条所列情形的，可以</a:t>
            </a:r>
            <a:r>
              <a:rPr lang="zh-CN" altLang="zh-CN" b="1" dirty="0" smtClean="0">
                <a:latin typeface="楷体" pitchFamily="49" charset="-122"/>
                <a:ea typeface="楷体" pitchFamily="49" charset="-122"/>
              </a:rPr>
              <a:t>手工选择</a:t>
            </a:r>
            <a:r>
              <a:rPr lang="zh-CN" altLang="zh-CN" dirty="0" smtClean="0">
                <a:latin typeface="楷体" pitchFamily="49" charset="-122"/>
                <a:ea typeface="楷体" pitchFamily="49" charset="-122"/>
              </a:rPr>
              <a:t>原适用税率开具增值税发票。</a:t>
            </a: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15</a:t>
            </a:r>
            <a:r>
              <a:rPr lang="zh-CN" altLang="en-US" dirty="0" smtClean="0"/>
              <a:t>号公告</a:t>
            </a:r>
            <a:r>
              <a:rPr lang="en-US" altLang="zh-CN" dirty="0" smtClean="0"/>
              <a:t>-</a:t>
            </a:r>
            <a:r>
              <a:rPr lang="zh-CN" altLang="en-US" dirty="0" smtClean="0"/>
              <a:t>降税率</a:t>
            </a:r>
            <a:endParaRPr lang="zh-CN" alt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0" y="1772816"/>
            <a:ext cx="9144000"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526</TotalTime>
  <Words>3767</Words>
  <Application>Microsoft Office PowerPoint</Application>
  <PresentationFormat>全屏显示(4:3)</PresentationFormat>
  <Paragraphs>400</Paragraphs>
  <Slides>56</Slides>
  <Notes>0</Notes>
  <HiddenSlides>0</HiddenSlides>
  <MMClips>0</MMClips>
  <ScaleCrop>false</ScaleCrop>
  <HeadingPairs>
    <vt:vector size="4" baseType="variant">
      <vt:variant>
        <vt:lpstr>主题</vt:lpstr>
      </vt:variant>
      <vt:variant>
        <vt:i4>1</vt:i4>
      </vt:variant>
      <vt:variant>
        <vt:lpstr>幻灯片标题</vt:lpstr>
      </vt:variant>
      <vt:variant>
        <vt:i4>56</vt:i4>
      </vt:variant>
    </vt:vector>
  </HeadingPairs>
  <TitlesOfParts>
    <vt:vector size="57" baseType="lpstr">
      <vt:lpstr>流畅</vt:lpstr>
      <vt:lpstr>和平区税务局2019深化增值税改革培训</vt:lpstr>
      <vt:lpstr>深化增值税改革</vt:lpstr>
      <vt:lpstr>39号文-降税率</vt:lpstr>
      <vt:lpstr>39号文-降税率</vt:lpstr>
      <vt:lpstr>39号文-降税率</vt:lpstr>
      <vt:lpstr>39号文-降税率</vt:lpstr>
      <vt:lpstr>14号公告-降税率</vt:lpstr>
      <vt:lpstr>14号公告-降税率</vt:lpstr>
      <vt:lpstr>15号公告-降税率</vt:lpstr>
      <vt:lpstr>39号文-农产品抵扣</vt:lpstr>
      <vt:lpstr>39号文-农产品抵扣</vt:lpstr>
      <vt:lpstr>39号文-农产品抵扣</vt:lpstr>
      <vt:lpstr>39号文-农产品抵扣</vt:lpstr>
      <vt:lpstr>15号公告-农产品抵扣</vt:lpstr>
      <vt:lpstr>39号文-出口退税</vt:lpstr>
      <vt:lpstr>39号文-出口退税</vt:lpstr>
      <vt:lpstr>39号文-出口退税</vt:lpstr>
      <vt:lpstr>39号文-出口退税</vt:lpstr>
      <vt:lpstr>39号文-不动产抵扣</vt:lpstr>
      <vt:lpstr>15号公告-不动产抵扣</vt:lpstr>
      <vt:lpstr>14号公告-不动产抵扣</vt:lpstr>
      <vt:lpstr>14号公告-不动产抵扣</vt:lpstr>
      <vt:lpstr>39号文-旅客运输抵扣</vt:lpstr>
      <vt:lpstr>39号文-旅客运输抵扣</vt:lpstr>
      <vt:lpstr>39号文-旅客运输抵扣</vt:lpstr>
      <vt:lpstr>39号文-旅客运输抵扣</vt:lpstr>
      <vt:lpstr>《增值税暂行条例》</vt:lpstr>
      <vt:lpstr>《增值税暂行条例实施细则》</vt:lpstr>
      <vt:lpstr>15号公告-旅客运输抵扣</vt:lpstr>
      <vt:lpstr>39号文-加计抵减</vt:lpstr>
      <vt:lpstr>39号文-加计抵减</vt:lpstr>
      <vt:lpstr>39号文-加计抵减</vt:lpstr>
      <vt:lpstr>14号公告-加计抵减</vt:lpstr>
      <vt:lpstr>14号公告-加计抵减</vt:lpstr>
      <vt:lpstr>39号文-加计抵减</vt:lpstr>
      <vt:lpstr>39号文-加计抵减</vt:lpstr>
      <vt:lpstr>39号文-加计抵减</vt:lpstr>
      <vt:lpstr>39号文-加计抵减</vt:lpstr>
      <vt:lpstr>39号文-加计抵减</vt:lpstr>
      <vt:lpstr>15号公告</vt:lpstr>
      <vt:lpstr>39号文-加计抵减</vt:lpstr>
      <vt:lpstr>39号文-加计抵减</vt:lpstr>
      <vt:lpstr>39号文-加计抵减</vt:lpstr>
      <vt:lpstr>39号文-加计抵减</vt:lpstr>
      <vt:lpstr>39号文-留抵退税</vt:lpstr>
      <vt:lpstr>39号文-留抵退税</vt:lpstr>
      <vt:lpstr>39号文-留抵退税</vt:lpstr>
      <vt:lpstr>39号文-留抵退税</vt:lpstr>
      <vt:lpstr>39号文-留抵退税</vt:lpstr>
      <vt:lpstr>39号文-留抵退税</vt:lpstr>
      <vt:lpstr>39号文-留抵退税</vt:lpstr>
      <vt:lpstr>39号文-留抵退税</vt:lpstr>
      <vt:lpstr>39号文-留抵退税</vt:lpstr>
      <vt:lpstr>39号文-留抵退税</vt:lpstr>
      <vt:lpstr>39号文-留抵退税</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 </cp:lastModifiedBy>
  <cp:revision>51</cp:revision>
  <dcterms:modified xsi:type="dcterms:W3CDTF">2019-04-24T05:45:29Z</dcterms:modified>
</cp:coreProperties>
</file>