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3" r:id="rId3"/>
    <p:sldId id="330" r:id="rId4"/>
    <p:sldId id="284" r:id="rId5"/>
    <p:sldId id="285" r:id="rId6"/>
    <p:sldId id="287" r:id="rId7"/>
    <p:sldId id="289" r:id="rId8"/>
    <p:sldId id="321" r:id="rId9"/>
    <p:sldId id="325" r:id="rId10"/>
    <p:sldId id="334" r:id="rId11"/>
    <p:sldId id="335" r:id="rId12"/>
    <p:sldId id="316" r:id="rId13"/>
    <p:sldId id="317" r:id="rId14"/>
    <p:sldId id="318" r:id="rId15"/>
    <p:sldId id="290" r:id="rId16"/>
    <p:sldId id="292" r:id="rId17"/>
    <p:sldId id="315" r:id="rId18"/>
    <p:sldId id="314" r:id="rId19"/>
    <p:sldId id="322" r:id="rId20"/>
    <p:sldId id="291" r:id="rId21"/>
    <p:sldId id="312" r:id="rId22"/>
    <p:sldId id="329" r:id="rId23"/>
    <p:sldId id="326" r:id="rId24"/>
    <p:sldId id="328" r:id="rId25"/>
    <p:sldId id="293" r:id="rId26"/>
    <p:sldId id="294" r:id="rId27"/>
    <p:sldId id="332" r:id="rId28"/>
    <p:sldId id="333" r:id="rId29"/>
    <p:sldId id="323" r:id="rId30"/>
    <p:sldId id="308" r:id="rId3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36" y="-294"/>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028700"/>
            <a:ext cx="7851648" cy="13716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2421402"/>
            <a:ext cx="7854696" cy="131445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530820CF-B880-4189-942D-D702A7CBA730}" type="datetimeFigureOut">
              <a:rPr lang="zh-CN" altLang="en-US" smtClean="0"/>
              <a:pPr/>
              <a:t>2019/4/24 Wednesday</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2019/4/24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1"/>
            <a:ext cx="2057400" cy="390882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685801"/>
            <a:ext cx="6019800" cy="390882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2019/4/24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2019/4/24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987552"/>
            <a:ext cx="7772400" cy="1021842"/>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028498"/>
            <a:ext cx="7772400" cy="1132284"/>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2019/4/24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28066"/>
            <a:ext cx="8229600" cy="85725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440064"/>
            <a:ext cx="4038600" cy="332613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40064"/>
            <a:ext cx="4038600" cy="332613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2019/4/24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28066"/>
            <a:ext cx="8229600" cy="85725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391436"/>
            <a:ext cx="4040188" cy="494514"/>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1394818"/>
            <a:ext cx="4041775" cy="491132"/>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885950"/>
            <a:ext cx="4040188" cy="288429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6" y="1885950"/>
            <a:ext cx="4041775" cy="288429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2019/4/24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528066"/>
            <a:ext cx="8305800" cy="85725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2019/4/24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2019/4/24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385764"/>
            <a:ext cx="2743200" cy="871538"/>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257300"/>
            <a:ext cx="2743200" cy="3429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257300"/>
            <a:ext cx="5111750" cy="3429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2019/4/24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831058"/>
            <a:ext cx="5257800" cy="30861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4019827"/>
            <a:ext cx="155448" cy="116586"/>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882747"/>
            <a:ext cx="2212848" cy="1186966"/>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121589"/>
            <a:ext cx="2209800" cy="163449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2019/4/24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4767263"/>
            <a:ext cx="609600" cy="273844"/>
          </a:xfrm>
        </p:spPr>
        <p:txBody>
          <a:bodyPr/>
          <a:lstStyle/>
          <a:p>
            <a:fld id="{0C913308-F349-4B6D-A68A-DD1791B4A57B}" type="slidenum">
              <a:rPr lang="zh-CN" altLang="en-US" smtClean="0"/>
              <a:pPr/>
              <a:t>‹#›</a:t>
            </a:fld>
            <a:endParaRPr lang="zh-CN" altLang="en-US"/>
          </a:p>
        </p:txBody>
      </p:sp>
      <p:sp>
        <p:nvSpPr>
          <p:cNvPr id="3" name="图片占位符 2"/>
          <p:cNvSpPr>
            <a:spLocks noGrp="1"/>
          </p:cNvSpPr>
          <p:nvPr>
            <p:ph type="pic" idx="1"/>
          </p:nvPr>
        </p:nvSpPr>
        <p:spPr>
          <a:xfrm rot="420000">
            <a:off x="3485793" y="899638"/>
            <a:ext cx="4617720" cy="294894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4362450"/>
            <a:ext cx="9163050" cy="7810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4664869"/>
            <a:ext cx="4762500" cy="47863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5358"/>
            <a:ext cx="9163050" cy="7810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5357"/>
            <a:ext cx="4762500" cy="47863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528066"/>
            <a:ext cx="8229600" cy="85725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51610"/>
            <a:ext cx="8229600" cy="329184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4767263"/>
            <a:ext cx="2133600" cy="273844"/>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pPr/>
              <a:t>2019/4/24 Wednesday</a:t>
            </a:fld>
            <a:endParaRPr lang="zh-CN" altLang="en-US"/>
          </a:p>
        </p:txBody>
      </p:sp>
      <p:sp>
        <p:nvSpPr>
          <p:cNvPr id="22" name="页脚占位符 21"/>
          <p:cNvSpPr>
            <a:spLocks noGrp="1"/>
          </p:cNvSpPr>
          <p:nvPr>
            <p:ph type="ftr" sz="quarter" idx="3"/>
          </p:nvPr>
        </p:nvSpPr>
        <p:spPr>
          <a:xfrm>
            <a:off x="2667000" y="4767263"/>
            <a:ext cx="3352800" cy="273844"/>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4767263"/>
            <a:ext cx="762000" cy="273844"/>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pPr/>
              <a:t>‹#›</a:t>
            </a:fld>
            <a:endParaRPr lang="zh-CN" altLang="en-US"/>
          </a:p>
        </p:txBody>
      </p:sp>
      <p:grpSp>
        <p:nvGrpSpPr>
          <p:cNvPr id="2" name="组合 1"/>
          <p:cNvGrpSpPr/>
          <p:nvPr/>
        </p:nvGrpSpPr>
        <p:grpSpPr>
          <a:xfrm>
            <a:off x="-19017" y="151806"/>
            <a:ext cx="9180548" cy="486918"/>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zh-CN" altLang="en-US" dirty="0" smtClean="0"/>
              <a:t>和平区税务局</a:t>
            </a:r>
            <a:r>
              <a:rPr lang="en-US" altLang="zh-CN" dirty="0" smtClean="0"/>
              <a:t>2019</a:t>
            </a:r>
            <a:r>
              <a:rPr lang="zh-CN" altLang="en-US" dirty="0" smtClean="0"/>
              <a:t>深化增值税改革培训</a:t>
            </a:r>
            <a:endParaRPr lang="zh-CN" altLang="en-US" dirty="0"/>
          </a:p>
        </p:txBody>
      </p:sp>
      <p:sp>
        <p:nvSpPr>
          <p:cNvPr id="3" name="副标题 2"/>
          <p:cNvSpPr>
            <a:spLocks noGrp="1"/>
          </p:cNvSpPr>
          <p:nvPr>
            <p:ph type="subTitle" idx="1"/>
          </p:nvPr>
        </p:nvSpPr>
        <p:spPr/>
        <p:txBody>
          <a:bodyPr>
            <a:normAutofit/>
          </a:bodyPr>
          <a:lstStyle/>
          <a:p>
            <a:r>
              <a:rPr lang="zh-CN" altLang="en-US" sz="5600" dirty="0" smtClean="0">
                <a:solidFill>
                  <a:srgbClr val="FFC000"/>
                </a:solidFill>
                <a:latin typeface="+mj-lt"/>
                <a:ea typeface="+mj-ea"/>
                <a:cs typeface="+mj-cs"/>
              </a:rPr>
              <a:t>加计抵减专项培训</a:t>
            </a:r>
            <a:endParaRPr lang="zh-CN" altLang="en-US" sz="5600" dirty="0">
              <a:solidFill>
                <a:srgbClr val="FFC000"/>
              </a:solidFill>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en-US" dirty="0" smtClean="0">
                <a:latin typeface="楷体_GB2312" pitchFamily="49" charset="-122"/>
                <a:ea typeface="楷体_GB2312" pitchFamily="49" charset="-122"/>
              </a:rPr>
              <a:t>增值税加计抵减政策规定：“纳税人确定适用加计抵减政策后，当年内不再调整”，具体是指什么？ </a:t>
            </a:r>
            <a:endParaRPr lang="en-US" altLang="zh-CN" dirty="0" smtClean="0">
              <a:latin typeface="楷体_GB2312" pitchFamily="49" charset="-122"/>
              <a:ea typeface="楷体_GB2312" pitchFamily="49" charset="-122"/>
            </a:endParaRPr>
          </a:p>
          <a:p>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答：是指增值税一般纳税人确定适用加计抵减政策后，一个自然年度内不再调整。下一个自然年度，再按照上一年的实际情况重新计算确定是否适用加计抵减政策。</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latin typeface="楷体_GB2312" pitchFamily="49" charset="-122"/>
                <a:ea typeface="楷体_GB2312" pitchFamily="49" charset="-122"/>
              </a:rPr>
              <a:t>增值税加计抵减政策规定：“纳税人可计提但未计提的加计抵减额，可在确定适用加计抵减政策当期一并计提”，请举例说明如何适用该规定。</a:t>
            </a:r>
            <a:endParaRPr lang="en-US" altLang="zh-CN" dirty="0" smtClean="0">
              <a:latin typeface="楷体_GB2312" pitchFamily="49" charset="-122"/>
              <a:ea typeface="楷体_GB2312" pitchFamily="49" charset="-122"/>
            </a:endParaRPr>
          </a:p>
          <a:p>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答：举例而言，新设立的符合条件的纳税人可能会存在这种情况，如某纳税人</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4</a:t>
            </a:r>
            <a:r>
              <a:rPr lang="zh-CN" altLang="en-US" dirty="0" smtClean="0">
                <a:latin typeface="楷体_GB2312" pitchFamily="49" charset="-122"/>
                <a:ea typeface="楷体_GB2312" pitchFamily="49" charset="-122"/>
              </a:rPr>
              <a:t>月设立，</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5</a:t>
            </a:r>
            <a:r>
              <a:rPr lang="zh-CN" altLang="en-US" dirty="0" smtClean="0">
                <a:latin typeface="楷体_GB2312" pitchFamily="49" charset="-122"/>
                <a:ea typeface="楷体_GB2312" pitchFamily="49" charset="-122"/>
              </a:rPr>
              <a:t>月登记为一般纳税人，</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6</a:t>
            </a:r>
            <a:r>
              <a:rPr lang="zh-CN" altLang="en-US" dirty="0" smtClean="0">
                <a:latin typeface="楷体_GB2312" pitchFamily="49" charset="-122"/>
                <a:ea typeface="楷体_GB2312" pitchFamily="49" charset="-122"/>
              </a:rPr>
              <a:t>月若符合条件，可以确定适用加计抵减政策，可一并计提</a:t>
            </a:r>
            <a:r>
              <a:rPr lang="en-US" altLang="zh-CN" dirty="0" smtClean="0">
                <a:latin typeface="楷体_GB2312" pitchFamily="49" charset="-122"/>
                <a:ea typeface="楷体_GB2312" pitchFamily="49" charset="-122"/>
              </a:rPr>
              <a:t>5-6</a:t>
            </a:r>
            <a:r>
              <a:rPr lang="zh-CN" altLang="en-US" dirty="0" smtClean="0">
                <a:latin typeface="楷体_GB2312" pitchFamily="49" charset="-122"/>
                <a:ea typeface="楷体_GB2312" pitchFamily="49" charset="-122"/>
              </a:rPr>
              <a:t>月份的加计抵减额</a:t>
            </a:r>
            <a:r>
              <a:rPr lang="zh-CN" altLang="en-US" dirty="0" smtClean="0"/>
              <a:t>。</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a:xfrm>
            <a:off x="457200" y="1275606"/>
            <a:ext cx="8229600" cy="3867894"/>
          </a:xfrm>
        </p:spPr>
        <p:txBody>
          <a:bodyPr>
            <a:normAutofit fontScale="92500" lnSpcReduction="10000"/>
          </a:bodyPr>
          <a:lstStyle/>
          <a:p>
            <a:r>
              <a:rPr lang="zh-CN" altLang="en-US" dirty="0" smtClean="0">
                <a:latin typeface="楷体_GB2312" pitchFamily="49" charset="-122"/>
                <a:ea typeface="楷体_GB2312" pitchFamily="49" charset="-122"/>
              </a:rPr>
              <a:t>某纳税人在</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3</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31</a:t>
            </a:r>
            <a:r>
              <a:rPr lang="zh-CN" altLang="en-US" dirty="0" smtClean="0">
                <a:latin typeface="楷体_GB2312" pitchFamily="49" charset="-122"/>
                <a:ea typeface="楷体_GB2312" pitchFamily="49" charset="-122"/>
              </a:rPr>
              <a:t>日前设立，但该纳税人一直到</a:t>
            </a:r>
            <a:r>
              <a:rPr lang="en-US" altLang="zh-CN" dirty="0" smtClean="0">
                <a:latin typeface="楷体_GB2312" pitchFamily="49" charset="-122"/>
                <a:ea typeface="楷体_GB2312" pitchFamily="49" charset="-122"/>
              </a:rPr>
              <a:t>3</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31</a:t>
            </a:r>
            <a:r>
              <a:rPr lang="zh-CN" altLang="en-US" dirty="0" smtClean="0">
                <a:latin typeface="楷体_GB2312" pitchFamily="49" charset="-122"/>
                <a:ea typeface="楷体_GB2312" pitchFamily="49" charset="-122"/>
              </a:rPr>
              <a:t>日均无销售收入，如何判断该纳税人能否享受加计抵减政策？ </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答：对</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3</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31</a:t>
            </a:r>
            <a:r>
              <a:rPr lang="zh-CN" altLang="en-US" dirty="0" smtClean="0">
                <a:latin typeface="楷体_GB2312" pitchFamily="49" charset="-122"/>
                <a:ea typeface="楷体_GB2312" pitchFamily="49" charset="-122"/>
              </a:rPr>
              <a:t>日前设立、但尚未取得销售收入的纳税人，以其今后首次取得销售收入起连续三个月的销售情况进行判断。假设某纳税人</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1</a:t>
            </a:r>
            <a:r>
              <a:rPr lang="zh-CN" altLang="en-US" dirty="0" smtClean="0">
                <a:latin typeface="楷体_GB2312" pitchFamily="49" charset="-122"/>
                <a:ea typeface="楷体_GB2312" pitchFamily="49" charset="-122"/>
              </a:rPr>
              <a:t>月设立，但在</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5</a:t>
            </a:r>
            <a:r>
              <a:rPr lang="zh-CN" altLang="en-US" dirty="0" smtClean="0">
                <a:latin typeface="楷体_GB2312" pitchFamily="49" charset="-122"/>
                <a:ea typeface="楷体_GB2312" pitchFamily="49" charset="-122"/>
              </a:rPr>
              <a:t>月才取得第一笔收入，其</a:t>
            </a:r>
            <a:r>
              <a:rPr lang="en-US" altLang="zh-CN" dirty="0" smtClean="0">
                <a:latin typeface="楷体_GB2312" pitchFamily="49" charset="-122"/>
                <a:ea typeface="楷体_GB2312" pitchFamily="49" charset="-122"/>
              </a:rPr>
              <a:t>5</a:t>
            </a:r>
            <a:r>
              <a:rPr lang="zh-CN" altLang="en-US" dirty="0" smtClean="0">
                <a:latin typeface="楷体_GB2312" pitchFamily="49" charset="-122"/>
                <a:ea typeface="楷体_GB2312" pitchFamily="49" charset="-122"/>
              </a:rPr>
              <a:t>月取得货物销售额</a:t>
            </a:r>
            <a:r>
              <a:rPr lang="en-US" altLang="zh-CN" dirty="0" smtClean="0">
                <a:latin typeface="楷体_GB2312" pitchFamily="49" charset="-122"/>
                <a:ea typeface="楷体_GB2312" pitchFamily="49" charset="-122"/>
              </a:rPr>
              <a:t>30</a:t>
            </a:r>
            <a:r>
              <a:rPr lang="zh-CN" altLang="en-US" dirty="0" smtClean="0">
                <a:latin typeface="楷体_GB2312" pitchFamily="49" charset="-122"/>
                <a:ea typeface="楷体_GB2312" pitchFamily="49" charset="-122"/>
              </a:rPr>
              <a:t>万元，</a:t>
            </a:r>
            <a:r>
              <a:rPr lang="en-US" altLang="zh-CN" dirty="0" smtClean="0">
                <a:latin typeface="楷体_GB2312" pitchFamily="49" charset="-122"/>
                <a:ea typeface="楷体_GB2312" pitchFamily="49" charset="-122"/>
              </a:rPr>
              <a:t>6</a:t>
            </a:r>
            <a:r>
              <a:rPr lang="zh-CN" altLang="en-US" dirty="0" smtClean="0">
                <a:latin typeface="楷体_GB2312" pitchFamily="49" charset="-122"/>
                <a:ea typeface="楷体_GB2312" pitchFamily="49" charset="-122"/>
              </a:rPr>
              <a:t>月销售额为零，</a:t>
            </a:r>
            <a:r>
              <a:rPr lang="en-US" altLang="zh-CN" dirty="0" smtClean="0">
                <a:latin typeface="楷体_GB2312" pitchFamily="49" charset="-122"/>
                <a:ea typeface="楷体_GB2312" pitchFamily="49" charset="-122"/>
              </a:rPr>
              <a:t>7</a:t>
            </a:r>
            <a:r>
              <a:rPr lang="zh-CN" altLang="en-US" dirty="0" smtClean="0">
                <a:latin typeface="楷体_GB2312" pitchFamily="49" charset="-122"/>
                <a:ea typeface="楷体_GB2312" pitchFamily="49" charset="-122"/>
              </a:rPr>
              <a:t>月提供四项服务销售额</a:t>
            </a:r>
            <a:r>
              <a:rPr lang="en-US" altLang="zh-CN" dirty="0" smtClean="0">
                <a:latin typeface="楷体_GB2312" pitchFamily="49" charset="-122"/>
                <a:ea typeface="楷体_GB2312" pitchFamily="49" charset="-122"/>
              </a:rPr>
              <a:t>100</a:t>
            </a:r>
            <a:r>
              <a:rPr lang="zh-CN" altLang="en-US" dirty="0" smtClean="0">
                <a:latin typeface="楷体_GB2312" pitchFamily="49" charset="-122"/>
                <a:ea typeface="楷体_GB2312" pitchFamily="49" charset="-122"/>
              </a:rPr>
              <a:t>万元。在该例中，应按纳税人</a:t>
            </a:r>
            <a:r>
              <a:rPr lang="en-US" altLang="zh-CN" dirty="0" smtClean="0">
                <a:latin typeface="楷体_GB2312" pitchFamily="49" charset="-122"/>
                <a:ea typeface="楷体_GB2312" pitchFamily="49" charset="-122"/>
              </a:rPr>
              <a:t>5</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-7</a:t>
            </a:r>
            <a:r>
              <a:rPr lang="zh-CN" altLang="en-US" dirty="0" smtClean="0">
                <a:latin typeface="楷体_GB2312" pitchFamily="49" charset="-122"/>
                <a:ea typeface="楷体_GB2312" pitchFamily="49" charset="-122"/>
              </a:rPr>
              <a:t>月的销售额情况进行判断，即以</a:t>
            </a:r>
            <a:r>
              <a:rPr lang="en-US" altLang="zh-CN" dirty="0" smtClean="0">
                <a:latin typeface="楷体_GB2312" pitchFamily="49" charset="-122"/>
                <a:ea typeface="楷体_GB2312" pitchFamily="49" charset="-122"/>
              </a:rPr>
              <a:t>100/</a:t>
            </a: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100+30</a:t>
            </a:r>
            <a:r>
              <a:rPr lang="zh-CN" altLang="en-US" dirty="0" smtClean="0">
                <a:latin typeface="楷体_GB2312" pitchFamily="49" charset="-122"/>
                <a:ea typeface="楷体_GB2312" pitchFamily="49" charset="-122"/>
              </a:rPr>
              <a:t>）计算。因该纳税人四项服务销售额占全部销售额的比重超过</a:t>
            </a:r>
            <a:r>
              <a:rPr lang="en-US" altLang="zh-CN" dirty="0" smtClean="0">
                <a:latin typeface="楷体_GB2312" pitchFamily="49" charset="-122"/>
                <a:ea typeface="楷体_GB2312" pitchFamily="49" charset="-122"/>
              </a:rPr>
              <a:t>50%</a:t>
            </a:r>
            <a:r>
              <a:rPr lang="zh-CN" altLang="en-US" dirty="0" smtClean="0">
                <a:latin typeface="楷体_GB2312" pitchFamily="49" charset="-122"/>
                <a:ea typeface="楷体_GB2312" pitchFamily="49" charset="-122"/>
              </a:rPr>
              <a:t>，按照规定，可以享受加计抵减政策。</a:t>
            </a:r>
          </a:p>
          <a:p>
            <a:endParaRPr lang="en-US" altLang="zh-CN"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latin typeface="楷体_GB2312" pitchFamily="49" charset="-122"/>
                <a:ea typeface="楷体_GB2312" pitchFamily="49" charset="-122"/>
              </a:rPr>
              <a:t>某纳税人在</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4</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1</a:t>
            </a:r>
            <a:r>
              <a:rPr lang="zh-CN" altLang="en-US" dirty="0" smtClean="0">
                <a:latin typeface="楷体_GB2312" pitchFamily="49" charset="-122"/>
                <a:ea typeface="楷体_GB2312" pitchFamily="49" charset="-122"/>
              </a:rPr>
              <a:t>日以后设立，但设立后三个月内，仅其中一个月有销售收入，如何判断该纳税人能否享受加计抵减政策？</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答：按照现行规定，</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4</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1</a:t>
            </a:r>
            <a:r>
              <a:rPr lang="zh-CN" altLang="en-US" dirty="0" smtClean="0">
                <a:latin typeface="楷体_GB2312" pitchFamily="49" charset="-122"/>
                <a:ea typeface="楷体_GB2312" pitchFamily="49" charset="-122"/>
              </a:rPr>
              <a:t>日后设立的纳税人，按照自设立之日起</a:t>
            </a:r>
            <a:r>
              <a:rPr lang="en-US" altLang="zh-CN" dirty="0" smtClean="0">
                <a:latin typeface="楷体_GB2312" pitchFamily="49" charset="-122"/>
                <a:ea typeface="楷体_GB2312" pitchFamily="49" charset="-122"/>
              </a:rPr>
              <a:t>3</a:t>
            </a:r>
            <a:r>
              <a:rPr lang="zh-CN" altLang="en-US" dirty="0" smtClean="0">
                <a:latin typeface="楷体_GB2312" pitchFamily="49" charset="-122"/>
                <a:ea typeface="楷体_GB2312" pitchFamily="49" charset="-122"/>
              </a:rPr>
              <a:t>个月的销售额计算判断销售额占比。假设某纳税人</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5</a:t>
            </a:r>
            <a:r>
              <a:rPr lang="zh-CN" altLang="en-US" dirty="0" smtClean="0">
                <a:latin typeface="楷体_GB2312" pitchFamily="49" charset="-122"/>
                <a:ea typeface="楷体_GB2312" pitchFamily="49" charset="-122"/>
              </a:rPr>
              <a:t>月设立，但其</a:t>
            </a:r>
            <a:r>
              <a:rPr lang="en-US" altLang="zh-CN" dirty="0" smtClean="0">
                <a:latin typeface="楷体_GB2312" pitchFamily="49" charset="-122"/>
                <a:ea typeface="楷体_GB2312" pitchFamily="49" charset="-122"/>
              </a:rPr>
              <a:t>5</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7</a:t>
            </a:r>
            <a:r>
              <a:rPr lang="zh-CN" altLang="en-US" dirty="0" smtClean="0">
                <a:latin typeface="楷体_GB2312" pitchFamily="49" charset="-122"/>
                <a:ea typeface="楷体_GB2312" pitchFamily="49" charset="-122"/>
              </a:rPr>
              <a:t>月均无销售额，其</a:t>
            </a:r>
            <a:r>
              <a:rPr lang="en-US" altLang="zh-CN" dirty="0" smtClean="0">
                <a:latin typeface="楷体_GB2312" pitchFamily="49" charset="-122"/>
                <a:ea typeface="楷体_GB2312" pitchFamily="49" charset="-122"/>
              </a:rPr>
              <a:t>6</a:t>
            </a:r>
            <a:r>
              <a:rPr lang="zh-CN" altLang="en-US" dirty="0" smtClean="0">
                <a:latin typeface="楷体_GB2312" pitchFamily="49" charset="-122"/>
                <a:ea typeface="楷体_GB2312" pitchFamily="49" charset="-122"/>
              </a:rPr>
              <a:t>月四项服务销售额为</a:t>
            </a:r>
            <a:r>
              <a:rPr lang="en-US" altLang="zh-CN" dirty="0" smtClean="0">
                <a:latin typeface="楷体_GB2312" pitchFamily="49" charset="-122"/>
                <a:ea typeface="楷体_GB2312" pitchFamily="49" charset="-122"/>
              </a:rPr>
              <a:t>100</a:t>
            </a:r>
            <a:r>
              <a:rPr lang="zh-CN" altLang="en-US" dirty="0" smtClean="0">
                <a:latin typeface="楷体_GB2312" pitchFamily="49" charset="-122"/>
                <a:ea typeface="楷体_GB2312" pitchFamily="49" charset="-122"/>
              </a:rPr>
              <a:t>万，货物销售额为</a:t>
            </a:r>
            <a:r>
              <a:rPr lang="en-US" altLang="zh-CN" dirty="0" smtClean="0">
                <a:latin typeface="楷体_GB2312" pitchFamily="49" charset="-122"/>
                <a:ea typeface="楷体_GB2312" pitchFamily="49" charset="-122"/>
              </a:rPr>
              <a:t>30</a:t>
            </a:r>
            <a:r>
              <a:rPr lang="zh-CN" altLang="en-US" dirty="0" smtClean="0">
                <a:latin typeface="楷体_GB2312" pitchFamily="49" charset="-122"/>
                <a:ea typeface="楷体_GB2312" pitchFamily="49" charset="-122"/>
              </a:rPr>
              <a:t>万元。在该例中，应按照</a:t>
            </a:r>
            <a:r>
              <a:rPr lang="en-US" altLang="zh-CN" dirty="0" smtClean="0">
                <a:latin typeface="楷体_GB2312" pitchFamily="49" charset="-122"/>
                <a:ea typeface="楷体_GB2312" pitchFamily="49" charset="-122"/>
              </a:rPr>
              <a:t>5-7</a:t>
            </a:r>
            <a:r>
              <a:rPr lang="zh-CN" altLang="en-US" dirty="0" smtClean="0">
                <a:latin typeface="楷体_GB2312" pitchFamily="49" charset="-122"/>
                <a:ea typeface="楷体_GB2312" pitchFamily="49" charset="-122"/>
              </a:rPr>
              <a:t>月累计销售情况进行判断，即以</a:t>
            </a:r>
            <a:r>
              <a:rPr lang="en-US" altLang="zh-CN" dirty="0" smtClean="0">
                <a:latin typeface="楷体_GB2312" pitchFamily="49" charset="-122"/>
                <a:ea typeface="楷体_GB2312" pitchFamily="49" charset="-122"/>
              </a:rPr>
              <a:t>100/</a:t>
            </a: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100+30</a:t>
            </a:r>
            <a:r>
              <a:rPr lang="zh-CN" altLang="en-US" dirty="0" smtClean="0">
                <a:latin typeface="楷体_GB2312" pitchFamily="49" charset="-122"/>
                <a:ea typeface="楷体_GB2312" pitchFamily="49" charset="-122"/>
              </a:rPr>
              <a:t>）计算。因该纳税人四项服务销售额占全部销售额的比重超过</a:t>
            </a:r>
            <a:r>
              <a:rPr lang="en-US" altLang="zh-CN" dirty="0" smtClean="0">
                <a:latin typeface="楷体_GB2312" pitchFamily="49" charset="-122"/>
                <a:ea typeface="楷体_GB2312" pitchFamily="49" charset="-122"/>
              </a:rPr>
              <a:t>50%</a:t>
            </a:r>
            <a:r>
              <a:rPr lang="zh-CN" altLang="en-US" dirty="0" smtClean="0">
                <a:latin typeface="楷体_GB2312" pitchFamily="49" charset="-122"/>
                <a:ea typeface="楷体_GB2312" pitchFamily="49" charset="-122"/>
              </a:rPr>
              <a:t>，按照规定，可以享受加计抵减政策。</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a:xfrm>
            <a:off x="457200" y="1347614"/>
            <a:ext cx="8229600" cy="3795886"/>
          </a:xfrm>
        </p:spPr>
        <p:txBody>
          <a:bodyPr>
            <a:normAutofit fontScale="92500" lnSpcReduction="10000"/>
          </a:bodyPr>
          <a:lstStyle/>
          <a:p>
            <a:r>
              <a:rPr lang="zh-CN" altLang="en-US" dirty="0" smtClean="0">
                <a:latin typeface="楷体_GB2312" pitchFamily="49" charset="-122"/>
                <a:ea typeface="楷体_GB2312" pitchFamily="49" charset="-122"/>
              </a:rPr>
              <a:t>某纳税人在</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4</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1</a:t>
            </a:r>
            <a:r>
              <a:rPr lang="zh-CN" altLang="en-US" dirty="0" smtClean="0">
                <a:latin typeface="楷体_GB2312" pitchFamily="49" charset="-122"/>
                <a:ea typeface="楷体_GB2312" pitchFamily="49" charset="-122"/>
              </a:rPr>
              <a:t>日以后设立，但设立后三个月内均无销售收入。如何判断该纳税人能否享受加计抵减政策？</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答：</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4</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1</a:t>
            </a:r>
            <a:r>
              <a:rPr lang="zh-CN" altLang="en-US" dirty="0" smtClean="0">
                <a:latin typeface="楷体_GB2312" pitchFamily="49" charset="-122"/>
                <a:ea typeface="楷体_GB2312" pitchFamily="49" charset="-122"/>
              </a:rPr>
              <a:t>日后设立的纳税人，自设立之日起</a:t>
            </a:r>
            <a:r>
              <a:rPr lang="en-US" altLang="zh-CN" dirty="0" smtClean="0">
                <a:latin typeface="楷体_GB2312" pitchFamily="49" charset="-122"/>
                <a:ea typeface="楷体_GB2312" pitchFamily="49" charset="-122"/>
              </a:rPr>
              <a:t>3</a:t>
            </a:r>
            <a:r>
              <a:rPr lang="zh-CN" altLang="en-US" dirty="0" smtClean="0">
                <a:latin typeface="楷体_GB2312" pitchFamily="49" charset="-122"/>
                <a:ea typeface="楷体_GB2312" pitchFamily="49" charset="-122"/>
              </a:rPr>
              <a:t>个月的销售额全部为零的，以其取得销售额起三个月的销售情况进行判断。假设某纳税人</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5</a:t>
            </a:r>
            <a:r>
              <a:rPr lang="zh-CN" altLang="en-US" dirty="0" smtClean="0">
                <a:latin typeface="楷体_GB2312" pitchFamily="49" charset="-122"/>
                <a:ea typeface="楷体_GB2312" pitchFamily="49" charset="-122"/>
              </a:rPr>
              <a:t>月设立，但其</a:t>
            </a:r>
            <a:r>
              <a:rPr lang="en-US" altLang="zh-CN" dirty="0" smtClean="0">
                <a:latin typeface="楷体_GB2312" pitchFamily="49" charset="-122"/>
                <a:ea typeface="楷体_GB2312" pitchFamily="49" charset="-122"/>
              </a:rPr>
              <a:t>5</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6</a:t>
            </a:r>
            <a:r>
              <a:rPr lang="zh-CN" altLang="en-US" dirty="0" smtClean="0">
                <a:latin typeface="楷体_GB2312" pitchFamily="49" charset="-122"/>
                <a:ea typeface="楷体_GB2312" pitchFamily="49" charset="-122"/>
              </a:rPr>
              <a:t>月、</a:t>
            </a:r>
            <a:r>
              <a:rPr lang="en-US" altLang="zh-CN" dirty="0" smtClean="0">
                <a:latin typeface="楷体_GB2312" pitchFamily="49" charset="-122"/>
                <a:ea typeface="楷体_GB2312" pitchFamily="49" charset="-122"/>
              </a:rPr>
              <a:t>7</a:t>
            </a:r>
            <a:r>
              <a:rPr lang="zh-CN" altLang="en-US" dirty="0" smtClean="0">
                <a:latin typeface="楷体_GB2312" pitchFamily="49" charset="-122"/>
                <a:ea typeface="楷体_GB2312" pitchFamily="49" charset="-122"/>
              </a:rPr>
              <a:t>月均无销售额，其</a:t>
            </a:r>
            <a:r>
              <a:rPr lang="en-US" altLang="zh-CN" dirty="0" smtClean="0">
                <a:latin typeface="楷体_GB2312" pitchFamily="49" charset="-122"/>
                <a:ea typeface="楷体_GB2312" pitchFamily="49" charset="-122"/>
              </a:rPr>
              <a:t>8</a:t>
            </a:r>
            <a:r>
              <a:rPr lang="zh-CN" altLang="en-US" dirty="0" smtClean="0">
                <a:latin typeface="楷体_GB2312" pitchFamily="49" charset="-122"/>
                <a:ea typeface="楷体_GB2312" pitchFamily="49" charset="-122"/>
              </a:rPr>
              <a:t>月四项服务销售额为</a:t>
            </a:r>
            <a:r>
              <a:rPr lang="en-US" altLang="zh-CN" dirty="0" smtClean="0">
                <a:latin typeface="楷体_GB2312" pitchFamily="49" charset="-122"/>
                <a:ea typeface="楷体_GB2312" pitchFamily="49" charset="-122"/>
              </a:rPr>
              <a:t>100</a:t>
            </a:r>
            <a:r>
              <a:rPr lang="zh-CN" altLang="en-US" dirty="0" smtClean="0">
                <a:latin typeface="楷体_GB2312" pitchFamily="49" charset="-122"/>
                <a:ea typeface="楷体_GB2312" pitchFamily="49" charset="-122"/>
              </a:rPr>
              <a:t>万，</a:t>
            </a:r>
            <a:r>
              <a:rPr lang="en-US" altLang="zh-CN" dirty="0" smtClean="0">
                <a:latin typeface="楷体_GB2312" pitchFamily="49" charset="-122"/>
                <a:ea typeface="楷体_GB2312" pitchFamily="49" charset="-122"/>
              </a:rPr>
              <a:t>9</a:t>
            </a:r>
            <a:r>
              <a:rPr lang="zh-CN" altLang="en-US" dirty="0" smtClean="0">
                <a:latin typeface="楷体_GB2312" pitchFamily="49" charset="-122"/>
                <a:ea typeface="楷体_GB2312" pitchFamily="49" charset="-122"/>
              </a:rPr>
              <a:t>月销售额为零，</a:t>
            </a:r>
            <a:r>
              <a:rPr lang="en-US" altLang="zh-CN" dirty="0" smtClean="0">
                <a:latin typeface="楷体_GB2312" pitchFamily="49" charset="-122"/>
                <a:ea typeface="楷体_GB2312" pitchFamily="49" charset="-122"/>
              </a:rPr>
              <a:t>10</a:t>
            </a:r>
            <a:r>
              <a:rPr lang="zh-CN" altLang="en-US" dirty="0" smtClean="0">
                <a:latin typeface="楷体_GB2312" pitchFamily="49" charset="-122"/>
                <a:ea typeface="楷体_GB2312" pitchFamily="49" charset="-122"/>
              </a:rPr>
              <a:t>月货物销售额为</a:t>
            </a:r>
            <a:r>
              <a:rPr lang="en-US" altLang="zh-CN" dirty="0" smtClean="0">
                <a:latin typeface="楷体_GB2312" pitchFamily="49" charset="-122"/>
                <a:ea typeface="楷体_GB2312" pitchFamily="49" charset="-122"/>
              </a:rPr>
              <a:t>30</a:t>
            </a:r>
            <a:r>
              <a:rPr lang="zh-CN" altLang="en-US" dirty="0" smtClean="0">
                <a:latin typeface="楷体_GB2312" pitchFamily="49" charset="-122"/>
                <a:ea typeface="楷体_GB2312" pitchFamily="49" charset="-122"/>
              </a:rPr>
              <a:t>万元。在该例中，应按照</a:t>
            </a:r>
            <a:r>
              <a:rPr lang="en-US" altLang="zh-CN" dirty="0" smtClean="0">
                <a:latin typeface="楷体_GB2312" pitchFamily="49" charset="-122"/>
                <a:ea typeface="楷体_GB2312" pitchFamily="49" charset="-122"/>
              </a:rPr>
              <a:t>8-10</a:t>
            </a:r>
            <a:r>
              <a:rPr lang="zh-CN" altLang="en-US" dirty="0" smtClean="0">
                <a:latin typeface="楷体_GB2312" pitchFamily="49" charset="-122"/>
                <a:ea typeface="楷体_GB2312" pitchFamily="49" charset="-122"/>
              </a:rPr>
              <a:t>月累计销售情况进行判断，即以</a:t>
            </a:r>
            <a:r>
              <a:rPr lang="en-US" altLang="zh-CN" dirty="0" smtClean="0">
                <a:latin typeface="楷体_GB2312" pitchFamily="49" charset="-122"/>
                <a:ea typeface="楷体_GB2312" pitchFamily="49" charset="-122"/>
              </a:rPr>
              <a:t>100/</a:t>
            </a: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100+30</a:t>
            </a:r>
            <a:r>
              <a:rPr lang="zh-CN" altLang="en-US" dirty="0" smtClean="0">
                <a:latin typeface="楷体_GB2312" pitchFamily="49" charset="-122"/>
                <a:ea typeface="楷体_GB2312" pitchFamily="49" charset="-122"/>
              </a:rPr>
              <a:t>）计算。因该纳税人四项服务销售额占全部销售额的比重超过</a:t>
            </a:r>
            <a:r>
              <a:rPr lang="en-US" altLang="zh-CN" dirty="0" smtClean="0">
                <a:latin typeface="楷体_GB2312" pitchFamily="49" charset="-122"/>
                <a:ea typeface="楷体_GB2312" pitchFamily="49" charset="-122"/>
              </a:rPr>
              <a:t>50%</a:t>
            </a:r>
            <a:r>
              <a:rPr lang="zh-CN" altLang="en-US" dirty="0" smtClean="0">
                <a:latin typeface="楷体_GB2312" pitchFamily="49" charset="-122"/>
                <a:ea typeface="楷体_GB2312" pitchFamily="49" charset="-122"/>
              </a:rPr>
              <a:t>，按照规定，可以享受加计抵减政策。</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a:xfrm>
            <a:off x="457200" y="1275606"/>
            <a:ext cx="8229600" cy="3867894"/>
          </a:xfrm>
        </p:spPr>
        <p:txBody>
          <a:bodyPr>
            <a:normAutofit fontScale="92500" lnSpcReduction="10000"/>
          </a:bodyPr>
          <a:lstStyle/>
          <a:p>
            <a:r>
              <a:rPr lang="zh-CN" altLang="zh-CN" dirty="0" smtClean="0">
                <a:latin typeface="楷体" pitchFamily="49" charset="-122"/>
                <a:ea typeface="楷体" pitchFamily="49" charset="-122"/>
              </a:rPr>
              <a:t>（二）纳税人应按照当期可抵扣进项税额的</a:t>
            </a:r>
            <a:r>
              <a:rPr lang="en-US" altLang="zh-CN" dirty="0" smtClean="0">
                <a:latin typeface="楷体" pitchFamily="49" charset="-122"/>
                <a:ea typeface="楷体" pitchFamily="49" charset="-122"/>
              </a:rPr>
              <a:t>10%</a:t>
            </a:r>
            <a:r>
              <a:rPr lang="zh-CN" altLang="zh-CN" dirty="0" smtClean="0">
                <a:latin typeface="楷体" pitchFamily="49" charset="-122"/>
                <a:ea typeface="楷体" pitchFamily="49" charset="-122"/>
              </a:rPr>
              <a:t>计提当期加计抵减额。</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按照现行规定不得从销项税额中抵扣的进项税额，不得计提加计抵减额；</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已计提加计抵减额的进项税额，按规定作进项税额转出的，应在进项税额转出当期，相应调减加计抵减额。计算公式如下：</a:t>
            </a:r>
          </a:p>
          <a:p>
            <a:r>
              <a:rPr lang="zh-CN" altLang="zh-CN" dirty="0" smtClean="0">
                <a:latin typeface="楷体" pitchFamily="49" charset="-122"/>
                <a:ea typeface="楷体" pitchFamily="49" charset="-122"/>
              </a:rPr>
              <a:t>当期计提加计抵减额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当期</a:t>
            </a:r>
            <a:r>
              <a:rPr lang="zh-CN" altLang="zh-CN" b="1" dirty="0" smtClean="0">
                <a:latin typeface="楷体" pitchFamily="49" charset="-122"/>
                <a:ea typeface="楷体" pitchFamily="49" charset="-122"/>
              </a:rPr>
              <a:t>可</a:t>
            </a:r>
            <a:r>
              <a:rPr lang="zh-CN" altLang="zh-CN" dirty="0" smtClean="0">
                <a:latin typeface="楷体" pitchFamily="49" charset="-122"/>
                <a:ea typeface="楷体" pitchFamily="49" charset="-122"/>
              </a:rPr>
              <a:t>抵扣进项税额×</a:t>
            </a:r>
            <a:r>
              <a:rPr lang="en-US" altLang="zh-CN" dirty="0" smtClean="0">
                <a:latin typeface="楷体" pitchFamily="49" charset="-122"/>
                <a:ea typeface="楷体" pitchFamily="49" charset="-122"/>
              </a:rPr>
              <a:t>10%</a:t>
            </a:r>
            <a:endParaRPr lang="zh-CN"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　　当期可抵减加计抵减额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上期末加计抵减额余额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当期计提加计抵减额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当期调减加计抵减额</a:t>
            </a: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1" y="1275607"/>
            <a:ext cx="9143999" cy="3867894"/>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a:xfrm>
            <a:off x="457200" y="1275606"/>
            <a:ext cx="8229600" cy="3600400"/>
          </a:xfrm>
        </p:spPr>
        <p:txBody>
          <a:bodyPr>
            <a:normAutofit/>
          </a:bodyPr>
          <a:lstStyle/>
          <a:p>
            <a:r>
              <a:rPr lang="zh-CN" altLang="en-US" dirty="0" smtClean="0">
                <a:latin typeface="楷体_GB2312" pitchFamily="49" charset="-122"/>
                <a:ea typeface="楷体_GB2312" pitchFamily="49" charset="-122"/>
              </a:rPr>
              <a:t>请问适用加计抵减政策的纳税人，是否只有四项服务对应的进项税额允许加计抵减？ </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 答：适用加计抵减政策的纳税人，当期可抵扣进项税额均可以加计</a:t>
            </a:r>
            <a:r>
              <a:rPr lang="en-US" altLang="zh-CN" dirty="0" smtClean="0">
                <a:latin typeface="楷体_GB2312" pitchFamily="49" charset="-122"/>
                <a:ea typeface="楷体_GB2312" pitchFamily="49" charset="-122"/>
              </a:rPr>
              <a:t>10%</a:t>
            </a:r>
            <a:r>
              <a:rPr lang="zh-CN" altLang="en-US" dirty="0" smtClean="0">
                <a:latin typeface="楷体_GB2312" pitchFamily="49" charset="-122"/>
                <a:ea typeface="楷体_GB2312" pitchFamily="49" charset="-122"/>
              </a:rPr>
              <a:t>抵减应纳税额，不仅限于提供四项服务对应的进项税额。需要注意的是，根据</a:t>
            </a:r>
            <a:r>
              <a:rPr lang="en-US" altLang="zh-CN" dirty="0" smtClean="0">
                <a:latin typeface="楷体_GB2312" pitchFamily="49" charset="-122"/>
                <a:ea typeface="楷体_GB2312" pitchFamily="49" charset="-122"/>
              </a:rPr>
              <a:t>39</a:t>
            </a:r>
            <a:r>
              <a:rPr lang="zh-CN" altLang="en-US" dirty="0" smtClean="0">
                <a:latin typeface="楷体_GB2312" pitchFamily="49" charset="-122"/>
                <a:ea typeface="楷体_GB2312" pitchFamily="49" charset="-122"/>
              </a:rPr>
              <a:t>号公告第七条第（四）项规定，纳税人出口货物劳务、发生跨境应税行为不适用加计抵减政策，其对应的进项税额不得计提加计抵减额</a:t>
            </a:r>
            <a:endParaRPr lang="zh-CN" altLang="en-US" dirty="0">
              <a:latin typeface="楷体_GB2312" pitchFamily="49" charset="-122"/>
              <a:ea typeface="楷体_GB2312"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a:xfrm>
            <a:off x="457200" y="1275606"/>
            <a:ext cx="8229600" cy="3672408"/>
          </a:xfrm>
        </p:spPr>
        <p:txBody>
          <a:bodyPr>
            <a:normAutofit fontScale="85000" lnSpcReduction="10000"/>
          </a:bodyPr>
          <a:lstStyle/>
          <a:p>
            <a:r>
              <a:rPr lang="zh-CN" altLang="en-US" dirty="0" smtClean="0">
                <a:latin typeface="楷体_GB2312" pitchFamily="49" charset="-122"/>
                <a:ea typeface="楷体_GB2312" pitchFamily="49" charset="-122"/>
              </a:rPr>
              <a:t>某纳税人适用加计抵减政策，</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6</a:t>
            </a:r>
            <a:r>
              <a:rPr lang="zh-CN" altLang="en-US" dirty="0" smtClean="0">
                <a:latin typeface="楷体_GB2312" pitchFamily="49" charset="-122"/>
                <a:ea typeface="楷体_GB2312" pitchFamily="49" charset="-122"/>
              </a:rPr>
              <a:t>月其在某酒店召开产品推广会，取得酒店开具的住宿费、餐费和场地租赁费三张专用发票，请问三项费用的进项税额都可以计算加计抵减额吗？ </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答：</a:t>
            </a:r>
            <a:r>
              <a:rPr lang="en-US" altLang="zh-CN" dirty="0" smtClean="0">
                <a:latin typeface="楷体_GB2312" pitchFamily="49" charset="-122"/>
                <a:ea typeface="楷体_GB2312" pitchFamily="49" charset="-122"/>
              </a:rPr>
              <a:t>39</a:t>
            </a:r>
            <a:r>
              <a:rPr lang="zh-CN" altLang="en-US" dirty="0" smtClean="0">
                <a:latin typeface="楷体_GB2312" pitchFamily="49" charset="-122"/>
                <a:ea typeface="楷体_GB2312" pitchFamily="49" charset="-122"/>
              </a:rPr>
              <a:t>号公告规定第七条规定，适用加计抵减政策的纳税人，应按照当期可抵扣进项税额的</a:t>
            </a:r>
            <a:r>
              <a:rPr lang="en-US" altLang="zh-CN" dirty="0" smtClean="0">
                <a:latin typeface="楷体_GB2312" pitchFamily="49" charset="-122"/>
                <a:ea typeface="楷体_GB2312" pitchFamily="49" charset="-122"/>
              </a:rPr>
              <a:t>10%</a:t>
            </a:r>
            <a:r>
              <a:rPr lang="zh-CN" altLang="en-US" dirty="0" smtClean="0">
                <a:latin typeface="楷体_GB2312" pitchFamily="49" charset="-122"/>
                <a:ea typeface="楷体_GB2312" pitchFamily="49" charset="-122"/>
              </a:rPr>
              <a:t>计提当期加计抵减额。按照现行规定不得从销项税额中抵扣的进项税额，不得计提加计抵减额。</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营业税改征增值税试点实施办法</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（财税</a:t>
            </a:r>
            <a:r>
              <a:rPr lang="en-US" altLang="zh-CN" dirty="0" smtClean="0">
                <a:latin typeface="楷体_GB2312" pitchFamily="49" charset="-122"/>
                <a:ea typeface="楷体_GB2312" pitchFamily="49" charset="-122"/>
              </a:rPr>
              <a:t>〔2016〕36</a:t>
            </a:r>
            <a:r>
              <a:rPr lang="zh-CN" altLang="en-US" dirty="0" smtClean="0">
                <a:latin typeface="楷体_GB2312" pitchFamily="49" charset="-122"/>
                <a:ea typeface="楷体_GB2312" pitchFamily="49" charset="-122"/>
              </a:rPr>
              <a:t>号印发）第二十七条规定，餐饮服务的进项税额不得从销项税额中抵扣。该例中，纳税人取得住宿费和场地租赁费的专用发票上注明的进项税额可以计提加计抵减额，取得餐费的专用发票上注明的税额不得从销项税额中抵扣，也不得计提加计抵减额。</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dirty="0" smtClean="0"/>
              <a:t>加计抵减</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smtClean="0">
                <a:latin typeface="楷体_GB2312" pitchFamily="49" charset="-122"/>
                <a:ea typeface="楷体_GB2312" pitchFamily="49" charset="-122"/>
              </a:rPr>
              <a:t>B</a:t>
            </a:r>
            <a:r>
              <a:rPr lang="zh-CN" altLang="en-US" dirty="0" smtClean="0">
                <a:latin typeface="楷体_GB2312" pitchFamily="49" charset="-122"/>
                <a:ea typeface="楷体_GB2312" pitchFamily="49" charset="-122"/>
              </a:rPr>
              <a:t>公司是适用加计抵减政策的纳税人，</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a:t>
            </a:r>
            <a:r>
              <a:rPr lang="en-US" altLang="zh-CN" dirty="0" smtClean="0">
                <a:latin typeface="楷体_GB2312" pitchFamily="49" charset="-122"/>
                <a:ea typeface="楷体_GB2312" pitchFamily="49" charset="-122"/>
              </a:rPr>
              <a:t>4</a:t>
            </a:r>
            <a:r>
              <a:rPr lang="zh-CN" altLang="en-US" dirty="0" smtClean="0">
                <a:latin typeface="楷体_GB2312" pitchFamily="49" charset="-122"/>
                <a:ea typeface="楷体_GB2312" pitchFamily="49" charset="-122"/>
              </a:rPr>
              <a:t>月因发行债券支付</a:t>
            </a:r>
            <a:r>
              <a:rPr lang="en-US" altLang="zh-CN" dirty="0" smtClean="0">
                <a:latin typeface="楷体_GB2312" pitchFamily="49" charset="-122"/>
                <a:ea typeface="楷体_GB2312" pitchFamily="49" charset="-122"/>
              </a:rPr>
              <a:t>20</a:t>
            </a:r>
            <a:r>
              <a:rPr lang="zh-CN" altLang="en-US" dirty="0" smtClean="0">
                <a:latin typeface="楷体_GB2312" pitchFamily="49" charset="-122"/>
                <a:ea typeface="楷体_GB2312" pitchFamily="49" charset="-122"/>
              </a:rPr>
              <a:t>万元的贷款利息，其对应的进项税额能否加计</a:t>
            </a:r>
            <a:r>
              <a:rPr lang="en-US" altLang="zh-CN" dirty="0" smtClean="0">
                <a:latin typeface="楷体_GB2312" pitchFamily="49" charset="-122"/>
                <a:ea typeface="楷体_GB2312" pitchFamily="49" charset="-122"/>
              </a:rPr>
              <a:t>10%</a:t>
            </a:r>
            <a:r>
              <a:rPr lang="zh-CN" altLang="en-US" dirty="0" smtClean="0">
                <a:latin typeface="楷体_GB2312" pitchFamily="49" charset="-122"/>
                <a:ea typeface="楷体_GB2312" pitchFamily="49" charset="-122"/>
              </a:rPr>
              <a:t>计算加计抵减额？ </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答： </a:t>
            </a:r>
            <a:r>
              <a:rPr lang="en-US" altLang="zh-CN" dirty="0" smtClean="0">
                <a:latin typeface="楷体_GB2312" pitchFamily="49" charset="-122"/>
                <a:ea typeface="楷体_GB2312" pitchFamily="49" charset="-122"/>
              </a:rPr>
              <a:t>39</a:t>
            </a:r>
            <a:r>
              <a:rPr lang="zh-CN" altLang="en-US" dirty="0" smtClean="0">
                <a:latin typeface="楷体_GB2312" pitchFamily="49" charset="-122"/>
                <a:ea typeface="楷体_GB2312" pitchFamily="49" charset="-122"/>
              </a:rPr>
              <a:t>号公告第七条第（二）项规定，按照现行规定不得从销项税额中抵扣的进项税额，不得加计</a:t>
            </a:r>
            <a:r>
              <a:rPr lang="en-US" altLang="zh-CN" dirty="0" smtClean="0">
                <a:latin typeface="楷体_GB2312" pitchFamily="49" charset="-122"/>
                <a:ea typeface="楷体_GB2312" pitchFamily="49" charset="-122"/>
              </a:rPr>
              <a:t>10%</a:t>
            </a:r>
            <a:r>
              <a:rPr lang="zh-CN" altLang="en-US" dirty="0" smtClean="0">
                <a:latin typeface="楷体_GB2312" pitchFamily="49" charset="-122"/>
                <a:ea typeface="楷体_GB2312" pitchFamily="49" charset="-122"/>
              </a:rPr>
              <a:t>计算加计抵减额。</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营业税改征增值税试点实施办法</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（财税</a:t>
            </a:r>
            <a:r>
              <a:rPr lang="en-US" altLang="zh-CN" dirty="0" smtClean="0">
                <a:latin typeface="楷体_GB2312" pitchFamily="49" charset="-122"/>
                <a:ea typeface="楷体_GB2312" pitchFamily="49" charset="-122"/>
              </a:rPr>
              <a:t>〔2016〕36</a:t>
            </a:r>
            <a:r>
              <a:rPr lang="zh-CN" altLang="en-US" dirty="0" smtClean="0">
                <a:latin typeface="楷体_GB2312" pitchFamily="49" charset="-122"/>
                <a:ea typeface="楷体_GB2312" pitchFamily="49" charset="-122"/>
              </a:rPr>
              <a:t>号印发）第二十七条第（六）项规定，纳税人购进贷款服务的进项税额不得从销项税额中抵扣。因此，</a:t>
            </a:r>
            <a:r>
              <a:rPr lang="en-US" altLang="zh-CN" dirty="0" smtClean="0">
                <a:latin typeface="楷体_GB2312" pitchFamily="49" charset="-122"/>
                <a:ea typeface="楷体_GB2312" pitchFamily="49" charset="-122"/>
              </a:rPr>
              <a:t>B</a:t>
            </a:r>
            <a:r>
              <a:rPr lang="zh-CN" altLang="en-US" dirty="0" smtClean="0">
                <a:latin typeface="楷体_GB2312" pitchFamily="49" charset="-122"/>
                <a:ea typeface="楷体_GB2312" pitchFamily="49" charset="-122"/>
              </a:rPr>
              <a:t>公司</a:t>
            </a:r>
            <a:r>
              <a:rPr lang="en-US" altLang="zh-CN" dirty="0" smtClean="0">
                <a:latin typeface="楷体_GB2312" pitchFamily="49" charset="-122"/>
                <a:ea typeface="楷体_GB2312" pitchFamily="49" charset="-122"/>
              </a:rPr>
              <a:t>20</a:t>
            </a:r>
            <a:r>
              <a:rPr lang="zh-CN" altLang="en-US" dirty="0" smtClean="0">
                <a:latin typeface="楷体_GB2312" pitchFamily="49" charset="-122"/>
                <a:ea typeface="楷体_GB2312" pitchFamily="49" charset="-122"/>
              </a:rPr>
              <a:t>万元贷款利息支出对应的进项税额不能加计</a:t>
            </a:r>
            <a:r>
              <a:rPr lang="en-US" altLang="zh-CN" dirty="0" smtClean="0">
                <a:latin typeface="楷体_GB2312" pitchFamily="49" charset="-122"/>
                <a:ea typeface="楷体_GB2312" pitchFamily="49" charset="-122"/>
              </a:rPr>
              <a:t>10%</a:t>
            </a:r>
            <a:r>
              <a:rPr lang="zh-CN" altLang="en-US" dirty="0" smtClean="0">
                <a:latin typeface="楷体_GB2312" pitchFamily="49" charset="-122"/>
                <a:ea typeface="楷体_GB2312" pitchFamily="49" charset="-122"/>
              </a:rPr>
              <a:t>计算加计抵减额。</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自</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日至</a:t>
            </a:r>
            <a:r>
              <a:rPr lang="en-US" altLang="zh-CN" dirty="0" smtClean="0">
                <a:latin typeface="楷体" pitchFamily="49" charset="-122"/>
                <a:ea typeface="楷体" pitchFamily="49" charset="-122"/>
              </a:rPr>
              <a:t>2021</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12</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31</a:t>
            </a:r>
            <a:r>
              <a:rPr lang="zh-CN" altLang="zh-CN" dirty="0" smtClean="0">
                <a:latin typeface="楷体" pitchFamily="49" charset="-122"/>
                <a:ea typeface="楷体" pitchFamily="49" charset="-122"/>
              </a:rPr>
              <a:t>日，允许生产、生活性服务业纳税人按照当期可抵扣进项税额加计</a:t>
            </a:r>
            <a:r>
              <a:rPr lang="en-US" altLang="zh-CN" dirty="0" smtClean="0">
                <a:latin typeface="楷体" pitchFamily="49" charset="-122"/>
                <a:ea typeface="楷体" pitchFamily="49" charset="-122"/>
              </a:rPr>
              <a:t>10%</a:t>
            </a:r>
            <a:r>
              <a:rPr lang="zh-CN" altLang="zh-CN" dirty="0" smtClean="0">
                <a:latin typeface="楷体" pitchFamily="49" charset="-122"/>
                <a:ea typeface="楷体" pitchFamily="49" charset="-122"/>
              </a:rPr>
              <a:t>，抵减应纳税额（以下称</a:t>
            </a:r>
            <a:r>
              <a:rPr lang="zh-CN" altLang="zh-CN" b="1" dirty="0" smtClean="0">
                <a:latin typeface="楷体" pitchFamily="49" charset="-122"/>
                <a:ea typeface="楷体" pitchFamily="49" charset="-122"/>
              </a:rPr>
              <a:t>加计抵减</a:t>
            </a:r>
            <a:r>
              <a:rPr lang="zh-CN" altLang="zh-CN" dirty="0" smtClean="0">
                <a:latin typeface="楷体" pitchFamily="49" charset="-122"/>
                <a:ea typeface="楷体" pitchFamily="49" charset="-122"/>
              </a:rPr>
              <a:t>政策）。</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时限：</a:t>
            </a:r>
            <a:r>
              <a:rPr lang="en-US" altLang="zh-CN" dirty="0" smtClean="0">
                <a:latin typeface="楷体" pitchFamily="49" charset="-122"/>
                <a:ea typeface="楷体" pitchFamily="49" charset="-122"/>
              </a:rPr>
              <a:t>2019.4.1-2021.12.31</a:t>
            </a:r>
          </a:p>
          <a:p>
            <a:r>
              <a:rPr lang="zh-CN" altLang="en-US" dirty="0" smtClean="0">
                <a:latin typeface="楷体" pitchFamily="49" charset="-122"/>
                <a:ea typeface="楷体" pitchFamily="49" charset="-122"/>
              </a:rPr>
              <a:t>适用范围：一般纳税人</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加计范围：</a:t>
            </a:r>
            <a:r>
              <a:rPr lang="zh-CN" altLang="zh-CN" dirty="0" smtClean="0">
                <a:latin typeface="楷体" pitchFamily="49" charset="-122"/>
                <a:ea typeface="楷体" pitchFamily="49" charset="-122"/>
              </a:rPr>
              <a:t>当期可抵扣进项税额</a:t>
            </a:r>
            <a:endParaRPr lang="en-US" altLang="zh-CN" dirty="0" smtClean="0">
              <a:latin typeface="楷体" pitchFamily="49" charset="-122"/>
              <a:ea typeface="楷体" pitchFamily="49" charset="-122"/>
            </a:endParaRPr>
          </a:p>
          <a:p>
            <a:endParaRPr lang="zh-CN" altLang="en-US" dirty="0">
              <a:latin typeface="楷体" pitchFamily="49" charset="-122"/>
              <a:ea typeface="楷体"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a:xfrm>
            <a:off x="457200" y="1451610"/>
            <a:ext cx="8229600" cy="3568412"/>
          </a:xfrm>
        </p:spPr>
        <p:txBody>
          <a:bodyPr>
            <a:normAutofit fontScale="77500" lnSpcReduction="20000"/>
          </a:bodyPr>
          <a:lstStyle/>
          <a:p>
            <a:r>
              <a:rPr lang="zh-CN" altLang="zh-CN" sz="3000" dirty="0" smtClean="0">
                <a:latin typeface="楷体" pitchFamily="49" charset="-122"/>
                <a:ea typeface="楷体" pitchFamily="49" charset="-122"/>
              </a:rPr>
              <a:t>（三）纳税人应按照现行规定计算一般计税方法下的应纳税额（以下称抵减前的应纳税额）后，区分以下情形加计抵减：</a:t>
            </a:r>
          </a:p>
          <a:p>
            <a:r>
              <a:rPr lang="zh-CN" altLang="zh-CN" sz="3000" dirty="0" smtClean="0">
                <a:latin typeface="楷体" pitchFamily="49" charset="-122"/>
                <a:ea typeface="楷体" pitchFamily="49" charset="-122"/>
              </a:rPr>
              <a:t>　　</a:t>
            </a:r>
            <a:r>
              <a:rPr lang="en-US" altLang="zh-CN" sz="3000" dirty="0" smtClean="0">
                <a:latin typeface="楷体" pitchFamily="49" charset="-122"/>
                <a:ea typeface="楷体" pitchFamily="49" charset="-122"/>
              </a:rPr>
              <a:t>1.</a:t>
            </a:r>
            <a:r>
              <a:rPr lang="zh-CN" altLang="zh-CN" sz="3000" dirty="0" smtClean="0">
                <a:latin typeface="楷体" pitchFamily="49" charset="-122"/>
                <a:ea typeface="楷体" pitchFamily="49" charset="-122"/>
              </a:rPr>
              <a:t>抵减前的应纳税额等于零的，当期可抵减加计抵减额全部结转下期抵减；</a:t>
            </a:r>
          </a:p>
          <a:p>
            <a:r>
              <a:rPr lang="zh-CN" altLang="zh-CN" sz="3000" dirty="0" smtClean="0">
                <a:latin typeface="楷体" pitchFamily="49" charset="-122"/>
                <a:ea typeface="楷体" pitchFamily="49" charset="-122"/>
              </a:rPr>
              <a:t>　　</a:t>
            </a:r>
            <a:r>
              <a:rPr lang="en-US" altLang="zh-CN" sz="3000" dirty="0" smtClean="0">
                <a:latin typeface="楷体" pitchFamily="49" charset="-122"/>
                <a:ea typeface="楷体" pitchFamily="49" charset="-122"/>
              </a:rPr>
              <a:t>2.</a:t>
            </a:r>
            <a:r>
              <a:rPr lang="zh-CN" altLang="zh-CN" sz="3000" dirty="0" smtClean="0">
                <a:latin typeface="楷体" pitchFamily="49" charset="-122"/>
                <a:ea typeface="楷体" pitchFamily="49" charset="-122"/>
              </a:rPr>
              <a:t>抵减前的应纳税额大于零，且大于当期可抵减加计抵减额的，当期可抵减加计抵减额全额从抵减前的应纳税额中抵减；</a:t>
            </a:r>
          </a:p>
          <a:p>
            <a:r>
              <a:rPr lang="zh-CN" altLang="zh-CN" sz="3000" dirty="0" smtClean="0">
                <a:latin typeface="楷体" pitchFamily="49" charset="-122"/>
                <a:ea typeface="楷体" pitchFamily="49" charset="-122"/>
              </a:rPr>
              <a:t>　　</a:t>
            </a:r>
            <a:r>
              <a:rPr lang="en-US" altLang="zh-CN" sz="3000" dirty="0" smtClean="0">
                <a:latin typeface="楷体" pitchFamily="49" charset="-122"/>
                <a:ea typeface="楷体" pitchFamily="49" charset="-122"/>
              </a:rPr>
              <a:t>3.</a:t>
            </a:r>
            <a:r>
              <a:rPr lang="zh-CN" altLang="zh-CN" sz="3000" dirty="0" smtClean="0">
                <a:latin typeface="楷体" pitchFamily="49" charset="-122"/>
                <a:ea typeface="楷体" pitchFamily="49" charset="-122"/>
              </a:rPr>
              <a:t>抵减前的应纳税额大于零，且小于或等于当期可抵减加计抵减额的，以当期可抵减加计抵减额抵减应纳税额至零。未抵减完的当期可抵减加计抵减额，结转下期继续抵减。</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dirty="0" smtClean="0"/>
              <a:t>15</a:t>
            </a:r>
            <a:r>
              <a:rPr lang="zh-CN" altLang="en-US" dirty="0" smtClean="0"/>
              <a:t>号公告</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latin typeface="楷体" pitchFamily="49" charset="-122"/>
                <a:ea typeface="楷体" pitchFamily="49" charset="-122"/>
              </a:rPr>
              <a:t>主表</a:t>
            </a:r>
            <a:r>
              <a:rPr lang="zh-CN" altLang="zh-CN" dirty="0" smtClean="0">
                <a:latin typeface="楷体" pitchFamily="49" charset="-122"/>
                <a:ea typeface="楷体" pitchFamily="49" charset="-122"/>
              </a:rPr>
              <a:t>第</a:t>
            </a:r>
            <a:r>
              <a:rPr lang="en-US" altLang="zh-CN" dirty="0" smtClean="0">
                <a:latin typeface="楷体" pitchFamily="49" charset="-122"/>
                <a:ea typeface="楷体" pitchFamily="49" charset="-122"/>
              </a:rPr>
              <a:t>19</a:t>
            </a:r>
            <a:r>
              <a:rPr lang="zh-CN" altLang="zh-CN" dirty="0" smtClean="0">
                <a:latin typeface="楷体" pitchFamily="49" charset="-122"/>
                <a:ea typeface="楷体" pitchFamily="49" charset="-122"/>
              </a:rPr>
              <a:t>栏“应纳税额”：反映纳税人本期按一般计税方法计算并应缴纳的增值税额。</a:t>
            </a:r>
          </a:p>
          <a:p>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适用加计抵减政策的纳税人，按以下公式填写。</a:t>
            </a:r>
          </a:p>
          <a:p>
            <a:r>
              <a:rPr lang="zh-CN" altLang="zh-CN" dirty="0" smtClean="0">
                <a:latin typeface="楷体" pitchFamily="49" charset="-122"/>
                <a:ea typeface="楷体" pitchFamily="49" charset="-122"/>
              </a:rPr>
              <a:t>本栏“一般项目”列“本月数”＝第</a:t>
            </a:r>
            <a:r>
              <a:rPr lang="en-US" altLang="zh-CN" dirty="0" smtClean="0">
                <a:latin typeface="楷体" pitchFamily="49" charset="-122"/>
                <a:ea typeface="楷体" pitchFamily="49" charset="-122"/>
              </a:rPr>
              <a:t>11</a:t>
            </a:r>
            <a:r>
              <a:rPr lang="zh-CN" altLang="zh-CN" dirty="0" smtClean="0">
                <a:latin typeface="楷体" pitchFamily="49" charset="-122"/>
                <a:ea typeface="楷体" pitchFamily="49" charset="-122"/>
              </a:rPr>
              <a:t>栏“销项税额”“一般项目”列“本月数”</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第</a:t>
            </a:r>
            <a:r>
              <a:rPr lang="en-US" altLang="zh-CN" dirty="0" smtClean="0">
                <a:latin typeface="楷体" pitchFamily="49" charset="-122"/>
                <a:ea typeface="楷体" pitchFamily="49" charset="-122"/>
              </a:rPr>
              <a:t>18</a:t>
            </a:r>
            <a:r>
              <a:rPr lang="zh-CN" altLang="zh-CN" dirty="0" smtClean="0">
                <a:latin typeface="楷体" pitchFamily="49" charset="-122"/>
                <a:ea typeface="楷体" pitchFamily="49" charset="-122"/>
              </a:rPr>
              <a:t>栏“实际抵扣税额”“一般项目”列“本月数”</a:t>
            </a:r>
            <a:r>
              <a:rPr lang="en-US" altLang="zh-CN" b="1" dirty="0" smtClean="0">
                <a:latin typeface="楷体" pitchFamily="49" charset="-122"/>
                <a:ea typeface="楷体" pitchFamily="49" charset="-122"/>
              </a:rPr>
              <a:t>-“</a:t>
            </a:r>
            <a:r>
              <a:rPr lang="zh-CN" altLang="zh-CN" b="1" dirty="0" smtClean="0">
                <a:latin typeface="楷体" pitchFamily="49" charset="-122"/>
                <a:ea typeface="楷体" pitchFamily="49" charset="-122"/>
              </a:rPr>
              <a:t>实际抵减额</a:t>
            </a:r>
            <a:r>
              <a:rPr lang="en-US" altLang="zh-CN" b="1" dirty="0" smtClean="0">
                <a:latin typeface="楷体" pitchFamily="49" charset="-122"/>
                <a:ea typeface="楷体" pitchFamily="49" charset="-122"/>
              </a:rPr>
              <a:t>”</a:t>
            </a:r>
            <a:r>
              <a:rPr lang="zh-CN" altLang="zh-CN" dirty="0" smtClean="0">
                <a:latin typeface="楷体" pitchFamily="49" charset="-122"/>
                <a:ea typeface="楷体" pitchFamily="49" charset="-122"/>
              </a:rPr>
              <a:t>；</a:t>
            </a:r>
          </a:p>
          <a:p>
            <a:r>
              <a:rPr lang="zh-CN" altLang="zh-CN" dirty="0" smtClean="0">
                <a:latin typeface="楷体" pitchFamily="49" charset="-122"/>
                <a:ea typeface="楷体" pitchFamily="49" charset="-122"/>
              </a:rPr>
              <a:t>本栏“即征即退项目”列“本月数”＝第</a:t>
            </a:r>
            <a:r>
              <a:rPr lang="en-US" altLang="zh-CN" dirty="0" smtClean="0">
                <a:latin typeface="楷体" pitchFamily="49" charset="-122"/>
                <a:ea typeface="楷体" pitchFamily="49" charset="-122"/>
              </a:rPr>
              <a:t>11</a:t>
            </a:r>
            <a:r>
              <a:rPr lang="zh-CN" altLang="zh-CN" dirty="0" smtClean="0">
                <a:latin typeface="楷体" pitchFamily="49" charset="-122"/>
                <a:ea typeface="楷体" pitchFamily="49" charset="-122"/>
              </a:rPr>
              <a:t>栏“销项税额”“即征即退项目”列“本月数”</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第</a:t>
            </a:r>
            <a:r>
              <a:rPr lang="en-US" altLang="zh-CN" dirty="0" smtClean="0">
                <a:latin typeface="楷体" pitchFamily="49" charset="-122"/>
                <a:ea typeface="楷体" pitchFamily="49" charset="-122"/>
              </a:rPr>
              <a:t>18</a:t>
            </a:r>
            <a:r>
              <a:rPr lang="zh-CN" altLang="zh-CN" dirty="0" smtClean="0">
                <a:latin typeface="楷体" pitchFamily="49" charset="-122"/>
                <a:ea typeface="楷体" pitchFamily="49" charset="-122"/>
              </a:rPr>
              <a:t>栏“实际抵扣税额”“即征即退项目”列“本月数”</a:t>
            </a:r>
            <a:r>
              <a:rPr lang="en-US" altLang="zh-CN" b="1" dirty="0" smtClean="0">
                <a:latin typeface="楷体" pitchFamily="49" charset="-122"/>
                <a:ea typeface="楷体" pitchFamily="49" charset="-122"/>
              </a:rPr>
              <a:t>-“</a:t>
            </a:r>
            <a:r>
              <a:rPr lang="zh-CN" altLang="zh-CN" b="1" dirty="0" smtClean="0">
                <a:latin typeface="楷体" pitchFamily="49" charset="-122"/>
                <a:ea typeface="楷体" pitchFamily="49" charset="-122"/>
              </a:rPr>
              <a:t>实际抵减额</a:t>
            </a:r>
            <a:r>
              <a:rPr lang="en-US" altLang="zh-CN" b="1" dirty="0" smtClean="0">
                <a:latin typeface="楷体" pitchFamily="49" charset="-122"/>
                <a:ea typeface="楷体" pitchFamily="49" charset="-122"/>
              </a:rPr>
              <a:t>”</a:t>
            </a:r>
            <a:r>
              <a:rPr lang="zh-CN" altLang="zh-CN" dirty="0" smtClean="0">
                <a:latin typeface="楷体" pitchFamily="49" charset="-122"/>
                <a:ea typeface="楷体" pitchFamily="49" charset="-122"/>
              </a:rPr>
              <a:t>。</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en-US" dirty="0" smtClean="0">
                <a:latin typeface="楷体_GB2312" pitchFamily="49" charset="-122"/>
                <a:ea typeface="楷体_GB2312" pitchFamily="49" charset="-122"/>
              </a:rPr>
              <a:t>增值税一般纳税人有简易计税方法的应纳税额， </a:t>
            </a:r>
            <a:br>
              <a:rPr lang="zh-CN" altLang="en-US" dirty="0" smtClean="0">
                <a:latin typeface="楷体_GB2312" pitchFamily="49" charset="-122"/>
                <a:ea typeface="楷体_GB2312" pitchFamily="49" charset="-122"/>
              </a:rPr>
            </a:br>
            <a:r>
              <a:rPr lang="zh-CN" altLang="en-US" dirty="0" smtClean="0">
                <a:latin typeface="楷体_GB2312" pitchFamily="49" charset="-122"/>
                <a:ea typeface="楷体_GB2312" pitchFamily="49" charset="-122"/>
              </a:rPr>
              <a:t>其简易计税方法的应纳税额可以抵减加计抵减额吗？ </a:t>
            </a:r>
            <a:endParaRPr lang="en-US" altLang="zh-CN" dirty="0" smtClean="0">
              <a:latin typeface="楷体_GB2312" pitchFamily="49" charset="-122"/>
              <a:ea typeface="楷体_GB2312" pitchFamily="49" charset="-122"/>
            </a:endParaRPr>
          </a:p>
          <a:p>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答：增值税一般纳税人有简易计税方法的应纳税额，不可以从加计抵减额中抵减。加计抵减额只可以抵减一般计税方法下的应纳税额。</a:t>
            </a: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a:xfrm>
            <a:off x="457200" y="1451610"/>
            <a:ext cx="8229600" cy="3496404"/>
          </a:xfrm>
        </p:spPr>
        <p:txBody>
          <a:bodyPr>
            <a:normAutofit/>
          </a:bodyPr>
          <a:lstStyle/>
          <a:p>
            <a:r>
              <a:rPr lang="zh-CN" altLang="en-US" dirty="0" smtClean="0">
                <a:latin typeface="楷体_GB2312" pitchFamily="49" charset="-122"/>
                <a:ea typeface="楷体_GB2312" pitchFamily="49" charset="-122"/>
              </a:rPr>
              <a:t>如果某公司</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年适用加计抵减政策，且截至</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年底还有</a:t>
            </a:r>
            <a:r>
              <a:rPr lang="en-US" altLang="zh-CN" dirty="0" smtClean="0">
                <a:latin typeface="楷体_GB2312" pitchFamily="49" charset="-122"/>
                <a:ea typeface="楷体_GB2312" pitchFamily="49" charset="-122"/>
              </a:rPr>
              <a:t>20</a:t>
            </a:r>
            <a:r>
              <a:rPr lang="zh-CN" altLang="en-US" dirty="0" smtClean="0">
                <a:latin typeface="楷体_GB2312" pitchFamily="49" charset="-122"/>
                <a:ea typeface="楷体_GB2312" pitchFamily="49" charset="-122"/>
              </a:rPr>
              <a:t>万元的加计抵减额余额尚未抵减完。</a:t>
            </a:r>
            <a:r>
              <a:rPr lang="en-US" altLang="zh-CN" dirty="0" smtClean="0">
                <a:latin typeface="楷体_GB2312" pitchFamily="49" charset="-122"/>
                <a:ea typeface="楷体_GB2312" pitchFamily="49" charset="-122"/>
              </a:rPr>
              <a:t>2020</a:t>
            </a:r>
            <a:r>
              <a:rPr lang="zh-CN" altLang="en-US" dirty="0" smtClean="0">
                <a:latin typeface="楷体_GB2312" pitchFamily="49" charset="-122"/>
                <a:ea typeface="楷体_GB2312" pitchFamily="49" charset="-122"/>
              </a:rPr>
              <a:t>年该公司因经营业务调整不再适用加计抵减政策，那么这</a:t>
            </a:r>
            <a:r>
              <a:rPr lang="en-US" altLang="zh-CN" dirty="0" smtClean="0">
                <a:latin typeface="楷体_GB2312" pitchFamily="49" charset="-122"/>
                <a:ea typeface="楷体_GB2312" pitchFamily="49" charset="-122"/>
              </a:rPr>
              <a:t>20</a:t>
            </a:r>
            <a:r>
              <a:rPr lang="zh-CN" altLang="en-US" dirty="0" smtClean="0">
                <a:latin typeface="楷体_GB2312" pitchFamily="49" charset="-122"/>
                <a:ea typeface="楷体_GB2312" pitchFamily="49" charset="-122"/>
              </a:rPr>
              <a:t>万元的加计抵减额余额如何处理？ </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答：该公司</a:t>
            </a:r>
            <a:r>
              <a:rPr lang="en-US" altLang="zh-CN" dirty="0" smtClean="0">
                <a:latin typeface="楷体_GB2312" pitchFamily="49" charset="-122"/>
                <a:ea typeface="楷体_GB2312" pitchFamily="49" charset="-122"/>
              </a:rPr>
              <a:t>2020</a:t>
            </a:r>
            <a:r>
              <a:rPr lang="zh-CN" altLang="en-US" dirty="0" smtClean="0">
                <a:latin typeface="楷体_GB2312" pitchFamily="49" charset="-122"/>
                <a:ea typeface="楷体_GB2312" pitchFamily="49" charset="-122"/>
              </a:rPr>
              <a:t>年不再适用加计抵减政策，则</a:t>
            </a:r>
            <a:r>
              <a:rPr lang="en-US" altLang="zh-CN" dirty="0" smtClean="0">
                <a:latin typeface="楷体_GB2312" pitchFamily="49" charset="-122"/>
                <a:ea typeface="楷体_GB2312" pitchFamily="49" charset="-122"/>
              </a:rPr>
              <a:t>2020</a:t>
            </a:r>
            <a:r>
              <a:rPr lang="zh-CN" altLang="en-US" dirty="0" smtClean="0">
                <a:latin typeface="楷体_GB2312" pitchFamily="49" charset="-122"/>
                <a:ea typeface="楷体_GB2312" pitchFamily="49" charset="-122"/>
              </a:rPr>
              <a:t>年该公司不得再计提加计抵减额。但是，其</a:t>
            </a:r>
            <a:r>
              <a:rPr lang="en-US" altLang="zh-CN" dirty="0" smtClean="0">
                <a:latin typeface="楷体_GB2312" pitchFamily="49" charset="-122"/>
                <a:ea typeface="楷体_GB2312" pitchFamily="49" charset="-122"/>
              </a:rPr>
              <a:t>2019</a:t>
            </a:r>
            <a:r>
              <a:rPr lang="zh-CN" altLang="en-US" dirty="0" smtClean="0">
                <a:latin typeface="楷体_GB2312" pitchFamily="49" charset="-122"/>
                <a:ea typeface="楷体_GB2312" pitchFamily="49" charset="-122"/>
              </a:rPr>
              <a:t>年未抵减完的</a:t>
            </a:r>
            <a:r>
              <a:rPr lang="en-US" altLang="zh-CN" dirty="0" smtClean="0">
                <a:latin typeface="楷体_GB2312" pitchFamily="49" charset="-122"/>
                <a:ea typeface="楷体_GB2312" pitchFamily="49" charset="-122"/>
              </a:rPr>
              <a:t>20</a:t>
            </a:r>
            <a:r>
              <a:rPr lang="zh-CN" altLang="en-US" dirty="0" smtClean="0">
                <a:latin typeface="楷体_GB2312" pitchFamily="49" charset="-122"/>
                <a:ea typeface="楷体_GB2312" pitchFamily="49" charset="-122"/>
              </a:rPr>
              <a:t>万元，是可以在</a:t>
            </a:r>
            <a:r>
              <a:rPr lang="en-US" altLang="zh-CN" dirty="0" smtClean="0">
                <a:latin typeface="楷体_GB2312" pitchFamily="49" charset="-122"/>
                <a:ea typeface="楷体_GB2312" pitchFamily="49" charset="-122"/>
              </a:rPr>
              <a:t>2020</a:t>
            </a:r>
            <a:r>
              <a:rPr lang="zh-CN" altLang="en-US" dirty="0" smtClean="0">
                <a:latin typeface="楷体_GB2312" pitchFamily="49" charset="-122"/>
                <a:ea typeface="楷体_GB2312" pitchFamily="49" charset="-122"/>
              </a:rPr>
              <a:t>年至</a:t>
            </a:r>
            <a:r>
              <a:rPr lang="en-US" altLang="zh-CN" dirty="0" smtClean="0">
                <a:latin typeface="楷体_GB2312" pitchFamily="49" charset="-122"/>
                <a:ea typeface="楷体_GB2312" pitchFamily="49" charset="-122"/>
              </a:rPr>
              <a:t>2021</a:t>
            </a:r>
            <a:r>
              <a:rPr lang="zh-CN" altLang="en-US" dirty="0" smtClean="0">
                <a:latin typeface="楷体_GB2312" pitchFamily="49" charset="-122"/>
                <a:ea typeface="楷体_GB2312" pitchFamily="49" charset="-122"/>
              </a:rPr>
              <a:t>年度继续抵减的。</a:t>
            </a: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en-US" dirty="0" smtClean="0">
                <a:latin typeface="楷体_GB2312" pitchFamily="49" charset="-122"/>
                <a:ea typeface="楷体_GB2312" pitchFamily="49" charset="-122"/>
              </a:rPr>
              <a:t>会计处理：</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生产、生活性服务业纳税人取得资产或接受劳务时，应当按照</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增值税会计处理规定</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的相关规定对增值税相关业务进行会计处理；</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实际缴纳增值税时，按应纳税额借记“应交税费</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未交增值税”等科目，按实际纳税金额贷记“银行存款”科目，按加计抵减的金额贷记“其他收益”科目</a:t>
            </a:r>
            <a:endParaRPr lang="zh-CN" altLang="en-US" dirty="0">
              <a:latin typeface="楷体_GB2312" pitchFamily="49" charset="-122"/>
              <a:ea typeface="楷体_GB2312"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p:txBody>
          <a:bodyPr>
            <a:normAutofit fontScale="92500"/>
          </a:bodyPr>
          <a:lstStyle/>
          <a:p>
            <a:r>
              <a:rPr lang="zh-CN" altLang="zh-CN" dirty="0" smtClean="0">
                <a:latin typeface="楷体" pitchFamily="49" charset="-122"/>
                <a:ea typeface="楷体" pitchFamily="49" charset="-122"/>
              </a:rPr>
              <a:t>（四）纳税人出口货物劳务、发生跨境应税行为</a:t>
            </a:r>
            <a:r>
              <a:rPr lang="zh-CN" altLang="zh-CN" dirty="0" smtClean="0">
                <a:solidFill>
                  <a:srgbClr val="FF0000"/>
                </a:solidFill>
                <a:latin typeface="楷体" pitchFamily="49" charset="-122"/>
                <a:ea typeface="楷体" pitchFamily="49" charset="-122"/>
              </a:rPr>
              <a:t>不适用</a:t>
            </a:r>
            <a:r>
              <a:rPr lang="zh-CN" altLang="zh-CN" dirty="0" smtClean="0">
                <a:latin typeface="楷体" pitchFamily="49" charset="-122"/>
                <a:ea typeface="楷体" pitchFamily="49" charset="-122"/>
              </a:rPr>
              <a:t>加计抵减政策，其对应的进项税额不得计提加计抵减额。</a:t>
            </a:r>
          </a:p>
          <a:p>
            <a:r>
              <a:rPr lang="zh-CN" altLang="zh-CN" dirty="0" smtClean="0">
                <a:latin typeface="楷体" pitchFamily="49" charset="-122"/>
                <a:ea typeface="楷体" pitchFamily="49" charset="-122"/>
              </a:rPr>
              <a:t>　　纳税人兼营出口货物劳务、发生跨境应税行为且无法划分不得计提加计抵减额的进项税额，按照以下公式计算：</a:t>
            </a:r>
          </a:p>
          <a:p>
            <a:r>
              <a:rPr lang="zh-CN" altLang="zh-CN" dirty="0" smtClean="0">
                <a:latin typeface="楷体" pitchFamily="49" charset="-122"/>
                <a:ea typeface="楷体" pitchFamily="49" charset="-122"/>
              </a:rPr>
              <a:t>　　不得计提加计抵减额的进项税额＝当期无法划分的全部进项税额×当期出口货物劳务和发生跨境应税行为的销售额÷当期全部销售额</a:t>
            </a: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（五）纳税人应</a:t>
            </a:r>
            <a:r>
              <a:rPr lang="zh-CN" altLang="zh-CN" b="1" dirty="0" smtClean="0">
                <a:solidFill>
                  <a:srgbClr val="FF0000"/>
                </a:solidFill>
                <a:latin typeface="楷体" pitchFamily="49" charset="-122"/>
                <a:ea typeface="楷体" pitchFamily="49" charset="-122"/>
              </a:rPr>
              <a:t>单独核算</a:t>
            </a:r>
            <a:r>
              <a:rPr lang="zh-CN" altLang="zh-CN" dirty="0" smtClean="0">
                <a:latin typeface="楷体" pitchFamily="49" charset="-122"/>
                <a:ea typeface="楷体" pitchFamily="49" charset="-122"/>
              </a:rPr>
              <a:t>加计抵减额的计提、抵减、调减、结余等变动情况。</a:t>
            </a:r>
            <a:r>
              <a:rPr lang="zh-CN" altLang="zh-CN" b="1" dirty="0" smtClean="0">
                <a:solidFill>
                  <a:srgbClr val="FF0000"/>
                </a:solidFill>
                <a:latin typeface="楷体" pitchFamily="49" charset="-122"/>
                <a:ea typeface="楷体" pitchFamily="49" charset="-122"/>
              </a:rPr>
              <a:t>骗取</a:t>
            </a:r>
            <a:r>
              <a:rPr lang="zh-CN" altLang="zh-CN" dirty="0" smtClean="0">
                <a:latin typeface="楷体" pitchFamily="49" charset="-122"/>
                <a:ea typeface="楷体" pitchFamily="49" charset="-122"/>
              </a:rPr>
              <a:t>适用加计抵减政策或虚增加计抵减额的，按照《中华人民共和国税收征收管理法》等有关规定处理。</a:t>
            </a:r>
          </a:p>
          <a:p>
            <a:r>
              <a:rPr lang="zh-CN" altLang="zh-CN" dirty="0" smtClean="0">
                <a:latin typeface="楷体" pitchFamily="49" charset="-122"/>
                <a:ea typeface="楷体" pitchFamily="49" charset="-122"/>
              </a:rPr>
              <a:t>（六）加计抵减政策执行到期后，纳税人不再计提加计抵减额，</a:t>
            </a:r>
            <a:r>
              <a:rPr lang="zh-CN" altLang="zh-CN" b="1" dirty="0" smtClean="0">
                <a:latin typeface="楷体" pitchFamily="49" charset="-122"/>
                <a:ea typeface="楷体" pitchFamily="49" charset="-122"/>
              </a:rPr>
              <a:t>结余的加计抵减额停止抵减</a:t>
            </a:r>
            <a:r>
              <a:rPr lang="zh-CN" altLang="zh-CN" dirty="0" smtClean="0">
                <a:latin typeface="楷体" pitchFamily="49" charset="-122"/>
                <a:ea typeface="楷体" pitchFamily="49" charset="-122"/>
              </a:rPr>
              <a:t>。</a:t>
            </a:r>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dirty="0" smtClean="0"/>
              <a:t>14</a:t>
            </a:r>
            <a:r>
              <a:rPr lang="zh-CN" altLang="en-US" dirty="0" smtClean="0"/>
              <a:t>号公告</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dirty="0" smtClean="0">
                <a:latin typeface="楷体" pitchFamily="49" charset="-122"/>
                <a:ea typeface="楷体" pitchFamily="49" charset="-122"/>
              </a:rPr>
              <a:t>八、按照《财政部 税务总局 海关总署关于深化增值税改革有关政策的公告》（财政部 税务总局 海关总署公告</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年第</a:t>
            </a:r>
            <a:r>
              <a:rPr lang="en-US" altLang="zh-CN" dirty="0" smtClean="0">
                <a:latin typeface="楷体" pitchFamily="49" charset="-122"/>
                <a:ea typeface="楷体" pitchFamily="49" charset="-122"/>
              </a:rPr>
              <a:t>39</a:t>
            </a:r>
            <a:r>
              <a:rPr lang="zh-CN" altLang="zh-CN" dirty="0" smtClean="0">
                <a:latin typeface="楷体" pitchFamily="49" charset="-122"/>
                <a:ea typeface="楷体" pitchFamily="49" charset="-122"/>
              </a:rPr>
              <a:t>号）规定，适用加计抵减政策的生产、生活性服务业纳税人，应在</a:t>
            </a:r>
            <a:r>
              <a:rPr lang="zh-CN" altLang="zh-CN" sz="3200" b="1" dirty="0" smtClean="0">
                <a:solidFill>
                  <a:srgbClr val="FF0000"/>
                </a:solidFill>
                <a:latin typeface="楷体" pitchFamily="49" charset="-122"/>
                <a:ea typeface="楷体" pitchFamily="49" charset="-122"/>
              </a:rPr>
              <a:t>年度首次</a:t>
            </a:r>
            <a:r>
              <a:rPr lang="zh-CN" altLang="zh-CN" dirty="0" smtClean="0">
                <a:latin typeface="楷体" pitchFamily="49" charset="-122"/>
                <a:ea typeface="楷体" pitchFamily="49" charset="-122"/>
              </a:rPr>
              <a:t>确认适用加计抵减政策时，通过电子税务局（或前往办税服务厅）提交《适用加计抵减政策的声明》（见附件）。</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适用加计抵减政策的纳税人，同时兼营邮政服务、电信服务、现代服务、生活服务的，应按照四项服务中收入占比最高的业务在《适用加计抵减政策的声明》中勾选确定所属行业。</a:t>
            </a:r>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dirty="0" smtClean="0"/>
              <a:t>14</a:t>
            </a:r>
            <a:r>
              <a:rPr lang="zh-CN" altLang="en-US" dirty="0" smtClean="0"/>
              <a:t>号公告</a:t>
            </a:r>
            <a:r>
              <a:rPr lang="en-US" altLang="zh-CN" dirty="0" smtClean="0"/>
              <a:t>-</a:t>
            </a:r>
            <a:r>
              <a:rPr lang="zh-CN" altLang="en-US" dirty="0" smtClean="0"/>
              <a:t>加计抵减</a:t>
            </a:r>
            <a:endParaRPr lang="zh-CN" alt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0" y="1491630"/>
            <a:ext cx="3267002" cy="3292078"/>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3203848" y="1491631"/>
            <a:ext cx="3024336" cy="3263213"/>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6156176" y="1491630"/>
            <a:ext cx="2736304" cy="32403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加计抵减</a:t>
            </a:r>
            <a:endParaRPr lang="zh-CN" altLang="en-US" dirty="0"/>
          </a:p>
        </p:txBody>
      </p:sp>
      <p:sp>
        <p:nvSpPr>
          <p:cNvPr id="3" name="内容占位符 2"/>
          <p:cNvSpPr>
            <a:spLocks noGrp="1"/>
          </p:cNvSpPr>
          <p:nvPr>
            <p:ph idx="1"/>
          </p:nvPr>
        </p:nvSpPr>
        <p:spPr/>
        <p:txBody>
          <a:bodyPr/>
          <a:lstStyle/>
          <a:p>
            <a:r>
              <a:rPr lang="en-US" altLang="zh-CN" dirty="0" smtClean="0">
                <a:latin typeface="楷体_GB2312" pitchFamily="49" charset="-122"/>
                <a:ea typeface="楷体_GB2312" pitchFamily="49" charset="-122"/>
              </a:rPr>
              <a:t>1</a:t>
            </a:r>
            <a:r>
              <a:rPr lang="zh-CN" altLang="en-US" dirty="0" smtClean="0">
                <a:latin typeface="楷体_GB2312" pitchFamily="49" charset="-122"/>
                <a:ea typeface="楷体_GB2312" pitchFamily="49" charset="-122"/>
              </a:rPr>
              <a:t>、纳税人提交声明（纸质或电子）</a:t>
            </a:r>
            <a:endParaRPr lang="en-US" altLang="zh-CN" dirty="0" smtClean="0">
              <a:latin typeface="楷体_GB2312" pitchFamily="49" charset="-122"/>
              <a:ea typeface="楷体_GB2312" pitchFamily="49" charset="-122"/>
            </a:endParaRPr>
          </a:p>
          <a:p>
            <a:r>
              <a:rPr lang="en-US" altLang="zh-CN" dirty="0" smtClean="0">
                <a:latin typeface="楷体_GB2312" pitchFamily="49" charset="-122"/>
                <a:ea typeface="楷体_GB2312" pitchFamily="49" charset="-122"/>
              </a:rPr>
              <a:t>2</a:t>
            </a:r>
            <a:r>
              <a:rPr lang="zh-CN" altLang="en-US" dirty="0" smtClean="0">
                <a:latin typeface="楷体_GB2312" pitchFamily="49" charset="-122"/>
                <a:ea typeface="楷体_GB2312" pitchFamily="49" charset="-122"/>
              </a:rPr>
              <a:t>、税务机关在金三系统中录入</a:t>
            </a:r>
            <a:endParaRPr lang="en-US" altLang="zh-CN" dirty="0" smtClean="0">
              <a:latin typeface="楷体_GB2312" pitchFamily="49" charset="-122"/>
              <a:ea typeface="楷体_GB2312" pitchFamily="49" charset="-122"/>
            </a:endParaRPr>
          </a:p>
          <a:p>
            <a:r>
              <a:rPr lang="en-US" altLang="zh-CN" dirty="0" smtClean="0">
                <a:latin typeface="楷体_GB2312" pitchFamily="49" charset="-122"/>
                <a:ea typeface="楷体_GB2312" pitchFamily="49" charset="-122"/>
              </a:rPr>
              <a:t>3</a:t>
            </a:r>
            <a:r>
              <a:rPr lang="zh-CN" altLang="en-US" dirty="0" smtClean="0">
                <a:latin typeface="楷体_GB2312" pitchFamily="49" charset="-122"/>
                <a:ea typeface="楷体_GB2312" pitchFamily="49" charset="-122"/>
              </a:rPr>
              <a:t>、纳税人申报系统生成新的初始化（附表四体现加计抵减）</a:t>
            </a:r>
            <a:endParaRPr lang="en-US" altLang="zh-CN" dirty="0" smtClean="0">
              <a:latin typeface="楷体_GB2312" pitchFamily="49" charset="-122"/>
              <a:ea typeface="楷体_GB2312" pitchFamily="49" charset="-122"/>
            </a:endParaRPr>
          </a:p>
          <a:p>
            <a:r>
              <a:rPr lang="en-US" altLang="zh-CN" dirty="0" smtClean="0">
                <a:latin typeface="楷体_GB2312" pitchFamily="49" charset="-122"/>
                <a:ea typeface="楷体_GB2312" pitchFamily="49" charset="-122"/>
              </a:rPr>
              <a:t>4</a:t>
            </a:r>
            <a:r>
              <a:rPr lang="zh-CN" altLang="en-US" dirty="0" smtClean="0">
                <a:latin typeface="楷体_GB2312" pitchFamily="49" charset="-122"/>
                <a:ea typeface="楷体_GB2312" pitchFamily="49" charset="-122"/>
              </a:rPr>
              <a:t>、纳税人依次填写附表一、附表二、附表四后生成主表</a:t>
            </a:r>
            <a:endParaRPr lang="zh-CN" altLang="en-US" dirty="0">
              <a:latin typeface="楷体_GB2312" pitchFamily="49" charset="-122"/>
              <a:ea typeface="楷体_GB2312"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gn="ctr"/>
            <a:r>
              <a:rPr lang="zh-CN" altLang="en-US" dirty="0" smtClean="0"/>
              <a:t>加计抵减</a:t>
            </a:r>
            <a:endParaRPr lang="zh-CN" altLang="en-US" dirty="0"/>
          </a:p>
        </p:txBody>
      </p:sp>
      <p:sp>
        <p:nvSpPr>
          <p:cNvPr id="6" name="内容占位符 5"/>
          <p:cNvSpPr>
            <a:spLocks noGrp="1"/>
          </p:cNvSpPr>
          <p:nvPr>
            <p:ph idx="1"/>
          </p:nvPr>
        </p:nvSpPr>
        <p:spPr/>
        <p:txBody>
          <a:bodyPr/>
          <a:lstStyle/>
          <a:p>
            <a:r>
              <a:rPr lang="zh-CN" altLang="en-US" dirty="0" smtClean="0">
                <a:latin typeface="楷体_GB2312" pitchFamily="49" charset="-122"/>
                <a:ea typeface="楷体_GB2312" pitchFamily="49" charset="-122"/>
              </a:rPr>
              <a:t>提供邮政服务、电信服务、现代服务、生活服务 </a:t>
            </a:r>
            <a:br>
              <a:rPr lang="zh-CN" altLang="en-US" dirty="0" smtClean="0">
                <a:latin typeface="楷体_GB2312" pitchFamily="49" charset="-122"/>
                <a:ea typeface="楷体_GB2312" pitchFamily="49" charset="-122"/>
              </a:rPr>
            </a:br>
            <a:r>
              <a:rPr lang="zh-CN" altLang="en-US" dirty="0" smtClean="0">
                <a:latin typeface="楷体_GB2312" pitchFamily="49" charset="-122"/>
                <a:ea typeface="楷体_GB2312" pitchFamily="49" charset="-122"/>
              </a:rPr>
              <a:t>取得的销售额占全部销售额的比重超过</a:t>
            </a:r>
            <a:r>
              <a:rPr lang="en-US" altLang="zh-CN" dirty="0" smtClean="0">
                <a:latin typeface="楷体_GB2312" pitchFamily="49" charset="-122"/>
                <a:ea typeface="楷体_GB2312" pitchFamily="49" charset="-122"/>
              </a:rPr>
              <a:t>50%</a:t>
            </a:r>
            <a:r>
              <a:rPr lang="zh-CN" altLang="en-US" dirty="0" smtClean="0">
                <a:latin typeface="楷体_GB2312" pitchFamily="49" charset="-122"/>
                <a:ea typeface="楷体_GB2312" pitchFamily="49" charset="-122"/>
              </a:rPr>
              <a:t>的增值税小规模纳税人，可以享受增值税加计抵减政策吗？ </a:t>
            </a:r>
            <a:endParaRPr lang="en-US" altLang="zh-CN" dirty="0" smtClean="0">
              <a:latin typeface="楷体_GB2312" pitchFamily="49" charset="-122"/>
              <a:ea typeface="楷体_GB2312" pitchFamily="49" charset="-122"/>
            </a:endParaRPr>
          </a:p>
          <a:p>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答：不可以，加计抵减政策是按照一般纳税人当期可抵扣的进项税额的</a:t>
            </a:r>
            <a:r>
              <a:rPr lang="en-US" altLang="zh-CN" dirty="0" smtClean="0">
                <a:latin typeface="楷体_GB2312" pitchFamily="49" charset="-122"/>
                <a:ea typeface="楷体_GB2312" pitchFamily="49" charset="-122"/>
              </a:rPr>
              <a:t>10%</a:t>
            </a:r>
            <a:r>
              <a:rPr lang="zh-CN" altLang="en-US" dirty="0" smtClean="0">
                <a:latin typeface="楷体_GB2312" pitchFamily="49" charset="-122"/>
                <a:ea typeface="楷体_GB2312" pitchFamily="49" charset="-122"/>
              </a:rPr>
              <a:t>计算的，只有增值税一般纳税人才可以享受增值税加计抵减政策</a:t>
            </a:r>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p:txBody>
          <a:bodyPr>
            <a:normAutofit/>
          </a:bodyPr>
          <a:lstStyle/>
          <a:p>
            <a:pPr>
              <a:buNone/>
            </a:pPr>
            <a:r>
              <a:rPr lang="zh-CN" altLang="en-US" sz="6000" b="1" dirty="0" smtClean="0">
                <a:latin typeface="楷体" pitchFamily="49" charset="-122"/>
                <a:ea typeface="楷体" pitchFamily="49" charset="-122"/>
              </a:rPr>
              <a:t>       谢  谢！</a:t>
            </a:r>
            <a:endParaRPr lang="zh-CN" altLang="en-US" sz="6000" b="1" dirty="0">
              <a:latin typeface="楷体" pitchFamily="49" charset="-122"/>
              <a:ea typeface="楷体"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a:xfrm>
            <a:off x="457200" y="1347614"/>
            <a:ext cx="8229600" cy="3795886"/>
          </a:xfrm>
        </p:spPr>
        <p:txBody>
          <a:bodyPr>
            <a:normAutofit fontScale="92500"/>
          </a:bodyPr>
          <a:lstStyle/>
          <a:p>
            <a:r>
              <a:rPr lang="zh-CN" altLang="zh-CN" dirty="0" smtClean="0">
                <a:latin typeface="楷体" pitchFamily="49" charset="-122"/>
                <a:ea typeface="楷体" pitchFamily="49" charset="-122"/>
              </a:rPr>
              <a:t>（一）本公告所称生产、生活性服务业纳税人，是指提供</a:t>
            </a:r>
            <a:r>
              <a:rPr lang="zh-CN" altLang="zh-CN" b="1" dirty="0" smtClean="0">
                <a:latin typeface="楷体" pitchFamily="49" charset="-122"/>
                <a:ea typeface="楷体" pitchFamily="49" charset="-122"/>
              </a:rPr>
              <a:t>邮政服务</a:t>
            </a:r>
            <a:r>
              <a:rPr lang="zh-CN" altLang="zh-CN" dirty="0" smtClean="0">
                <a:latin typeface="楷体" pitchFamily="49" charset="-122"/>
                <a:ea typeface="楷体" pitchFamily="49" charset="-122"/>
              </a:rPr>
              <a:t>、</a:t>
            </a:r>
            <a:r>
              <a:rPr lang="zh-CN" altLang="zh-CN" b="1" dirty="0" smtClean="0">
                <a:latin typeface="楷体" pitchFamily="49" charset="-122"/>
                <a:ea typeface="楷体" pitchFamily="49" charset="-122"/>
              </a:rPr>
              <a:t>电信服务</a:t>
            </a:r>
            <a:r>
              <a:rPr lang="zh-CN" altLang="zh-CN" dirty="0" smtClean="0">
                <a:latin typeface="楷体" pitchFamily="49" charset="-122"/>
                <a:ea typeface="楷体" pitchFamily="49" charset="-122"/>
              </a:rPr>
              <a:t>、</a:t>
            </a:r>
            <a:r>
              <a:rPr lang="zh-CN" altLang="zh-CN" b="1" dirty="0" smtClean="0">
                <a:latin typeface="楷体" pitchFamily="49" charset="-122"/>
                <a:ea typeface="楷体" pitchFamily="49" charset="-122"/>
              </a:rPr>
              <a:t>现代服务</a:t>
            </a:r>
            <a:r>
              <a:rPr lang="zh-CN" altLang="zh-CN" dirty="0" smtClean="0">
                <a:latin typeface="楷体" pitchFamily="49" charset="-122"/>
                <a:ea typeface="楷体" pitchFamily="49" charset="-122"/>
              </a:rPr>
              <a:t>、</a:t>
            </a:r>
            <a:r>
              <a:rPr lang="zh-CN" altLang="zh-CN" b="1" dirty="0" smtClean="0">
                <a:latin typeface="楷体" pitchFamily="49" charset="-122"/>
                <a:ea typeface="楷体" pitchFamily="49" charset="-122"/>
              </a:rPr>
              <a:t>生活服务</a:t>
            </a:r>
            <a:r>
              <a:rPr lang="zh-CN" altLang="zh-CN" dirty="0" smtClean="0">
                <a:latin typeface="楷体" pitchFamily="49" charset="-122"/>
                <a:ea typeface="楷体" pitchFamily="49" charset="-122"/>
              </a:rPr>
              <a:t>（以下称四项服务）取得的销售额占全部销售额的比重超过</a:t>
            </a:r>
            <a:r>
              <a:rPr lang="en-US" altLang="zh-CN" dirty="0" smtClean="0">
                <a:latin typeface="楷体" pitchFamily="49" charset="-122"/>
                <a:ea typeface="楷体" pitchFamily="49" charset="-122"/>
              </a:rPr>
              <a:t>50%</a:t>
            </a:r>
            <a:r>
              <a:rPr lang="zh-CN" altLang="zh-CN" dirty="0" smtClean="0">
                <a:latin typeface="楷体" pitchFamily="49" charset="-122"/>
                <a:ea typeface="楷体" pitchFamily="49" charset="-122"/>
              </a:rPr>
              <a:t>的纳税人。四项服务的具体范围按照《销售服务、无形资产、不动产注释》（财税〔</a:t>
            </a:r>
            <a:r>
              <a:rPr lang="en-US" altLang="zh-CN" dirty="0" smtClean="0">
                <a:latin typeface="楷体" pitchFamily="49" charset="-122"/>
                <a:ea typeface="楷体" pitchFamily="49" charset="-122"/>
              </a:rPr>
              <a:t>2016</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36</a:t>
            </a:r>
            <a:r>
              <a:rPr lang="zh-CN" altLang="zh-CN" dirty="0" smtClean="0">
                <a:latin typeface="楷体" pitchFamily="49" charset="-122"/>
                <a:ea typeface="楷体" pitchFamily="49" charset="-122"/>
              </a:rPr>
              <a:t>号印发）执行。</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“四项服务”的销售额为合计数</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例：一餐饮企业</a:t>
            </a:r>
            <a:r>
              <a:rPr lang="en-US" altLang="zh-CN" dirty="0" smtClean="0">
                <a:latin typeface="楷体" pitchFamily="49" charset="-122"/>
                <a:ea typeface="楷体" pitchFamily="49" charset="-122"/>
              </a:rPr>
              <a:t>2018.4-2019.3</a:t>
            </a:r>
            <a:r>
              <a:rPr lang="zh-CN" altLang="en-US" dirty="0" smtClean="0">
                <a:latin typeface="楷体" pitchFamily="49" charset="-122"/>
                <a:ea typeface="楷体" pitchFamily="49" charset="-122"/>
              </a:rPr>
              <a:t>期间，餐饮服务收入</a:t>
            </a:r>
            <a:r>
              <a:rPr lang="en-US" altLang="zh-CN" dirty="0" smtClean="0">
                <a:latin typeface="楷体" pitchFamily="49" charset="-122"/>
                <a:ea typeface="楷体" pitchFamily="49" charset="-122"/>
              </a:rPr>
              <a:t>120</a:t>
            </a:r>
            <a:r>
              <a:rPr lang="zh-CN" altLang="en-US" dirty="0" smtClean="0">
                <a:latin typeface="楷体" pitchFamily="49" charset="-122"/>
                <a:ea typeface="楷体" pitchFamily="49" charset="-122"/>
              </a:rPr>
              <a:t>万元，不动产租赁</a:t>
            </a:r>
            <a:r>
              <a:rPr lang="en-US" altLang="zh-CN" dirty="0" smtClean="0">
                <a:latin typeface="楷体" pitchFamily="49" charset="-122"/>
                <a:ea typeface="楷体" pitchFamily="49" charset="-122"/>
              </a:rPr>
              <a:t>60</a:t>
            </a:r>
            <a:r>
              <a:rPr lang="zh-CN" altLang="en-US" dirty="0" smtClean="0">
                <a:latin typeface="楷体" pitchFamily="49" charset="-122"/>
                <a:ea typeface="楷体" pitchFamily="49" charset="-122"/>
              </a:rPr>
              <a:t>收入万元，批发烟酒收入</a:t>
            </a:r>
            <a:r>
              <a:rPr lang="en-US" altLang="zh-CN" dirty="0" smtClean="0">
                <a:latin typeface="楷体" pitchFamily="49" charset="-122"/>
                <a:ea typeface="楷体" pitchFamily="49" charset="-122"/>
              </a:rPr>
              <a:t>150</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a:xfrm>
            <a:off x="457200" y="1451610"/>
            <a:ext cx="8229600" cy="3496404"/>
          </a:xfrm>
        </p:spPr>
        <p:txBody>
          <a:bodyPr>
            <a:normAutofit fontScale="92500" lnSpcReduction="10000"/>
          </a:bodyPr>
          <a:lstStyle/>
          <a:p>
            <a:pPr>
              <a:buNone/>
            </a:pPr>
            <a:r>
              <a:rPr lang="zh-CN" altLang="en-US" dirty="0" smtClean="0">
                <a:latin typeface="楷体" pitchFamily="49" charset="-122"/>
                <a:ea typeface="楷体" pitchFamily="49" charset="-122"/>
              </a:rPr>
              <a:t>邮政服务：</a:t>
            </a:r>
            <a:r>
              <a:rPr lang="zh-CN" altLang="zh-CN" dirty="0" smtClean="0">
                <a:latin typeface="楷体" pitchFamily="49" charset="-122"/>
                <a:ea typeface="楷体" pitchFamily="49" charset="-122"/>
              </a:rPr>
              <a:t>邮政普遍服务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邮政特殊服务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其他邮政</a:t>
            </a:r>
            <a:endParaRPr lang="en-US" altLang="zh-CN" dirty="0" smtClean="0">
              <a:latin typeface="楷体" pitchFamily="49" charset="-122"/>
              <a:ea typeface="楷体" pitchFamily="49" charset="-122"/>
            </a:endParaRPr>
          </a:p>
          <a:p>
            <a:pPr>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服务</a:t>
            </a:r>
            <a:endParaRPr lang="en-US" altLang="zh-CN" dirty="0" smtClean="0">
              <a:latin typeface="楷体" pitchFamily="49" charset="-122"/>
              <a:ea typeface="楷体" pitchFamily="49" charset="-122"/>
            </a:endParaRPr>
          </a:p>
          <a:p>
            <a:pPr>
              <a:buNone/>
            </a:pPr>
            <a:r>
              <a:rPr lang="zh-CN" altLang="en-US" dirty="0" smtClean="0">
                <a:latin typeface="楷体" pitchFamily="49" charset="-122"/>
                <a:ea typeface="楷体" pitchFamily="49" charset="-122"/>
              </a:rPr>
              <a:t>电信服务：</a:t>
            </a:r>
            <a:r>
              <a:rPr lang="zh-CN" altLang="zh-CN" dirty="0" smtClean="0">
                <a:latin typeface="楷体" pitchFamily="49" charset="-122"/>
                <a:ea typeface="楷体" pitchFamily="49" charset="-122"/>
              </a:rPr>
              <a:t>基础电信服务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增值电信服务</a:t>
            </a:r>
            <a:endParaRPr lang="en-US" altLang="zh-CN" dirty="0" smtClean="0">
              <a:latin typeface="楷体" pitchFamily="49" charset="-122"/>
              <a:ea typeface="楷体" pitchFamily="49" charset="-122"/>
            </a:endParaRPr>
          </a:p>
          <a:p>
            <a:pPr>
              <a:buNone/>
            </a:pPr>
            <a:r>
              <a:rPr lang="zh-CN" altLang="en-US" dirty="0" smtClean="0">
                <a:latin typeface="楷体" pitchFamily="49" charset="-122"/>
                <a:ea typeface="楷体" pitchFamily="49" charset="-122"/>
              </a:rPr>
              <a:t>现代服务：</a:t>
            </a:r>
            <a:r>
              <a:rPr lang="zh-CN" altLang="zh-CN" dirty="0" smtClean="0">
                <a:latin typeface="楷体" pitchFamily="49" charset="-122"/>
                <a:ea typeface="楷体" pitchFamily="49" charset="-122"/>
              </a:rPr>
              <a:t>研发和技术服务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信息技术服务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文化创意服务</a:t>
            </a:r>
            <a:r>
              <a:rPr lang="zh-CN" altLang="en-US" dirty="0" smtClean="0">
                <a:latin typeface="楷体" pitchFamily="49" charset="-122"/>
                <a:ea typeface="楷体" pitchFamily="49" charset="-122"/>
              </a:rPr>
              <a:t>、 </a:t>
            </a:r>
            <a:endParaRPr lang="en-US" altLang="zh-CN" dirty="0" smtClean="0">
              <a:latin typeface="楷体" pitchFamily="49" charset="-122"/>
              <a:ea typeface="楷体" pitchFamily="49" charset="-122"/>
            </a:endParaRPr>
          </a:p>
          <a:p>
            <a:pPr>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物流辅助服务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租赁服务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鉴证咨询服务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广播</a:t>
            </a:r>
            <a:r>
              <a:rPr lang="en-US" altLang="zh-CN" dirty="0" smtClean="0">
                <a:latin typeface="楷体" pitchFamily="49" charset="-122"/>
                <a:ea typeface="楷体" pitchFamily="49" charset="-122"/>
              </a:rPr>
              <a:t> </a:t>
            </a:r>
          </a:p>
          <a:p>
            <a:pPr>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影视服务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商务辅助服务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其他现代服务</a:t>
            </a:r>
            <a:endParaRPr lang="en-US" altLang="zh-CN" dirty="0" smtClean="0">
              <a:latin typeface="楷体" pitchFamily="49" charset="-122"/>
              <a:ea typeface="楷体" pitchFamily="49" charset="-122"/>
            </a:endParaRPr>
          </a:p>
          <a:p>
            <a:pPr>
              <a:buNone/>
            </a:pPr>
            <a:r>
              <a:rPr lang="zh-CN" altLang="en-US" dirty="0" smtClean="0">
                <a:latin typeface="楷体" pitchFamily="49" charset="-122"/>
                <a:ea typeface="楷体" pitchFamily="49" charset="-122"/>
              </a:rPr>
              <a:t>生活服务：</a:t>
            </a:r>
            <a:r>
              <a:rPr lang="zh-CN" altLang="zh-CN" dirty="0" smtClean="0">
                <a:latin typeface="楷体" pitchFamily="49" charset="-122"/>
                <a:ea typeface="楷体" pitchFamily="49" charset="-122"/>
              </a:rPr>
              <a:t>文化体育服务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教育医疗服务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旅游娱乐服务</a:t>
            </a:r>
            <a:r>
              <a:rPr lang="zh-CN" altLang="en-US"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pPr>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餐饮住宿服务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居民日常服务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其他生活服务</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zh-CN" altLang="en-US" dirty="0">
              <a:latin typeface="楷体" pitchFamily="49" charset="-122"/>
              <a:ea typeface="楷体"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p:txBody>
          <a:bodyPr>
            <a:normAutofit/>
          </a:bodyPr>
          <a:lstStyle/>
          <a:p>
            <a:r>
              <a:rPr lang="en-US" altLang="zh-CN" dirty="0" smtClean="0">
                <a:latin typeface="楷体" pitchFamily="49" charset="-122"/>
                <a:ea typeface="楷体" pitchFamily="49" charset="-122"/>
              </a:rPr>
              <a:t>     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31</a:t>
            </a:r>
            <a:r>
              <a:rPr lang="zh-CN" altLang="zh-CN" dirty="0" smtClean="0">
                <a:latin typeface="楷体" pitchFamily="49" charset="-122"/>
                <a:ea typeface="楷体" pitchFamily="49" charset="-122"/>
              </a:rPr>
              <a:t>日前设立的纳税人，自</a:t>
            </a:r>
            <a:r>
              <a:rPr lang="en-US" altLang="zh-CN" dirty="0" smtClean="0">
                <a:latin typeface="楷体" pitchFamily="49" charset="-122"/>
                <a:ea typeface="楷体" pitchFamily="49" charset="-122"/>
              </a:rPr>
              <a:t>2018</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月至</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月期间的销售额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经营期不满</a:t>
            </a:r>
            <a:r>
              <a:rPr lang="en-US" altLang="zh-CN" dirty="0" smtClean="0">
                <a:latin typeface="楷体" pitchFamily="49" charset="-122"/>
                <a:ea typeface="楷体" pitchFamily="49" charset="-122"/>
              </a:rPr>
              <a:t>12</a:t>
            </a:r>
            <a:r>
              <a:rPr lang="zh-CN" altLang="zh-CN" dirty="0" smtClean="0">
                <a:latin typeface="楷体" pitchFamily="49" charset="-122"/>
                <a:ea typeface="楷体" pitchFamily="49" charset="-122"/>
              </a:rPr>
              <a:t>个月的，按照实际经营期的销售额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符合上述规定条件的，自</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日起适用加计抵减政策。</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日后设立的纳税人，自设立之日起</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个月的销售额符合上述规定条件的，自登记为一般纳税人之日起适用加计抵减政策。</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p:txBody>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纳税人确定适用加计抵减政策后，</a:t>
            </a:r>
            <a:r>
              <a:rPr lang="zh-CN" altLang="zh-CN" b="1" dirty="0" smtClean="0">
                <a:latin typeface="楷体" pitchFamily="49" charset="-122"/>
                <a:ea typeface="楷体" pitchFamily="49" charset="-122"/>
              </a:rPr>
              <a:t>当年</a:t>
            </a:r>
            <a:r>
              <a:rPr lang="zh-CN" altLang="zh-CN" dirty="0" smtClean="0">
                <a:latin typeface="楷体" pitchFamily="49" charset="-122"/>
                <a:ea typeface="楷体" pitchFamily="49" charset="-122"/>
              </a:rPr>
              <a:t>内不再调整，以后年度是否适用，根据上年度销售额计算确定。</a:t>
            </a:r>
          </a:p>
          <a:p>
            <a:r>
              <a:rPr lang="zh-CN" altLang="zh-CN" dirty="0" smtClean="0">
                <a:latin typeface="楷体" pitchFamily="49" charset="-122"/>
                <a:ea typeface="楷体" pitchFamily="49" charset="-122"/>
              </a:rPr>
              <a:t>　　纳税人可计提但未计提的加计抵减额，可在确定适用加计抵减政策当期一并计提。</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a:xfrm>
            <a:off x="457200" y="1203598"/>
            <a:ext cx="8229600" cy="3744416"/>
          </a:xfrm>
        </p:spPr>
        <p:txBody>
          <a:bodyPr>
            <a:normAutofit fontScale="92500" lnSpcReduction="10000"/>
          </a:bodyPr>
          <a:lstStyle/>
          <a:p>
            <a:r>
              <a:rPr lang="zh-CN" altLang="en-US" dirty="0" smtClean="0">
                <a:latin typeface="楷体_GB2312" pitchFamily="49" charset="-122"/>
                <a:ea typeface="楷体_GB2312" pitchFamily="49" charset="-122"/>
              </a:rPr>
              <a:t>可以适用简易计税方法计税的一般纳税人，在计算四项服务销售额占比时，是否应包括简易计税方法的销售额？</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答：</a:t>
            </a:r>
            <a:r>
              <a:rPr lang="en-US" altLang="zh-CN" dirty="0" smtClean="0">
                <a:latin typeface="楷体_GB2312" pitchFamily="49" charset="-122"/>
                <a:ea typeface="楷体_GB2312" pitchFamily="49" charset="-122"/>
              </a:rPr>
              <a:t>39</a:t>
            </a:r>
            <a:r>
              <a:rPr lang="zh-CN" altLang="en-US" dirty="0" smtClean="0">
                <a:latin typeface="楷体_GB2312" pitchFamily="49" charset="-122"/>
                <a:ea typeface="楷体_GB2312" pitchFamily="49" charset="-122"/>
              </a:rPr>
              <a:t>号公告第七条第（一）项规定，一般纳税人四项服务销售额占全部销售额的比重超过</a:t>
            </a:r>
            <a:r>
              <a:rPr lang="en-US" altLang="zh-CN" dirty="0" smtClean="0">
                <a:latin typeface="楷体_GB2312" pitchFamily="49" charset="-122"/>
                <a:ea typeface="楷体_GB2312" pitchFamily="49" charset="-122"/>
              </a:rPr>
              <a:t>50%</a:t>
            </a:r>
            <a:r>
              <a:rPr lang="zh-CN" altLang="en-US" dirty="0" smtClean="0">
                <a:latin typeface="楷体_GB2312" pitchFamily="49" charset="-122"/>
                <a:ea typeface="楷体_GB2312" pitchFamily="49" charset="-122"/>
              </a:rPr>
              <a:t>的，可以适用加计抵减政策。按照增值税暂行条例和营改增试点实施办法的规定，销售额是指纳税人发生应税行为取得的全部价款和价外费用，</a:t>
            </a:r>
            <a:r>
              <a:rPr lang="zh-CN" altLang="en-US" b="1" dirty="0" smtClean="0">
                <a:latin typeface="楷体_GB2312" pitchFamily="49" charset="-122"/>
                <a:ea typeface="楷体_GB2312" pitchFamily="49" charset="-122"/>
              </a:rPr>
              <a:t>包括按照一般计税方法计税的销售额和按照简易计税方法计税的销售额</a:t>
            </a:r>
            <a:r>
              <a:rPr lang="zh-CN" altLang="en-US" dirty="0" smtClean="0">
                <a:latin typeface="楷体_GB2312" pitchFamily="49" charset="-122"/>
                <a:ea typeface="楷体_GB2312" pitchFamily="49" charset="-122"/>
              </a:rPr>
              <a:t>。因此，在计算四项服务销售额占比时，纳税人选择适用简易计税方法计税的销售额应包括在内。</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加计抵减</a:t>
            </a:r>
            <a:endParaRPr lang="zh-CN" altLang="en-US" dirty="0"/>
          </a:p>
        </p:txBody>
      </p:sp>
      <p:sp>
        <p:nvSpPr>
          <p:cNvPr id="3" name="内容占位符 2"/>
          <p:cNvSpPr>
            <a:spLocks noGrp="1"/>
          </p:cNvSpPr>
          <p:nvPr>
            <p:ph idx="1"/>
          </p:nvPr>
        </p:nvSpPr>
        <p:spPr>
          <a:xfrm>
            <a:off x="457200" y="1275606"/>
            <a:ext cx="8229600" cy="3867894"/>
          </a:xfrm>
        </p:spPr>
        <p:txBody>
          <a:bodyPr>
            <a:normAutofit fontScale="92500" lnSpcReduction="20000"/>
          </a:bodyPr>
          <a:lstStyle/>
          <a:p>
            <a:r>
              <a:rPr lang="zh-CN" altLang="en-US" dirty="0" smtClean="0">
                <a:latin typeface="楷体_GB2312" pitchFamily="49" charset="-122"/>
                <a:ea typeface="楷体_GB2312" pitchFamily="49" charset="-122"/>
              </a:rPr>
              <a:t>   生产、生活性服务业纳税人是指提供四项服务取得的销售额占全部销售额的比重超过</a:t>
            </a:r>
            <a:r>
              <a:rPr lang="en-US" altLang="zh-CN" dirty="0" smtClean="0">
                <a:latin typeface="楷体_GB2312" pitchFamily="49" charset="-122"/>
                <a:ea typeface="楷体_GB2312" pitchFamily="49" charset="-122"/>
              </a:rPr>
              <a:t>50%</a:t>
            </a:r>
            <a:r>
              <a:rPr lang="zh-CN" altLang="en-US" dirty="0" smtClean="0">
                <a:latin typeface="楷体_GB2312" pitchFamily="49" charset="-122"/>
                <a:ea typeface="楷体_GB2312" pitchFamily="49" charset="-122"/>
              </a:rPr>
              <a:t>的纳税人。如果纳税人享受差额计税政策，纳税人应该以差额前的全部价款和价外费用参与计算，还是以差额后的销售额参与计算？ </a:t>
            </a:r>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   答：</a:t>
            </a:r>
            <a:r>
              <a:rPr lang="zh-CN" altLang="en-US" b="1" dirty="0" smtClean="0">
                <a:latin typeface="楷体_GB2312" pitchFamily="49" charset="-122"/>
                <a:ea typeface="楷体_GB2312" pitchFamily="49" charset="-122"/>
              </a:rPr>
              <a:t>应按照差额后的销售额参与计算</a:t>
            </a:r>
            <a:r>
              <a:rPr lang="zh-CN" altLang="en-US" dirty="0" smtClean="0">
                <a:latin typeface="楷体_GB2312" pitchFamily="49" charset="-122"/>
                <a:ea typeface="楷体_GB2312" pitchFamily="49" charset="-122"/>
              </a:rPr>
              <a:t>。例如，某纳税人提供服务，按照规定可以享受差额计税政策，以差额后的销售额计算缴纳增值税。该纳税人在计算销售额占比时，货物销售额为</a:t>
            </a:r>
            <a:r>
              <a:rPr lang="en-US" altLang="zh-CN" dirty="0" smtClean="0">
                <a:latin typeface="楷体_GB2312" pitchFamily="49" charset="-122"/>
                <a:ea typeface="楷体_GB2312" pitchFamily="49" charset="-122"/>
              </a:rPr>
              <a:t>2</a:t>
            </a:r>
            <a:r>
              <a:rPr lang="zh-CN" altLang="en-US" dirty="0" smtClean="0">
                <a:latin typeface="楷体_GB2312" pitchFamily="49" charset="-122"/>
                <a:ea typeface="楷体_GB2312" pitchFamily="49" charset="-122"/>
              </a:rPr>
              <a:t>万元，提供四项服务差额前的全部价款和价外费用共</a:t>
            </a:r>
            <a:r>
              <a:rPr lang="en-US" altLang="zh-CN" dirty="0" smtClean="0">
                <a:latin typeface="楷体_GB2312" pitchFamily="49" charset="-122"/>
                <a:ea typeface="楷体_GB2312" pitchFamily="49" charset="-122"/>
              </a:rPr>
              <a:t>20</a:t>
            </a:r>
            <a:r>
              <a:rPr lang="zh-CN" altLang="en-US" dirty="0" smtClean="0">
                <a:latin typeface="楷体_GB2312" pitchFamily="49" charset="-122"/>
                <a:ea typeface="楷体_GB2312" pitchFamily="49" charset="-122"/>
              </a:rPr>
              <a:t>万元，差额后的销售额为</a:t>
            </a:r>
            <a:r>
              <a:rPr lang="en-US" altLang="zh-CN" dirty="0" smtClean="0">
                <a:latin typeface="楷体_GB2312" pitchFamily="49" charset="-122"/>
                <a:ea typeface="楷体_GB2312" pitchFamily="49" charset="-122"/>
              </a:rPr>
              <a:t>4</a:t>
            </a:r>
            <a:r>
              <a:rPr lang="zh-CN" altLang="en-US" dirty="0" smtClean="0">
                <a:latin typeface="楷体_GB2312" pitchFamily="49" charset="-122"/>
                <a:ea typeface="楷体_GB2312" pitchFamily="49" charset="-122"/>
              </a:rPr>
              <a:t>万元。则应按照</a:t>
            </a:r>
            <a:r>
              <a:rPr lang="en-US" altLang="zh-CN" dirty="0" smtClean="0">
                <a:latin typeface="楷体_GB2312" pitchFamily="49" charset="-122"/>
                <a:ea typeface="楷体_GB2312" pitchFamily="49" charset="-122"/>
              </a:rPr>
              <a:t>4/</a:t>
            </a: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2+4</a:t>
            </a:r>
            <a:r>
              <a:rPr lang="zh-CN" altLang="en-US" dirty="0" smtClean="0">
                <a:latin typeface="楷体_GB2312" pitchFamily="49" charset="-122"/>
                <a:ea typeface="楷体_GB2312" pitchFamily="49" charset="-122"/>
              </a:rPr>
              <a:t>）来进行计算占比。因该纳税人四项服务销售额占全部销售额的比重超过</a:t>
            </a:r>
            <a:r>
              <a:rPr lang="en-US" altLang="zh-CN" dirty="0" smtClean="0">
                <a:latin typeface="楷体_GB2312" pitchFamily="49" charset="-122"/>
                <a:ea typeface="楷体_GB2312" pitchFamily="49" charset="-122"/>
              </a:rPr>
              <a:t>50%</a:t>
            </a:r>
            <a:r>
              <a:rPr lang="zh-CN" altLang="en-US" dirty="0" smtClean="0">
                <a:latin typeface="楷体_GB2312" pitchFamily="49" charset="-122"/>
                <a:ea typeface="楷体_GB2312" pitchFamily="49" charset="-122"/>
              </a:rPr>
              <a:t>，按照规定，可以享受加计抵减政策。</a:t>
            </a:r>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663</TotalTime>
  <Words>4037</Words>
  <Application>Microsoft Office PowerPoint</Application>
  <PresentationFormat>全屏显示(16:9)</PresentationFormat>
  <Paragraphs>111</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流畅</vt:lpstr>
      <vt:lpstr>和平区税务局2019深化增值税改革培训</vt:lpstr>
      <vt:lpstr>加计抵减</vt:lpstr>
      <vt:lpstr>加计抵减</vt:lpstr>
      <vt:lpstr>加计抵减</vt:lpstr>
      <vt:lpstr>加计抵减</vt:lpstr>
      <vt:lpstr>加计抵减</vt:lpstr>
      <vt:lpstr>加计抵减</vt:lpstr>
      <vt:lpstr>加计抵减</vt:lpstr>
      <vt:lpstr>加计抵减</vt:lpstr>
      <vt:lpstr>加计抵减</vt:lpstr>
      <vt:lpstr>加计抵减</vt:lpstr>
      <vt:lpstr>加计抵减</vt:lpstr>
      <vt:lpstr>加计抵减</vt:lpstr>
      <vt:lpstr>加计抵减</vt:lpstr>
      <vt:lpstr>加计抵减</vt:lpstr>
      <vt:lpstr>加计抵减</vt:lpstr>
      <vt:lpstr>加计抵减</vt:lpstr>
      <vt:lpstr>加计抵减</vt:lpstr>
      <vt:lpstr>加计抵减</vt:lpstr>
      <vt:lpstr>加计抵减</vt:lpstr>
      <vt:lpstr>15号公告</vt:lpstr>
      <vt:lpstr>加计抵减</vt:lpstr>
      <vt:lpstr>加计抵减</vt:lpstr>
      <vt:lpstr>加计抵减</vt:lpstr>
      <vt:lpstr>加计抵减</vt:lpstr>
      <vt:lpstr>加计抵减</vt:lpstr>
      <vt:lpstr>14号公告-加计抵减</vt:lpstr>
      <vt:lpstr>14号公告-加计抵减</vt:lpstr>
      <vt:lpstr>加计抵减</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a</cp:lastModifiedBy>
  <cp:revision>71</cp:revision>
  <dcterms:modified xsi:type="dcterms:W3CDTF">2019-04-24T02:13:00Z</dcterms:modified>
</cp:coreProperties>
</file>