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notesSlides/notesSlide55.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2"/>
  </p:notesMasterIdLst>
  <p:sldIdLst>
    <p:sldId id="284" r:id="rId2"/>
    <p:sldId id="259" r:id="rId3"/>
    <p:sldId id="258" r:id="rId4"/>
    <p:sldId id="257" r:id="rId5"/>
    <p:sldId id="286" r:id="rId6"/>
    <p:sldId id="287" r:id="rId7"/>
    <p:sldId id="288" r:id="rId8"/>
    <p:sldId id="260" r:id="rId9"/>
    <p:sldId id="289" r:id="rId10"/>
    <p:sldId id="292" r:id="rId11"/>
    <p:sldId id="290" r:id="rId12"/>
    <p:sldId id="378" r:id="rId13"/>
    <p:sldId id="380" r:id="rId14"/>
    <p:sldId id="381" r:id="rId15"/>
    <p:sldId id="400" r:id="rId16"/>
    <p:sldId id="382" r:id="rId17"/>
    <p:sldId id="294" r:id="rId18"/>
    <p:sldId id="295" r:id="rId19"/>
    <p:sldId id="296" r:id="rId20"/>
    <p:sldId id="306" r:id="rId21"/>
    <p:sldId id="301" r:id="rId22"/>
    <p:sldId id="302" r:id="rId23"/>
    <p:sldId id="303" r:id="rId24"/>
    <p:sldId id="384" r:id="rId25"/>
    <p:sldId id="305" r:id="rId26"/>
    <p:sldId id="383" r:id="rId27"/>
    <p:sldId id="304" r:id="rId28"/>
    <p:sldId id="307" r:id="rId29"/>
    <p:sldId id="386" r:id="rId30"/>
    <p:sldId id="387" r:id="rId31"/>
    <p:sldId id="388" r:id="rId32"/>
    <p:sldId id="385" r:id="rId33"/>
    <p:sldId id="308" r:id="rId34"/>
    <p:sldId id="340" r:id="rId35"/>
    <p:sldId id="311" r:id="rId36"/>
    <p:sldId id="390" r:id="rId37"/>
    <p:sldId id="318" r:id="rId38"/>
    <p:sldId id="319" r:id="rId39"/>
    <p:sldId id="392" r:id="rId40"/>
    <p:sldId id="320" r:id="rId41"/>
    <p:sldId id="393" r:id="rId42"/>
    <p:sldId id="394" r:id="rId43"/>
    <p:sldId id="321" r:id="rId44"/>
    <p:sldId id="395" r:id="rId45"/>
    <p:sldId id="322" r:id="rId46"/>
    <p:sldId id="396" r:id="rId47"/>
    <p:sldId id="323" r:id="rId48"/>
    <p:sldId id="330" r:id="rId49"/>
    <p:sldId id="397" r:id="rId50"/>
    <p:sldId id="324" r:id="rId51"/>
    <p:sldId id="325" r:id="rId52"/>
    <p:sldId id="326" r:id="rId53"/>
    <p:sldId id="327" r:id="rId54"/>
    <p:sldId id="398" r:id="rId55"/>
    <p:sldId id="328" r:id="rId56"/>
    <p:sldId id="399" r:id="rId57"/>
    <p:sldId id="337" r:id="rId58"/>
    <p:sldId id="335" r:id="rId59"/>
    <p:sldId id="336" r:id="rId60"/>
    <p:sldId id="339" r:id="rId61"/>
  </p:sldIdLst>
  <p:sldSz cx="12192000" cy="6858000"/>
  <p:notesSz cx="6858000" cy="9144000"/>
  <p:custDataLst>
    <p:tags r:id="rId6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235AA6"/>
    <a:srgbClr val="EFF5FB"/>
    <a:srgbClr val="E77900"/>
    <a:srgbClr val="F2DD1D"/>
    <a:srgbClr val="33B1FF"/>
    <a:srgbClr val="ABC9FF"/>
    <a:srgbClr val="FBDB19"/>
    <a:srgbClr val="8BB4FF"/>
    <a:srgbClr val="1E70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6912" autoAdjust="0"/>
    <p:restoredTop sz="94660" autoAdjust="0"/>
  </p:normalViewPr>
  <p:slideViewPr>
    <p:cSldViewPr snapToGrid="0">
      <p:cViewPr varScale="1">
        <p:scale>
          <a:sx n="114" d="100"/>
          <a:sy n="114" d="100"/>
        </p:scale>
        <p:origin x="-366" y="-9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gs" Target="tags/tag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D6B004-B076-4399-8288-47A910BE64B9}" type="datetimeFigureOut">
              <a:rPr lang="zh-CN" altLang="en-US" smtClean="0"/>
              <a:pPr/>
              <a:t>2019/5/29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2C77FDD-5E92-4646-9FDE-FD7C943CEA2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35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36</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37</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38</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39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4</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40</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41</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42</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43</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44</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45</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46</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47</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48</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49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5</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50</a:t>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51</a:t>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52</a:t>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53</a:t>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54</a:t>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55</a:t>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56</a:t>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C17DE28-D9DD-4247-84C0-6460662DD664}" type="slidenum">
              <a:rPr lang="zh-CN" altLang="en-US" smtClean="0">
                <a:solidFill>
                  <a:prstClr val="black"/>
                </a:solidFill>
              </a:rPr>
              <a:pPr>
                <a:defRPr/>
              </a:pPr>
              <a:t>57</a:t>
            </a:fld>
            <a:endParaRPr lang="zh-CN" altLang="en-US">
              <a:solidFill>
                <a:prstClr val="black"/>
              </a:solidFill>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58</a:t>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C17DE28-D9DD-4247-84C0-6460662DD664}" type="slidenum">
              <a:rPr lang="zh-CN" altLang="en-US" smtClean="0">
                <a:solidFill>
                  <a:prstClr val="black"/>
                </a:solidFill>
              </a:rPr>
              <a:pPr>
                <a:defRPr/>
              </a:pPr>
              <a:t>59</a:t>
            </a:fld>
            <a:endParaRPr lang="zh-CN" alt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6</a:t>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60</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C77FDD-5E92-4646-9FDE-FD7C943CEA28}"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0294669-7708-4F9C-8508-2B11BF575BA0}" type="datetimeFigureOut">
              <a:rPr lang="zh-CN" altLang="en-US" smtClean="0"/>
              <a:pPr/>
              <a:t>2019/5/29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49ACC3F-458A-4967-BB8F-BF9B0C7D6209}" type="slidenum">
              <a:rPr lang="zh-CN" altLang="en-US" smtClean="0"/>
              <a:pPr/>
              <a:t>‹#›</a:t>
            </a:fld>
            <a:endParaRPr lang="zh-CN" altLang="en-US"/>
          </a:p>
        </p:txBody>
      </p:sp>
    </p:spTree>
  </p:cSld>
  <p:clrMapOvr>
    <a:masterClrMapping/>
  </p:clrMapOvr>
  <mc:AlternateContent xmlns:mc="http://schemas.openxmlformats.org/markup-compatibility/2006">
    <mc:Choice xmlns="" xmlns:p14="http://schemas.microsoft.com/office/powerpoint/2010/main" Requires="p14">
      <p:transition spd="slow" p14:dur="1250" advTm="4000">
        <p14:flip dir="r"/>
      </p:transition>
    </mc:Choice>
    <mc:Fallback>
      <p:transition spd="slow" advTm="4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0294669-7708-4F9C-8508-2B11BF575BA0}" type="datetimeFigureOut">
              <a:rPr lang="zh-CN" altLang="en-US" smtClean="0"/>
              <a:pPr/>
              <a:t>2019/5/29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49ACC3F-458A-4967-BB8F-BF9B0C7D6209}" type="slidenum">
              <a:rPr lang="zh-CN" altLang="en-US" smtClean="0"/>
              <a:pPr/>
              <a:t>‹#›</a:t>
            </a:fld>
            <a:endParaRPr lang="zh-CN" altLang="en-US"/>
          </a:p>
        </p:txBody>
      </p:sp>
    </p:spTree>
  </p:cSld>
  <p:clrMapOvr>
    <a:masterClrMapping/>
  </p:clrMapOvr>
  <mc:AlternateContent xmlns:mc="http://schemas.openxmlformats.org/markup-compatibility/2006">
    <mc:Choice xmlns="" xmlns:p14="http://schemas.microsoft.com/office/powerpoint/2010/main" Requires="p14">
      <p:transition spd="slow" p14:dur="1250" advTm="4000">
        <p14:flip dir="r"/>
      </p:transition>
    </mc:Choice>
    <mc:Fallback>
      <p:transition spd="slow" advTm="4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0294669-7708-4F9C-8508-2B11BF575BA0}" type="datetimeFigureOut">
              <a:rPr lang="zh-CN" altLang="en-US" smtClean="0"/>
              <a:pPr/>
              <a:t>2019/5/29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49ACC3F-458A-4967-BB8F-BF9B0C7D6209}" type="slidenum">
              <a:rPr lang="zh-CN" altLang="en-US" smtClean="0"/>
              <a:pPr/>
              <a:t>‹#›</a:t>
            </a:fld>
            <a:endParaRPr lang="zh-CN" altLang="en-US"/>
          </a:p>
        </p:txBody>
      </p:sp>
    </p:spTree>
  </p:cSld>
  <p:clrMapOvr>
    <a:masterClrMapping/>
  </p:clrMapOvr>
  <mc:AlternateContent xmlns:mc="http://schemas.openxmlformats.org/markup-compatibility/2006">
    <mc:Choice xmlns="" xmlns:p14="http://schemas.microsoft.com/office/powerpoint/2010/main" Requires="p14">
      <p:transition spd="slow" p14:dur="1250" advTm="4000">
        <p14:flip dir="r"/>
      </p:transition>
    </mc:Choice>
    <mc:Fallback>
      <p:transition spd="slow" advTm="4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 xmlns:p14="http://schemas.microsoft.com/office/powerpoint/2010/main" Requires="p14">
      <p:transition spd="slow" p14:dur="1250" advTm="4000">
        <p14:flip dir="r"/>
      </p:transition>
    </mc:Choice>
    <mc:Fallback>
      <p:transition spd="slow" advTm="4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0294669-7708-4F9C-8508-2B11BF575BA0}" type="datetimeFigureOut">
              <a:rPr lang="zh-CN" altLang="en-US" smtClean="0"/>
              <a:pPr/>
              <a:t>2019/5/29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49ACC3F-458A-4967-BB8F-BF9B0C7D6209}" type="slidenum">
              <a:rPr lang="zh-CN" altLang="en-US" smtClean="0"/>
              <a:pPr/>
              <a:t>‹#›</a:t>
            </a:fld>
            <a:endParaRPr lang="zh-CN" altLang="en-US"/>
          </a:p>
        </p:txBody>
      </p:sp>
    </p:spTree>
  </p:cSld>
  <p:clrMapOvr>
    <a:masterClrMapping/>
  </p:clrMapOvr>
  <mc:AlternateContent xmlns:mc="http://schemas.openxmlformats.org/markup-compatibility/2006">
    <mc:Choice xmlns="" xmlns:p14="http://schemas.microsoft.com/office/powerpoint/2010/main" Requires="p14">
      <p:transition spd="slow" p14:dur="1250" advTm="4000">
        <p14:flip dir="r"/>
      </p:transition>
    </mc:Choice>
    <mc:Fallback>
      <p:transition spd="slow" advTm="4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C0294669-7708-4F9C-8508-2B11BF575BA0}" type="datetimeFigureOut">
              <a:rPr lang="zh-CN" altLang="en-US" smtClean="0"/>
              <a:pPr/>
              <a:t>2019/5/29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49ACC3F-458A-4967-BB8F-BF9B0C7D6209}" type="slidenum">
              <a:rPr lang="zh-CN" altLang="en-US" smtClean="0"/>
              <a:pPr/>
              <a:t>‹#›</a:t>
            </a:fld>
            <a:endParaRPr lang="zh-CN" altLang="en-US"/>
          </a:p>
        </p:txBody>
      </p:sp>
    </p:spTree>
  </p:cSld>
  <p:clrMapOvr>
    <a:masterClrMapping/>
  </p:clrMapOvr>
  <mc:AlternateContent xmlns:mc="http://schemas.openxmlformats.org/markup-compatibility/2006">
    <mc:Choice xmlns="" xmlns:p14="http://schemas.microsoft.com/office/powerpoint/2010/main" Requires="p14">
      <p:transition spd="slow" p14:dur="1250" advTm="4000">
        <p14:flip dir="r"/>
      </p:transition>
    </mc:Choice>
    <mc:Fallback>
      <p:transition spd="slow" advTm="4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0294669-7708-4F9C-8508-2B11BF575BA0}" type="datetimeFigureOut">
              <a:rPr lang="zh-CN" altLang="en-US" smtClean="0"/>
              <a:pPr/>
              <a:t>2019/5/29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49ACC3F-458A-4967-BB8F-BF9B0C7D6209}" type="slidenum">
              <a:rPr lang="zh-CN" altLang="en-US" smtClean="0"/>
              <a:pPr/>
              <a:t>‹#›</a:t>
            </a:fld>
            <a:endParaRPr lang="zh-CN" altLang="en-US"/>
          </a:p>
        </p:txBody>
      </p:sp>
    </p:spTree>
  </p:cSld>
  <p:clrMapOvr>
    <a:masterClrMapping/>
  </p:clrMapOvr>
  <mc:AlternateContent xmlns:mc="http://schemas.openxmlformats.org/markup-compatibility/2006">
    <mc:Choice xmlns="" xmlns:p14="http://schemas.microsoft.com/office/powerpoint/2010/main" Requires="p14">
      <p:transition spd="slow" p14:dur="1250" advTm="4000">
        <p14:flip dir="r"/>
      </p:transition>
    </mc:Choice>
    <mc:Fallback>
      <p:transition spd="slow" advTm="4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0294669-7708-4F9C-8508-2B11BF575BA0}" type="datetimeFigureOut">
              <a:rPr lang="zh-CN" altLang="en-US" smtClean="0"/>
              <a:pPr/>
              <a:t>2019/5/29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49ACC3F-458A-4967-BB8F-BF9B0C7D6209}" type="slidenum">
              <a:rPr lang="zh-CN" altLang="en-US" smtClean="0"/>
              <a:pPr/>
              <a:t>‹#›</a:t>
            </a:fld>
            <a:endParaRPr lang="zh-CN" altLang="en-US"/>
          </a:p>
        </p:txBody>
      </p:sp>
    </p:spTree>
  </p:cSld>
  <p:clrMapOvr>
    <a:masterClrMapping/>
  </p:clrMapOvr>
  <mc:AlternateContent xmlns:mc="http://schemas.openxmlformats.org/markup-compatibility/2006">
    <mc:Choice xmlns="" xmlns:p14="http://schemas.microsoft.com/office/powerpoint/2010/main" Requires="p14">
      <p:transition spd="slow" p14:dur="1250" advTm="4000">
        <p14:flip dir="r"/>
      </p:transition>
    </mc:Choice>
    <mc:Fallback>
      <p:transition spd="slow" advTm="4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0294669-7708-4F9C-8508-2B11BF575BA0}" type="datetimeFigureOut">
              <a:rPr lang="zh-CN" altLang="en-US" smtClean="0"/>
              <a:pPr/>
              <a:t>2019/5/29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49ACC3F-458A-4967-BB8F-BF9B0C7D6209}" type="slidenum">
              <a:rPr lang="zh-CN" altLang="en-US" smtClean="0"/>
              <a:pPr/>
              <a:t>‹#›</a:t>
            </a:fld>
            <a:endParaRPr lang="zh-CN" altLang="en-US"/>
          </a:p>
        </p:txBody>
      </p:sp>
    </p:spTree>
  </p:cSld>
  <p:clrMapOvr>
    <a:masterClrMapping/>
  </p:clrMapOvr>
  <mc:AlternateContent xmlns:mc="http://schemas.openxmlformats.org/markup-compatibility/2006">
    <mc:Choice xmlns="" xmlns:p14="http://schemas.microsoft.com/office/powerpoint/2010/main" Requires="p14">
      <p:transition spd="slow" p14:dur="1250" advTm="4000">
        <p14:flip dir="r"/>
      </p:transition>
    </mc:Choice>
    <mc:Fallback>
      <p:transition spd="slow" advTm="4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0294669-7708-4F9C-8508-2B11BF575BA0}" type="datetimeFigureOut">
              <a:rPr lang="zh-CN" altLang="en-US" smtClean="0"/>
              <a:pPr/>
              <a:t>2019/5/29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49ACC3F-458A-4967-BB8F-BF9B0C7D6209}" type="slidenum">
              <a:rPr lang="zh-CN" altLang="en-US" smtClean="0"/>
              <a:pPr/>
              <a:t>‹#›</a:t>
            </a:fld>
            <a:endParaRPr lang="zh-CN" altLang="en-US"/>
          </a:p>
        </p:txBody>
      </p:sp>
    </p:spTree>
  </p:cSld>
  <p:clrMapOvr>
    <a:masterClrMapping/>
  </p:clrMapOvr>
  <mc:AlternateContent xmlns:mc="http://schemas.openxmlformats.org/markup-compatibility/2006">
    <mc:Choice xmlns="" xmlns:p14="http://schemas.microsoft.com/office/powerpoint/2010/main" Requires="p14">
      <p:transition spd="slow" p14:dur="1250" advTm="4000">
        <p14:flip dir="r"/>
      </p:transition>
    </mc:Choice>
    <mc:Fallback>
      <p:transition spd="slow" advTm="4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0294669-7708-4F9C-8508-2B11BF575BA0}" type="datetimeFigureOut">
              <a:rPr lang="zh-CN" altLang="en-US" smtClean="0"/>
              <a:pPr/>
              <a:t>2019/5/29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49ACC3F-458A-4967-BB8F-BF9B0C7D6209}" type="slidenum">
              <a:rPr lang="zh-CN" altLang="en-US" smtClean="0"/>
              <a:pPr/>
              <a:t>‹#›</a:t>
            </a:fld>
            <a:endParaRPr lang="zh-CN" altLang="en-US"/>
          </a:p>
        </p:txBody>
      </p:sp>
    </p:spTree>
  </p:cSld>
  <p:clrMapOvr>
    <a:masterClrMapping/>
  </p:clrMapOvr>
  <mc:AlternateContent xmlns:mc="http://schemas.openxmlformats.org/markup-compatibility/2006">
    <mc:Choice xmlns="" xmlns:p14="http://schemas.microsoft.com/office/powerpoint/2010/main" Requires="p14">
      <p:transition spd="slow" p14:dur="1250" advTm="4000">
        <p14:flip dir="r"/>
      </p:transition>
    </mc:Choice>
    <mc:Fallback>
      <p:transition spd="slow" advTm="4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0294669-7708-4F9C-8508-2B11BF575BA0}" type="datetimeFigureOut">
              <a:rPr lang="zh-CN" altLang="en-US" smtClean="0"/>
              <a:pPr/>
              <a:t>2019/5/29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49ACC3F-458A-4967-BB8F-BF9B0C7D6209}" type="slidenum">
              <a:rPr lang="zh-CN" altLang="en-US" smtClean="0"/>
              <a:pPr/>
              <a:t>‹#›</a:t>
            </a:fld>
            <a:endParaRPr lang="zh-CN" altLang="en-US"/>
          </a:p>
        </p:txBody>
      </p:sp>
    </p:spTree>
  </p:cSld>
  <p:clrMapOvr>
    <a:masterClrMapping/>
  </p:clrMapOvr>
  <mc:AlternateContent xmlns:mc="http://schemas.openxmlformats.org/markup-compatibility/2006">
    <mc:Choice xmlns="" xmlns:p14="http://schemas.microsoft.com/office/powerpoint/2010/main" Requires="p14">
      <p:transition spd="slow" p14:dur="1250" advTm="4000">
        <p14:flip dir="r"/>
      </p:transition>
    </mc:Choice>
    <mc:Fallback>
      <p:transition spd="slow" advTm="4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294669-7708-4F9C-8508-2B11BF575BA0}" type="datetimeFigureOut">
              <a:rPr lang="zh-CN" altLang="en-US" smtClean="0"/>
              <a:pPr/>
              <a:t>2019/5/29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49ACC3F-458A-4967-BB8F-BF9B0C7D620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 xmlns:p14="http://schemas.microsoft.com/office/powerpoint/2010/main" Requires="p14">
      <p:transition spd="slow" p14:dur="1250" advTm="4000">
        <p14:flip dir="r"/>
      </p:transition>
    </mc:Choice>
    <mc:Fallback>
      <p:transition spd="slow" advTm="4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5.png"/></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5.png"/></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5.png"/></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5.png"/></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5.png"/></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5.png"/></Relationships>
</file>

<file path=ppt/slides/_rels/slide3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5.png"/></Relationships>
</file>

<file path=ppt/slides/_rels/slide3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5.png"/></Relationships>
</file>

<file path=ppt/slides/_rels/slide3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5.png"/></Relationships>
</file>

<file path=ppt/slides/_rels/slide3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5.png"/></Relationships>
</file>

<file path=ppt/slides/_rels/slide3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5.png"/></Relationships>
</file>

<file path=ppt/slides/_rels/slide3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5.png"/></Relationships>
</file>

<file path=ppt/slides/_rels/slide3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8.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5.png"/></Relationships>
</file>

<file path=ppt/slides/_rels/slide3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5.png"/></Relationships>
</file>

<file path=ppt/slides/_rels/slide4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1.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5.png"/></Relationships>
</file>

<file path=ppt/slides/_rels/slide4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2.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5.png"/></Relationships>
</file>

<file path=ppt/slides/_rels/slide4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3.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5.png"/></Relationships>
</file>

<file path=ppt/slides/_rels/slide4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4.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5.png"/></Relationships>
</file>

<file path=ppt/slides/_rels/slide4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5.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5.png"/></Relationships>
</file>

<file path=ppt/slides/_rels/slide4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6.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5.png"/></Relationships>
</file>

<file path=ppt/slides/_rels/slide4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7.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5.png"/></Relationships>
</file>

<file path=ppt/slides/_rels/slide4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8.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5.png"/></Relationships>
</file>

<file path=ppt/slides/_rels/slide4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5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0.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5.png"/></Relationships>
</file>

<file path=ppt/slides/_rels/slide5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1.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5.png"/></Relationships>
</file>

<file path=ppt/slides/_rels/slide5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2.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5.png"/></Relationships>
</file>

<file path=ppt/slides/_rels/slide5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3.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5.png"/></Relationships>
</file>

<file path=ppt/slides/_rels/slide5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5.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5.png"/></Relationships>
</file>

<file path=ppt/slides/_rels/slide56.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56.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5.png"/></Relationships>
</file>

<file path=ppt/slides/_rels/slide5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7.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5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8.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5.png"/></Relationships>
</file>

<file path=ppt/slides/_rels/slide5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9.xml"/><Relationship Id="rId1" Type="http://schemas.openxmlformats.org/officeDocument/2006/relationships/slideLayout" Target="../slideLayouts/slideLayout12.xml"/><Relationship Id="rId5" Type="http://schemas.openxmlformats.org/officeDocument/2006/relationships/image" Target="../media/image19.jpe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60.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20.png"/><Relationship Id="rId2" Type="http://schemas.openxmlformats.org/officeDocument/2006/relationships/notesSlide" Target="../notesSlides/notesSlide60.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ABC9FF"/>
        </a:solidFill>
        <a:effectLst/>
      </p:bgPr>
    </p:bg>
    <p:spTree>
      <p:nvGrpSpPr>
        <p:cNvPr id="1" name=""/>
        <p:cNvGrpSpPr/>
        <p:nvPr/>
      </p:nvGrpSpPr>
      <p:grpSpPr>
        <a:xfrm>
          <a:off x="0" y="0"/>
          <a:ext cx="0" cy="0"/>
          <a:chOff x="0" y="0"/>
          <a:chExt cx="0" cy="0"/>
        </a:xfrm>
      </p:grpSpPr>
      <p:pic>
        <p:nvPicPr>
          <p:cNvPr id="15" name="图片 14"/>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71169"/>
            <a:ext cx="12596117" cy="7399304"/>
          </a:xfrm>
          <a:prstGeom prst="rect">
            <a:avLst/>
          </a:prstGeom>
          <a:effectLst>
            <a:outerShdw dist="50800" dir="5400000" algn="ctr" rotWithShape="0">
              <a:srgbClr val="000000"/>
            </a:outerShdw>
          </a:effectLst>
        </p:spPr>
      </p:pic>
      <p:pic>
        <p:nvPicPr>
          <p:cNvPr id="5" name="图片 4"/>
          <p:cNvPicPr>
            <a:picLocks noChangeAspect="1"/>
          </p:cNvPicPr>
          <p:nvPr/>
        </p:nvPicPr>
        <p:blipFill rotWithShape="1">
          <a:blip r:embed="rId4" cstate="print">
            <a:extLst>
              <a:ext uri="{28A0092B-C50C-407E-A947-70E740481C1C}">
                <a14:useLocalDpi xmlns="" xmlns:a14="http://schemas.microsoft.com/office/drawing/2010/main" val="0"/>
              </a:ext>
            </a:extLst>
          </a:blip>
          <a:srcRect b="37854"/>
          <a:stretch>
            <a:fillRect/>
          </a:stretch>
        </p:blipFill>
        <p:spPr>
          <a:xfrm>
            <a:off x="500896" y="0"/>
            <a:ext cx="11190208" cy="3520697"/>
          </a:xfrm>
          <a:prstGeom prst="rect">
            <a:avLst/>
          </a:prstGeom>
        </p:spPr>
      </p:pic>
      <p:pic>
        <p:nvPicPr>
          <p:cNvPr id="6" name="图片 5"/>
          <p:cNvPicPr>
            <a:picLocks noChangeAspect="1"/>
          </p:cNvPicPr>
          <p:nvPr/>
        </p:nvPicPr>
        <p:blipFill rotWithShape="1">
          <a:blip r:embed="rId5" cstate="print">
            <a:extLst>
              <a:ext uri="{28A0092B-C50C-407E-A947-70E740481C1C}">
                <a14:useLocalDpi xmlns="" xmlns:a14="http://schemas.microsoft.com/office/drawing/2010/main" val="0"/>
              </a:ext>
            </a:extLst>
          </a:blip>
          <a:srcRect l="12854" t="25579" r="9876" b="9903"/>
          <a:stretch>
            <a:fillRect/>
          </a:stretch>
        </p:blipFill>
        <p:spPr>
          <a:xfrm>
            <a:off x="5212713" y="453432"/>
            <a:ext cx="2428875" cy="1926349"/>
          </a:xfrm>
          <a:prstGeom prst="rect">
            <a:avLst/>
          </a:prstGeom>
        </p:spPr>
      </p:pic>
      <p:grpSp>
        <p:nvGrpSpPr>
          <p:cNvPr id="13" name="组合 12"/>
          <p:cNvGrpSpPr/>
          <p:nvPr/>
        </p:nvGrpSpPr>
        <p:grpSpPr>
          <a:xfrm>
            <a:off x="1884496" y="3009161"/>
            <a:ext cx="9507731" cy="2289877"/>
            <a:chOff x="1525612" y="2505670"/>
            <a:chExt cx="9507731" cy="2289877"/>
          </a:xfrm>
        </p:grpSpPr>
        <p:sp>
          <p:nvSpPr>
            <p:cNvPr id="7" name="文本框 6"/>
            <p:cNvSpPr txBox="1"/>
            <p:nvPr/>
          </p:nvSpPr>
          <p:spPr>
            <a:xfrm>
              <a:off x="1525612" y="2505670"/>
              <a:ext cx="9507731" cy="923330"/>
            </a:xfrm>
            <a:prstGeom prst="rect">
              <a:avLst/>
            </a:prstGeom>
            <a:noFill/>
          </p:spPr>
          <p:txBody>
            <a:bodyPr wrap="none" rtlCol="0">
              <a:spAutoFit/>
            </a:bodyPr>
            <a:lstStyle/>
            <a:p>
              <a:r>
                <a:rPr lang="en-US" altLang="zh-CN" sz="5400" b="1" dirty="0" smtClean="0">
                  <a:solidFill>
                    <a:srgbClr val="FBDB19"/>
                  </a:solidFill>
                  <a:effectLst>
                    <a:outerShdw blurRad="50800" dist="38100" dir="2700000" algn="tl" rotWithShape="0">
                      <a:prstClr val="black"/>
                    </a:outerShdw>
                  </a:effectLst>
                  <a:latin typeface="微软雅黑" panose="020B0503020204020204" pitchFamily="34" charset="-122"/>
                  <a:ea typeface="微软雅黑" panose="020B0503020204020204" pitchFamily="34" charset="-122"/>
                </a:rPr>
                <a:t>2019</a:t>
              </a:r>
              <a:r>
                <a:rPr lang="zh-CN" altLang="en-US" sz="5400" b="1" dirty="0" smtClean="0">
                  <a:solidFill>
                    <a:srgbClr val="FBDB19"/>
                  </a:solidFill>
                  <a:effectLst>
                    <a:outerShdw blurRad="50800" dist="38100" dir="2700000" algn="tl" rotWithShape="0">
                      <a:prstClr val="black"/>
                    </a:outerShdw>
                  </a:effectLst>
                  <a:latin typeface="微软雅黑" panose="020B0503020204020204" pitchFamily="34" charset="-122"/>
                  <a:ea typeface="微软雅黑" panose="020B0503020204020204" pitchFamily="34" charset="-122"/>
                </a:rPr>
                <a:t>年</a:t>
              </a:r>
              <a:r>
                <a:rPr lang="zh-CN" altLang="en-US" sz="5400" b="1" dirty="0">
                  <a:solidFill>
                    <a:srgbClr val="FBDB19"/>
                  </a:solidFill>
                  <a:effectLst>
                    <a:outerShdw blurRad="50800" dist="38100" dir="2700000" algn="tl" rotWithShape="0">
                      <a:prstClr val="black"/>
                    </a:outerShdw>
                  </a:effectLst>
                  <a:latin typeface="微软雅黑" panose="020B0503020204020204" pitchFamily="34" charset="-122"/>
                  <a:ea typeface="微软雅黑" panose="020B0503020204020204" pitchFamily="34" charset="-122"/>
                </a:rPr>
                <a:t>全国税收调查企业培训</a:t>
              </a:r>
            </a:p>
          </p:txBody>
        </p:sp>
        <p:cxnSp>
          <p:nvCxnSpPr>
            <p:cNvPr id="9" name="直接连接符 8"/>
            <p:cNvCxnSpPr/>
            <p:nvPr/>
          </p:nvCxnSpPr>
          <p:spPr>
            <a:xfrm>
              <a:off x="1743959" y="3743324"/>
              <a:ext cx="905915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3681681" y="4087661"/>
              <a:ext cx="5333456" cy="707886"/>
            </a:xfrm>
            <a:prstGeom prst="rect">
              <a:avLst/>
            </a:prstGeom>
            <a:noFill/>
            <a:effectLst>
              <a:outerShdw blurRad="50800" dist="50800" dir="5400000" algn="ctr" rotWithShape="0">
                <a:schemeClr val="bg1">
                  <a:alpha val="0"/>
                </a:schemeClr>
              </a:outerShdw>
            </a:effectLst>
          </p:spPr>
          <p:txBody>
            <a:bodyPr wrap="square" rtlCol="0">
              <a:spAutoFit/>
            </a:bodyPr>
            <a:lstStyle/>
            <a:p>
              <a:r>
                <a:rPr lang="en-US" altLang="zh-CN" sz="4000" b="1" dirty="0">
                  <a:solidFill>
                    <a:srgbClr val="FBDB19"/>
                  </a:solidFill>
                  <a:effectLst>
                    <a:outerShdw blurRad="50800" dist="38100" dir="2700000" algn="tl" rotWithShape="0">
                      <a:prstClr val="black"/>
                    </a:outerShdw>
                  </a:effectLst>
                  <a:latin typeface="微软雅黑" panose="020B0503020204020204" pitchFamily="34" charset="-122"/>
                  <a:ea typeface="微软雅黑" panose="020B0503020204020204" pitchFamily="34" charset="-122"/>
                </a:rPr>
                <a:t> </a:t>
              </a:r>
              <a:r>
                <a:rPr lang="zh-CN" altLang="en-US" sz="3200" b="1" dirty="0">
                  <a:solidFill>
                    <a:srgbClr val="FBDB19"/>
                  </a:solidFill>
                  <a:effectLst>
                    <a:outerShdw blurRad="50800" dist="38100" dir="2700000" algn="tl" rotWithShape="0">
                      <a:prstClr val="black"/>
                    </a:outerShdw>
                  </a:effectLst>
                  <a:latin typeface="微软雅黑" panose="020B0503020204020204" pitchFamily="34" charset="-122"/>
                  <a:ea typeface="微软雅黑" panose="020B0503020204020204" pitchFamily="34" charset="-122"/>
                </a:rPr>
                <a:t>东疆保税</a:t>
              </a:r>
              <a:r>
                <a:rPr lang="zh-CN" altLang="en-US" sz="3200" b="1" dirty="0" smtClean="0">
                  <a:solidFill>
                    <a:srgbClr val="FBDB19"/>
                  </a:solidFill>
                  <a:effectLst>
                    <a:outerShdw blurRad="50800" dist="38100" dir="2700000" algn="tl" rotWithShape="0">
                      <a:prstClr val="black"/>
                    </a:outerShdw>
                  </a:effectLst>
                  <a:latin typeface="微软雅黑" panose="020B0503020204020204" pitchFamily="34" charset="-122"/>
                  <a:ea typeface="微软雅黑" panose="020B0503020204020204" pitchFamily="34" charset="-122"/>
                </a:rPr>
                <a:t>港区税务局</a:t>
              </a:r>
              <a:endParaRPr lang="en-US" altLang="zh-CN" sz="3200" b="1" dirty="0">
                <a:solidFill>
                  <a:srgbClr val="FBDB19"/>
                </a:solidFill>
                <a:effectLst>
                  <a:outerShdw blurRad="50800" dist="38100" dir="2700000" algn="tl" rotWithShape="0">
                    <a:prstClr val="black"/>
                  </a:outerShdw>
                </a:effectLst>
                <a:latin typeface="微软雅黑" panose="020B0503020204020204" pitchFamily="34" charset="-122"/>
                <a:ea typeface="微软雅黑" panose="020B0503020204020204" pitchFamily="34" charset="-122"/>
              </a:endParaRPr>
            </a:p>
          </p:txBody>
        </p:sp>
      </p:grpSp>
      <p:pic>
        <p:nvPicPr>
          <p:cNvPr id="16" name="图片 15"/>
          <p:cNvPicPr>
            <a:picLocks noChangeAspect="1"/>
          </p:cNvPicPr>
          <p:nvPr/>
        </p:nvPicPr>
        <p:blipFill rotWithShape="1">
          <a:blip r:embed="rId6" cstate="print">
            <a:extLst>
              <a:ext uri="{28A0092B-C50C-407E-A947-70E740481C1C}">
                <a14:useLocalDpi xmlns="" xmlns:a14="http://schemas.microsoft.com/office/drawing/2010/main" val="0"/>
              </a:ext>
            </a:extLst>
          </a:blip>
          <a:srcRect l="82986" t="5258" r="7361" b="72074"/>
          <a:stretch>
            <a:fillRect/>
          </a:stretch>
        </p:blipFill>
        <p:spPr>
          <a:xfrm>
            <a:off x="10095439" y="871869"/>
            <a:ext cx="1176866" cy="1382024"/>
          </a:xfrm>
          <a:prstGeom prst="rect">
            <a:avLst/>
          </a:prstGeom>
        </p:spPr>
      </p:pic>
    </p:spTree>
  </p:cSld>
  <p:clrMapOvr>
    <a:masterClrMapping/>
  </p:clrMapOvr>
  <mc:AlternateContent xmlns:mc="http://schemas.openxmlformats.org/markup-compatibility/2006">
    <mc:Choice xmlns="" xmlns:p14="http://schemas.microsoft.com/office/powerpoint/2010/main" Requires="p14">
      <p:transition spd="slow" p14:dur="1400" advTm="6000">
        <p14:doors dir="vert"/>
      </p:transition>
    </mc:Choice>
    <mc:Fallback>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up)">
                                      <p:cBhvr>
                                        <p:cTn id="16" dur="500"/>
                                        <p:tgtEl>
                                          <p:spTgt spid="13"/>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1000"/>
                                        <p:tgtEl>
                                          <p:spTgt spid="16"/>
                                        </p:tgtEl>
                                      </p:cBhvr>
                                    </p:animEffect>
                                    <p:anim calcmode="lin" valueType="num">
                                      <p:cBhvr>
                                        <p:cTn id="21" dur="1000" fill="hold"/>
                                        <p:tgtEl>
                                          <p:spTgt spid="16"/>
                                        </p:tgtEl>
                                        <p:attrNameLst>
                                          <p:attrName>ppt_x</p:attrName>
                                        </p:attrNameLst>
                                      </p:cBhvr>
                                      <p:tavLst>
                                        <p:tav tm="0">
                                          <p:val>
                                            <p:strVal val="#ppt_x"/>
                                          </p:val>
                                        </p:tav>
                                        <p:tav tm="100000">
                                          <p:val>
                                            <p:strVal val="#ppt_x"/>
                                          </p:val>
                                        </p:tav>
                                      </p:tavLst>
                                    </p:anim>
                                    <p:anim calcmode="lin" valueType="num">
                                      <p:cBhvr>
                                        <p:cTn id="22"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 xmlns:a14="http://schemas.microsoft.com/office/drawing/2010/main" val="0"/>
              </a:ext>
            </a:extLst>
          </a:blip>
          <a:srcRect t="62943" b="24314"/>
          <a:stretch>
            <a:fillRect/>
          </a:stretch>
        </p:blipFill>
        <p:spPr>
          <a:xfrm>
            <a:off x="0" y="6071418"/>
            <a:ext cx="12192000" cy="786582"/>
          </a:xfrm>
          <a:prstGeom prst="rect">
            <a:avLst/>
          </a:prstGeom>
        </p:spPr>
      </p:pic>
      <p:pic>
        <p:nvPicPr>
          <p:cNvPr id="3" name="图片 2"/>
          <p:cNvPicPr>
            <a:picLocks noChangeAspect="1"/>
          </p:cNvPicPr>
          <p:nvPr/>
        </p:nvPicPr>
        <p:blipFill rotWithShape="1">
          <a:blip r:embed="rId4" cstate="print">
            <a:extLst>
              <a:ext uri="{28A0092B-C50C-407E-A947-70E740481C1C}">
                <a14:useLocalDpi xmlns="" xmlns:a14="http://schemas.microsoft.com/office/drawing/2010/main" val="0"/>
              </a:ext>
            </a:extLst>
          </a:blip>
          <a:srcRect t="10036" b="88387"/>
          <a:stretch>
            <a:fillRect/>
          </a:stretch>
        </p:blipFill>
        <p:spPr>
          <a:xfrm>
            <a:off x="0" y="688258"/>
            <a:ext cx="12191999" cy="108155"/>
          </a:xfrm>
          <a:prstGeom prst="rect">
            <a:avLst/>
          </a:prstGeom>
        </p:spPr>
      </p:pic>
      <p:pic>
        <p:nvPicPr>
          <p:cNvPr id="7" name="图片 6"/>
          <p:cNvPicPr>
            <a:picLocks noChangeAspect="1"/>
          </p:cNvPicPr>
          <p:nvPr/>
        </p:nvPicPr>
        <p:blipFill rotWithShape="1">
          <a:blip r:embed="rId5" cstate="print">
            <a:extLst>
              <a:ext uri="{28A0092B-C50C-407E-A947-70E740481C1C}">
                <a14:useLocalDpi xmlns="" xmlns:a14="http://schemas.microsoft.com/office/drawing/2010/main" val="0"/>
              </a:ext>
            </a:extLst>
          </a:blip>
          <a:srcRect b="90108"/>
          <a:stretch>
            <a:fillRect/>
          </a:stretch>
        </p:blipFill>
        <p:spPr>
          <a:xfrm>
            <a:off x="0" y="0"/>
            <a:ext cx="12191999" cy="678426"/>
          </a:xfrm>
          <a:prstGeom prst="rect">
            <a:avLst/>
          </a:prstGeom>
        </p:spPr>
      </p:pic>
      <p:pic>
        <p:nvPicPr>
          <p:cNvPr id="33" name="图片 32"/>
          <p:cNvPicPr>
            <a:picLocks noChangeAspect="1"/>
          </p:cNvPicPr>
          <p:nvPr/>
        </p:nvPicPr>
        <p:blipFill rotWithShape="1">
          <a:blip r:embed="rId6" cstate="print">
            <a:extLst>
              <a:ext uri="{28A0092B-C50C-407E-A947-70E740481C1C}">
                <a14:useLocalDpi xmlns="" xmlns:a14="http://schemas.microsoft.com/office/drawing/2010/main" val="0"/>
              </a:ext>
            </a:extLst>
          </a:blip>
          <a:srcRect l="12854" t="25579" r="9876" b="9903"/>
          <a:stretch>
            <a:fillRect/>
          </a:stretch>
        </p:blipFill>
        <p:spPr>
          <a:xfrm>
            <a:off x="216867" y="43932"/>
            <a:ext cx="744622" cy="590562"/>
          </a:xfrm>
          <a:prstGeom prst="rect">
            <a:avLst/>
          </a:prstGeom>
        </p:spPr>
      </p:pic>
      <p:sp>
        <p:nvSpPr>
          <p:cNvPr id="34" name="文本框 33"/>
          <p:cNvSpPr txBox="1"/>
          <p:nvPr/>
        </p:nvSpPr>
        <p:spPr>
          <a:xfrm>
            <a:off x="1178356" y="108380"/>
            <a:ext cx="2805576" cy="523220"/>
          </a:xfrm>
          <a:prstGeom prst="rect">
            <a:avLst/>
          </a:prstGeom>
          <a:noFill/>
        </p:spPr>
        <p:txBody>
          <a:bodyPr wrap="non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三 企业端的操作</a:t>
            </a:r>
          </a:p>
        </p:txBody>
      </p:sp>
      <p:grpSp>
        <p:nvGrpSpPr>
          <p:cNvPr id="6" name="组合 5"/>
          <p:cNvGrpSpPr/>
          <p:nvPr/>
        </p:nvGrpSpPr>
        <p:grpSpPr>
          <a:xfrm>
            <a:off x="2149518" y="1146039"/>
            <a:ext cx="7472039" cy="5318670"/>
            <a:chOff x="1793918" y="1146039"/>
            <a:chExt cx="7472039" cy="5318670"/>
          </a:xfrm>
        </p:grpSpPr>
        <p:sp>
          <p:nvSpPr>
            <p:cNvPr id="8" name="Freeform 6"/>
            <p:cNvSpPr/>
            <p:nvPr/>
          </p:nvSpPr>
          <p:spPr bwMode="auto">
            <a:xfrm>
              <a:off x="1793918" y="1146039"/>
              <a:ext cx="4505281" cy="5068494"/>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1"/>
            </a:solidFill>
            <a:ln>
              <a:noFill/>
            </a:ln>
          </p:spPr>
          <p:txBody>
            <a:bodyPr vert="horz" wrap="square" lIns="68562" tIns="34281" rIns="68562" bIns="34281"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4" name="文本框 3"/>
            <p:cNvSpPr txBox="1"/>
            <p:nvPr/>
          </p:nvSpPr>
          <p:spPr>
            <a:xfrm>
              <a:off x="2655759" y="1979417"/>
              <a:ext cx="2781597" cy="2862322"/>
            </a:xfrm>
            <a:prstGeom prst="rect">
              <a:avLst/>
            </a:prstGeom>
            <a:noFill/>
          </p:spPr>
          <p:txBody>
            <a:bodyPr wrap="square" rtlCol="0">
              <a:spAutoFit/>
            </a:bodyPr>
            <a:lstStyle/>
            <a:p>
              <a:pPr algn="ctr"/>
              <a:r>
                <a:rPr lang="zh-CN" altLang="en-US" sz="3600" dirty="0" smtClean="0">
                  <a:latin typeface="微软雅黑" panose="020B0503020204020204" pitchFamily="34" charset="-122"/>
                  <a:ea typeface="微软雅黑" panose="020B0503020204020204" pitchFamily="34" charset="-122"/>
                </a:rPr>
                <a:t>重点</a:t>
              </a:r>
              <a:r>
                <a:rPr lang="zh-CN" altLang="en-US" sz="3600" dirty="0">
                  <a:latin typeface="微软雅黑" panose="020B0503020204020204" pitchFamily="34" charset="-122"/>
                  <a:ea typeface="微软雅黑" panose="020B0503020204020204" pitchFamily="34" charset="-122"/>
                </a:rPr>
                <a:t>税源</a:t>
              </a:r>
              <a:r>
                <a:rPr lang="en-US" altLang="zh-CN" sz="3600" dirty="0">
                  <a:latin typeface="微软雅黑" panose="020B0503020204020204" pitchFamily="34" charset="-122"/>
                  <a:ea typeface="微软雅黑" panose="020B0503020204020204" pitchFamily="34" charset="-122"/>
                </a:rPr>
                <a:t>&amp;</a:t>
              </a:r>
              <a:r>
                <a:rPr lang="zh-CN" altLang="en-US" sz="3600" dirty="0">
                  <a:latin typeface="微软雅黑" panose="020B0503020204020204" pitchFamily="34" charset="-122"/>
                  <a:ea typeface="微软雅黑" panose="020B0503020204020204" pitchFamily="34" charset="-122"/>
                </a:rPr>
                <a:t>税收</a:t>
              </a:r>
              <a:r>
                <a:rPr lang="zh-CN" altLang="en-US" sz="3600" dirty="0" smtClean="0">
                  <a:latin typeface="微软雅黑" panose="020B0503020204020204" pitchFamily="34" charset="-122"/>
                  <a:ea typeface="微软雅黑" panose="020B0503020204020204" pitchFamily="34" charset="-122"/>
                </a:rPr>
                <a:t>调查</a:t>
              </a:r>
              <a:endParaRPr lang="en-US" altLang="zh-CN" sz="3600" dirty="0" smtClean="0">
                <a:latin typeface="微软雅黑" panose="020B0503020204020204" pitchFamily="34" charset="-122"/>
                <a:ea typeface="微软雅黑" panose="020B0503020204020204" pitchFamily="34" charset="-122"/>
              </a:endParaRPr>
            </a:p>
            <a:p>
              <a:pPr algn="ctr"/>
              <a:r>
                <a:rPr lang="zh-CN" altLang="en-US" sz="3600" dirty="0" smtClean="0">
                  <a:latin typeface="微软雅黑" panose="020B0503020204020204" pitchFamily="34" charset="-122"/>
                  <a:ea typeface="微软雅黑" panose="020B0503020204020204" pitchFamily="34" charset="-122"/>
                </a:rPr>
                <a:t>网上</a:t>
              </a:r>
              <a:r>
                <a:rPr lang="zh-CN" altLang="en-US" sz="3600" dirty="0">
                  <a:latin typeface="微软雅黑" panose="020B0503020204020204" pitchFamily="34" charset="-122"/>
                  <a:ea typeface="微软雅黑" panose="020B0503020204020204" pitchFamily="34" charset="-122"/>
                </a:rPr>
                <a:t>直报</a:t>
              </a:r>
              <a:r>
                <a:rPr lang="zh-CN" altLang="en-US" sz="3600" dirty="0" smtClean="0">
                  <a:latin typeface="微软雅黑" panose="020B0503020204020204" pitchFamily="34" charset="-122"/>
                  <a:ea typeface="微软雅黑" panose="020B0503020204020204" pitchFamily="34" charset="-122"/>
                </a:rPr>
                <a:t>平台</a:t>
              </a:r>
              <a:endParaRPr lang="en-US" altLang="zh-CN" sz="3600" dirty="0" smtClean="0">
                <a:latin typeface="微软雅黑" panose="020B0503020204020204" pitchFamily="34" charset="-122"/>
                <a:ea typeface="微软雅黑" panose="020B0503020204020204" pitchFamily="34" charset="-122"/>
              </a:endParaRPr>
            </a:p>
            <a:p>
              <a:pPr algn="ctr"/>
              <a:r>
                <a:rPr lang="zh-CN" altLang="en-US" sz="3600" dirty="0" smtClean="0">
                  <a:latin typeface="微软雅黑" panose="020B0503020204020204" pitchFamily="34" charset="-122"/>
                  <a:ea typeface="微软雅黑" panose="020B0503020204020204" pitchFamily="34" charset="-122"/>
                </a:rPr>
                <a:t>“在线填报”</a:t>
              </a:r>
              <a:endParaRPr lang="zh-CN" altLang="en-US" sz="3600" dirty="0">
                <a:latin typeface="微软雅黑" panose="020B0503020204020204" pitchFamily="34" charset="-122"/>
                <a:ea typeface="微软雅黑" panose="020B0503020204020204" pitchFamily="34" charset="-122"/>
              </a:endParaRPr>
            </a:p>
          </p:txBody>
        </p:sp>
        <p:sp>
          <p:nvSpPr>
            <p:cNvPr id="9" name="Freeform 6"/>
            <p:cNvSpPr/>
            <p:nvPr/>
          </p:nvSpPr>
          <p:spPr bwMode="auto">
            <a:xfrm>
              <a:off x="5761308" y="2752502"/>
              <a:ext cx="3504649" cy="3712207"/>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bg2">
                <a:lumMod val="75000"/>
              </a:schemeClr>
            </a:solidFill>
            <a:ln>
              <a:noFill/>
            </a:ln>
          </p:spPr>
          <p:txBody>
            <a:bodyPr vert="horz" wrap="square" lIns="68562" tIns="34281" rIns="68562" bIns="34281"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 name="文本框 4"/>
            <p:cNvSpPr txBox="1"/>
            <p:nvPr/>
          </p:nvSpPr>
          <p:spPr>
            <a:xfrm>
              <a:off x="6299199" y="3415198"/>
              <a:ext cx="2578813" cy="1569660"/>
            </a:xfrm>
            <a:prstGeom prst="rect">
              <a:avLst/>
            </a:prstGeom>
            <a:noFill/>
          </p:spPr>
          <p:txBody>
            <a:bodyPr wrap="square" rtlCol="0">
              <a:spAutoFit/>
            </a:bodyPr>
            <a:lstStyle/>
            <a:p>
              <a:pPr algn="ctr"/>
              <a:r>
                <a:rPr lang="zh-CN" altLang="zh-CN" sz="3200" dirty="0">
                  <a:latin typeface="微软雅黑" panose="020B0503020204020204" pitchFamily="34" charset="-122"/>
                  <a:ea typeface="微软雅黑" panose="020B0503020204020204" pitchFamily="34" charset="-122"/>
                </a:rPr>
                <a:t>税务局在线</a:t>
              </a:r>
              <a:r>
                <a:rPr lang="zh-CN" altLang="zh-CN" sz="3200" dirty="0" smtClean="0">
                  <a:latin typeface="微软雅黑" panose="020B0503020204020204" pitchFamily="34" charset="-122"/>
                  <a:ea typeface="微软雅黑" panose="020B0503020204020204" pitchFamily="34" charset="-122"/>
                </a:rPr>
                <a:t>审核</a:t>
              </a:r>
              <a:endParaRPr lang="en-US" altLang="zh-CN" sz="3200" dirty="0" smtClean="0">
                <a:latin typeface="微软雅黑" panose="020B0503020204020204" pitchFamily="34" charset="-122"/>
                <a:ea typeface="微软雅黑" panose="020B0503020204020204" pitchFamily="34" charset="-122"/>
              </a:endParaRPr>
            </a:p>
            <a:p>
              <a:pPr algn="ctr"/>
              <a:r>
                <a:rPr lang="zh-CN" altLang="en-US" sz="3200" dirty="0" smtClean="0">
                  <a:latin typeface="微软雅黑" panose="020B0503020204020204" pitchFamily="34" charset="-122"/>
                  <a:ea typeface="微软雅黑" panose="020B0503020204020204" pitchFamily="34" charset="-122"/>
                </a:rPr>
                <a:t>锁定</a:t>
              </a:r>
              <a:r>
                <a:rPr lang="zh-CN" altLang="en-US" sz="3200" dirty="0">
                  <a:latin typeface="微软雅黑" panose="020B0503020204020204" pitchFamily="34" charset="-122"/>
                  <a:ea typeface="微软雅黑" panose="020B0503020204020204" pitchFamily="34" charset="-122"/>
                </a:rPr>
                <a:t>上报</a:t>
              </a:r>
            </a:p>
          </p:txBody>
        </p:sp>
      </p:grpSp>
    </p:spTree>
  </p:cSld>
  <p:clrMapOvr>
    <a:masterClrMapping/>
  </p:clrMapOvr>
  <p:transition spd="slow" advTm="4000">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 xmlns:a14="http://schemas.microsoft.com/office/drawing/2010/main" val="0"/>
              </a:ext>
            </a:extLst>
          </a:blip>
          <a:srcRect t="62943" b="24314"/>
          <a:stretch>
            <a:fillRect/>
          </a:stretch>
        </p:blipFill>
        <p:spPr>
          <a:xfrm>
            <a:off x="0" y="6071418"/>
            <a:ext cx="12192000" cy="786582"/>
          </a:xfrm>
          <a:prstGeom prst="rect">
            <a:avLst/>
          </a:prstGeom>
        </p:spPr>
      </p:pic>
      <p:pic>
        <p:nvPicPr>
          <p:cNvPr id="3" name="图片 2"/>
          <p:cNvPicPr>
            <a:picLocks noChangeAspect="1"/>
          </p:cNvPicPr>
          <p:nvPr/>
        </p:nvPicPr>
        <p:blipFill rotWithShape="1">
          <a:blip r:embed="rId4" cstate="print">
            <a:extLst>
              <a:ext uri="{28A0092B-C50C-407E-A947-70E740481C1C}">
                <a14:useLocalDpi xmlns="" xmlns:a14="http://schemas.microsoft.com/office/drawing/2010/main" val="0"/>
              </a:ext>
            </a:extLst>
          </a:blip>
          <a:srcRect t="10036" b="88387"/>
          <a:stretch>
            <a:fillRect/>
          </a:stretch>
        </p:blipFill>
        <p:spPr>
          <a:xfrm>
            <a:off x="0" y="688258"/>
            <a:ext cx="12191999" cy="108155"/>
          </a:xfrm>
          <a:prstGeom prst="rect">
            <a:avLst/>
          </a:prstGeom>
        </p:spPr>
      </p:pic>
      <p:pic>
        <p:nvPicPr>
          <p:cNvPr id="7" name="图片 6"/>
          <p:cNvPicPr>
            <a:picLocks noChangeAspect="1"/>
          </p:cNvPicPr>
          <p:nvPr/>
        </p:nvPicPr>
        <p:blipFill rotWithShape="1">
          <a:blip r:embed="rId5" cstate="print">
            <a:extLst>
              <a:ext uri="{28A0092B-C50C-407E-A947-70E740481C1C}">
                <a14:useLocalDpi xmlns="" xmlns:a14="http://schemas.microsoft.com/office/drawing/2010/main" val="0"/>
              </a:ext>
            </a:extLst>
          </a:blip>
          <a:srcRect b="90108"/>
          <a:stretch>
            <a:fillRect/>
          </a:stretch>
        </p:blipFill>
        <p:spPr>
          <a:xfrm>
            <a:off x="0" y="0"/>
            <a:ext cx="12191999" cy="678426"/>
          </a:xfrm>
          <a:prstGeom prst="rect">
            <a:avLst/>
          </a:prstGeom>
        </p:spPr>
      </p:pic>
      <p:pic>
        <p:nvPicPr>
          <p:cNvPr id="33" name="图片 32"/>
          <p:cNvPicPr>
            <a:picLocks noChangeAspect="1"/>
          </p:cNvPicPr>
          <p:nvPr/>
        </p:nvPicPr>
        <p:blipFill rotWithShape="1">
          <a:blip r:embed="rId6" cstate="print">
            <a:extLst>
              <a:ext uri="{28A0092B-C50C-407E-A947-70E740481C1C}">
                <a14:useLocalDpi xmlns="" xmlns:a14="http://schemas.microsoft.com/office/drawing/2010/main" val="0"/>
              </a:ext>
            </a:extLst>
          </a:blip>
          <a:srcRect l="12854" t="25579" r="9876" b="9903"/>
          <a:stretch>
            <a:fillRect/>
          </a:stretch>
        </p:blipFill>
        <p:spPr>
          <a:xfrm>
            <a:off x="216867" y="43932"/>
            <a:ext cx="744622" cy="590562"/>
          </a:xfrm>
          <a:prstGeom prst="rect">
            <a:avLst/>
          </a:prstGeom>
        </p:spPr>
      </p:pic>
      <p:sp>
        <p:nvSpPr>
          <p:cNvPr id="34" name="文本框 33"/>
          <p:cNvSpPr txBox="1"/>
          <p:nvPr/>
        </p:nvSpPr>
        <p:spPr>
          <a:xfrm>
            <a:off x="1178356" y="108380"/>
            <a:ext cx="2805576" cy="523220"/>
          </a:xfrm>
          <a:prstGeom prst="rect">
            <a:avLst/>
          </a:prstGeom>
          <a:noFill/>
        </p:spPr>
        <p:txBody>
          <a:bodyPr wrap="non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三 企业端的操作</a:t>
            </a:r>
          </a:p>
        </p:txBody>
      </p:sp>
      <p:grpSp>
        <p:nvGrpSpPr>
          <p:cNvPr id="6" name="组合 5"/>
          <p:cNvGrpSpPr>
            <a:grpSpLocks noChangeAspect="1"/>
          </p:cNvGrpSpPr>
          <p:nvPr/>
        </p:nvGrpSpPr>
        <p:grpSpPr>
          <a:xfrm>
            <a:off x="1278007" y="2078220"/>
            <a:ext cx="4626057" cy="731629"/>
            <a:chOff x="1724234" y="1436527"/>
            <a:chExt cx="4498160" cy="731629"/>
          </a:xfrm>
        </p:grpSpPr>
        <p:sp>
          <p:nvSpPr>
            <p:cNvPr id="4" name="矩形 3"/>
            <p:cNvSpPr/>
            <p:nvPr/>
          </p:nvSpPr>
          <p:spPr>
            <a:xfrm>
              <a:off x="2846558" y="1444383"/>
              <a:ext cx="3375836" cy="722910"/>
            </a:xfrm>
            <a:prstGeom prst="rect">
              <a:avLst/>
            </a:prstGeom>
            <a:solidFill>
              <a:srgbClr val="EFF5F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tx1"/>
                  </a:solidFill>
                  <a:latin typeface="微软雅黑" panose="020B0503020204020204" pitchFamily="34" charset="-122"/>
                  <a:ea typeface="微软雅黑" panose="020B0503020204020204" pitchFamily="34" charset="-122"/>
                </a:rPr>
                <a:t>登陆网上直报平台</a:t>
              </a:r>
              <a:endParaRPr lang="en-US" altLang="zh-CN" sz="2800" dirty="0">
                <a:solidFill>
                  <a:schemeClr val="tx1"/>
                </a:solidFill>
                <a:latin typeface="微软雅黑" panose="020B0503020204020204" pitchFamily="34" charset="-122"/>
                <a:ea typeface="微软雅黑" panose="020B0503020204020204" pitchFamily="34" charset="-122"/>
              </a:endParaRPr>
            </a:p>
          </p:txBody>
        </p:sp>
        <p:sp>
          <p:nvSpPr>
            <p:cNvPr id="35" name="ïSļïḑé"/>
            <p:cNvSpPr/>
            <p:nvPr/>
          </p:nvSpPr>
          <p:spPr>
            <a:xfrm>
              <a:off x="1724234" y="1436527"/>
              <a:ext cx="1463092" cy="731629"/>
            </a:xfrm>
            <a:custGeom>
              <a:avLst/>
              <a:gdLst>
                <a:gd name="connsiteX0" fmla="*/ 0 w 1770228"/>
                <a:gd name="connsiteY0" fmla="*/ 0 h 708091"/>
                <a:gd name="connsiteX1" fmla="*/ 1416183 w 1770228"/>
                <a:gd name="connsiteY1" fmla="*/ 0 h 708091"/>
                <a:gd name="connsiteX2" fmla="*/ 1770228 w 1770228"/>
                <a:gd name="connsiteY2" fmla="*/ 354046 h 708091"/>
                <a:gd name="connsiteX3" fmla="*/ 1416183 w 1770228"/>
                <a:gd name="connsiteY3" fmla="*/ 708091 h 708091"/>
                <a:gd name="connsiteX4" fmla="*/ 0 w 1770228"/>
                <a:gd name="connsiteY4" fmla="*/ 708091 h 708091"/>
                <a:gd name="connsiteX5" fmla="*/ 354046 w 1770228"/>
                <a:gd name="connsiteY5" fmla="*/ 354046 h 708091"/>
                <a:gd name="connsiteX6" fmla="*/ 0 w 1770228"/>
                <a:gd name="connsiteY6" fmla="*/ 0 h 708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0228" h="708091">
                  <a:moveTo>
                    <a:pt x="0" y="0"/>
                  </a:moveTo>
                  <a:lnTo>
                    <a:pt x="1416183" y="0"/>
                  </a:lnTo>
                  <a:lnTo>
                    <a:pt x="1770228" y="354046"/>
                  </a:lnTo>
                  <a:lnTo>
                    <a:pt x="1416183" y="708091"/>
                  </a:lnTo>
                  <a:lnTo>
                    <a:pt x="0" y="708091"/>
                  </a:lnTo>
                  <a:lnTo>
                    <a:pt x="354046" y="354046"/>
                  </a:lnTo>
                  <a:lnTo>
                    <a:pt x="0" y="0"/>
                  </a:lnTo>
                  <a:close/>
                </a:path>
              </a:pathLst>
            </a:custGeom>
            <a:solidFill>
              <a:srgbClr val="235AA6"/>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r>
                <a:rPr lang="en-US" altLang="zh-CN" sz="2800" dirty="0">
                  <a:latin typeface="微软雅黑" panose="020B0503020204020204" pitchFamily="34" charset="-122"/>
                  <a:ea typeface="微软雅黑" panose="020B0503020204020204" pitchFamily="34" charset="-122"/>
                </a:rPr>
                <a:t>1</a:t>
              </a:r>
              <a:endParaRPr sz="2800" dirty="0">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6739585" y="2110025"/>
            <a:ext cx="4747280" cy="731629"/>
            <a:chOff x="1718590" y="1416255"/>
            <a:chExt cx="4515061" cy="731629"/>
          </a:xfrm>
        </p:grpSpPr>
        <p:sp>
          <p:nvSpPr>
            <p:cNvPr id="43" name="矩形 42"/>
            <p:cNvSpPr/>
            <p:nvPr/>
          </p:nvSpPr>
          <p:spPr>
            <a:xfrm>
              <a:off x="2857815" y="1424074"/>
              <a:ext cx="3375836" cy="722910"/>
            </a:xfrm>
            <a:prstGeom prst="rect">
              <a:avLst/>
            </a:prstGeom>
            <a:solidFill>
              <a:srgbClr val="EFF5F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tx1"/>
                  </a:solidFill>
                  <a:latin typeface="微软雅黑" panose="020B0503020204020204" pitchFamily="34" charset="-122"/>
                  <a:ea typeface="微软雅黑" panose="020B0503020204020204" pitchFamily="34" charset="-122"/>
                </a:rPr>
                <a:t>征管取数</a:t>
              </a:r>
            </a:p>
          </p:txBody>
        </p:sp>
        <p:sp>
          <p:nvSpPr>
            <p:cNvPr id="44" name="ïSļïḑé"/>
            <p:cNvSpPr/>
            <p:nvPr/>
          </p:nvSpPr>
          <p:spPr>
            <a:xfrm>
              <a:off x="1718590" y="1416255"/>
              <a:ext cx="1463092" cy="731629"/>
            </a:xfrm>
            <a:custGeom>
              <a:avLst/>
              <a:gdLst>
                <a:gd name="connsiteX0" fmla="*/ 0 w 1770228"/>
                <a:gd name="connsiteY0" fmla="*/ 0 h 708091"/>
                <a:gd name="connsiteX1" fmla="*/ 1416183 w 1770228"/>
                <a:gd name="connsiteY1" fmla="*/ 0 h 708091"/>
                <a:gd name="connsiteX2" fmla="*/ 1770228 w 1770228"/>
                <a:gd name="connsiteY2" fmla="*/ 354046 h 708091"/>
                <a:gd name="connsiteX3" fmla="*/ 1416183 w 1770228"/>
                <a:gd name="connsiteY3" fmla="*/ 708091 h 708091"/>
                <a:gd name="connsiteX4" fmla="*/ 0 w 1770228"/>
                <a:gd name="connsiteY4" fmla="*/ 708091 h 708091"/>
                <a:gd name="connsiteX5" fmla="*/ 354046 w 1770228"/>
                <a:gd name="connsiteY5" fmla="*/ 354046 h 708091"/>
                <a:gd name="connsiteX6" fmla="*/ 0 w 1770228"/>
                <a:gd name="connsiteY6" fmla="*/ 0 h 708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0228" h="708091">
                  <a:moveTo>
                    <a:pt x="0" y="0"/>
                  </a:moveTo>
                  <a:lnTo>
                    <a:pt x="1416183" y="0"/>
                  </a:lnTo>
                  <a:lnTo>
                    <a:pt x="1770228" y="354046"/>
                  </a:lnTo>
                  <a:lnTo>
                    <a:pt x="1416183" y="708091"/>
                  </a:lnTo>
                  <a:lnTo>
                    <a:pt x="0" y="708091"/>
                  </a:lnTo>
                  <a:lnTo>
                    <a:pt x="354046" y="354046"/>
                  </a:lnTo>
                  <a:lnTo>
                    <a:pt x="0" y="0"/>
                  </a:lnTo>
                  <a:close/>
                </a:path>
              </a:pathLst>
            </a:custGeom>
            <a:solidFill>
              <a:srgbClr val="FFC0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r>
                <a:rPr lang="en-US" altLang="zh-CN" sz="2800" dirty="0">
                  <a:latin typeface="微软雅黑" panose="020B0503020204020204" pitchFamily="34" charset="-122"/>
                  <a:ea typeface="微软雅黑" panose="020B0503020204020204" pitchFamily="34" charset="-122"/>
                </a:rPr>
                <a:t>2</a:t>
              </a:r>
              <a:endParaRPr sz="2800" dirty="0">
                <a:latin typeface="微软雅黑" panose="020B0503020204020204" pitchFamily="34" charset="-122"/>
                <a:ea typeface="微软雅黑" panose="020B0503020204020204" pitchFamily="34" charset="-122"/>
              </a:endParaRPr>
            </a:p>
          </p:txBody>
        </p:sp>
      </p:grpSp>
      <p:grpSp>
        <p:nvGrpSpPr>
          <p:cNvPr id="48" name="组合 47"/>
          <p:cNvGrpSpPr>
            <a:grpSpLocks noChangeAspect="1"/>
          </p:cNvGrpSpPr>
          <p:nvPr/>
        </p:nvGrpSpPr>
        <p:grpSpPr>
          <a:xfrm>
            <a:off x="1285959" y="4215872"/>
            <a:ext cx="4645744" cy="731629"/>
            <a:chOff x="1724233" y="1436527"/>
            <a:chExt cx="4491632" cy="731629"/>
          </a:xfrm>
        </p:grpSpPr>
        <p:sp>
          <p:nvSpPr>
            <p:cNvPr id="49" name="矩形 48"/>
            <p:cNvSpPr/>
            <p:nvPr/>
          </p:nvSpPr>
          <p:spPr>
            <a:xfrm>
              <a:off x="2840029" y="1445246"/>
              <a:ext cx="3375836" cy="722910"/>
            </a:xfrm>
            <a:prstGeom prst="rect">
              <a:avLst/>
            </a:prstGeom>
            <a:solidFill>
              <a:srgbClr val="EFF5F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tx1"/>
                  </a:solidFill>
                  <a:latin typeface="微软雅黑" panose="020B0503020204020204" pitchFamily="34" charset="-122"/>
                  <a:ea typeface="微软雅黑" panose="020B0503020204020204" pitchFamily="34" charset="-122"/>
                </a:rPr>
                <a:t>在线填报数据</a:t>
              </a:r>
            </a:p>
          </p:txBody>
        </p:sp>
        <p:sp>
          <p:nvSpPr>
            <p:cNvPr id="50" name="ïSļïḑé"/>
            <p:cNvSpPr/>
            <p:nvPr/>
          </p:nvSpPr>
          <p:spPr>
            <a:xfrm>
              <a:off x="1724233" y="1436527"/>
              <a:ext cx="1463092" cy="731629"/>
            </a:xfrm>
            <a:custGeom>
              <a:avLst/>
              <a:gdLst>
                <a:gd name="connsiteX0" fmla="*/ 0 w 1770228"/>
                <a:gd name="connsiteY0" fmla="*/ 0 h 708091"/>
                <a:gd name="connsiteX1" fmla="*/ 1416183 w 1770228"/>
                <a:gd name="connsiteY1" fmla="*/ 0 h 708091"/>
                <a:gd name="connsiteX2" fmla="*/ 1770228 w 1770228"/>
                <a:gd name="connsiteY2" fmla="*/ 354046 h 708091"/>
                <a:gd name="connsiteX3" fmla="*/ 1416183 w 1770228"/>
                <a:gd name="connsiteY3" fmla="*/ 708091 h 708091"/>
                <a:gd name="connsiteX4" fmla="*/ 0 w 1770228"/>
                <a:gd name="connsiteY4" fmla="*/ 708091 h 708091"/>
                <a:gd name="connsiteX5" fmla="*/ 354046 w 1770228"/>
                <a:gd name="connsiteY5" fmla="*/ 354046 h 708091"/>
                <a:gd name="connsiteX6" fmla="*/ 0 w 1770228"/>
                <a:gd name="connsiteY6" fmla="*/ 0 h 708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0228" h="708091">
                  <a:moveTo>
                    <a:pt x="0" y="0"/>
                  </a:moveTo>
                  <a:lnTo>
                    <a:pt x="1416183" y="0"/>
                  </a:lnTo>
                  <a:lnTo>
                    <a:pt x="1770228" y="354046"/>
                  </a:lnTo>
                  <a:lnTo>
                    <a:pt x="1416183" y="708091"/>
                  </a:lnTo>
                  <a:lnTo>
                    <a:pt x="0" y="708091"/>
                  </a:lnTo>
                  <a:lnTo>
                    <a:pt x="354046" y="354046"/>
                  </a:lnTo>
                  <a:lnTo>
                    <a:pt x="0" y="0"/>
                  </a:lnTo>
                  <a:close/>
                </a:path>
              </a:pathLst>
            </a:custGeom>
            <a:solidFill>
              <a:schemeClr val="accent4">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r>
                <a:rPr lang="en-US" sz="2800" dirty="0">
                  <a:latin typeface="微软雅黑" panose="020B0503020204020204" pitchFamily="34" charset="-122"/>
                  <a:ea typeface="微软雅黑" panose="020B0503020204020204" pitchFamily="34" charset="-122"/>
                </a:rPr>
                <a:t>3</a:t>
              </a:r>
            </a:p>
          </p:txBody>
        </p:sp>
      </p:grpSp>
      <p:grpSp>
        <p:nvGrpSpPr>
          <p:cNvPr id="51" name="组合 50"/>
          <p:cNvGrpSpPr/>
          <p:nvPr/>
        </p:nvGrpSpPr>
        <p:grpSpPr>
          <a:xfrm>
            <a:off x="6811147" y="4205277"/>
            <a:ext cx="4723850" cy="742225"/>
            <a:chOff x="1681737" y="1425931"/>
            <a:chExt cx="4534128" cy="742225"/>
          </a:xfrm>
        </p:grpSpPr>
        <p:sp>
          <p:nvSpPr>
            <p:cNvPr id="52" name="矩形 51"/>
            <p:cNvSpPr/>
            <p:nvPr/>
          </p:nvSpPr>
          <p:spPr>
            <a:xfrm>
              <a:off x="2840029" y="1445246"/>
              <a:ext cx="3375836" cy="722910"/>
            </a:xfrm>
            <a:prstGeom prst="rect">
              <a:avLst/>
            </a:prstGeom>
            <a:solidFill>
              <a:srgbClr val="EFF5F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tx1"/>
                  </a:solidFill>
                  <a:latin typeface="微软雅黑" panose="020B0503020204020204" pitchFamily="34" charset="-122"/>
                  <a:ea typeface="微软雅黑" panose="020B0503020204020204" pitchFamily="34" charset="-122"/>
                </a:rPr>
                <a:t>审核上报</a:t>
              </a:r>
            </a:p>
          </p:txBody>
        </p:sp>
        <p:sp>
          <p:nvSpPr>
            <p:cNvPr id="53" name="ïSļïḑé"/>
            <p:cNvSpPr/>
            <p:nvPr/>
          </p:nvSpPr>
          <p:spPr>
            <a:xfrm>
              <a:off x="1681737" y="1425931"/>
              <a:ext cx="1463092" cy="731629"/>
            </a:xfrm>
            <a:custGeom>
              <a:avLst/>
              <a:gdLst>
                <a:gd name="connsiteX0" fmla="*/ 0 w 1770228"/>
                <a:gd name="connsiteY0" fmla="*/ 0 h 708091"/>
                <a:gd name="connsiteX1" fmla="*/ 1416183 w 1770228"/>
                <a:gd name="connsiteY1" fmla="*/ 0 h 708091"/>
                <a:gd name="connsiteX2" fmla="*/ 1770228 w 1770228"/>
                <a:gd name="connsiteY2" fmla="*/ 354046 h 708091"/>
                <a:gd name="connsiteX3" fmla="*/ 1416183 w 1770228"/>
                <a:gd name="connsiteY3" fmla="*/ 708091 h 708091"/>
                <a:gd name="connsiteX4" fmla="*/ 0 w 1770228"/>
                <a:gd name="connsiteY4" fmla="*/ 708091 h 708091"/>
                <a:gd name="connsiteX5" fmla="*/ 354046 w 1770228"/>
                <a:gd name="connsiteY5" fmla="*/ 354046 h 708091"/>
                <a:gd name="connsiteX6" fmla="*/ 0 w 1770228"/>
                <a:gd name="connsiteY6" fmla="*/ 0 h 708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0228" h="708091">
                  <a:moveTo>
                    <a:pt x="0" y="0"/>
                  </a:moveTo>
                  <a:lnTo>
                    <a:pt x="1416183" y="0"/>
                  </a:lnTo>
                  <a:lnTo>
                    <a:pt x="1770228" y="354046"/>
                  </a:lnTo>
                  <a:lnTo>
                    <a:pt x="1416183" y="708091"/>
                  </a:lnTo>
                  <a:lnTo>
                    <a:pt x="0" y="708091"/>
                  </a:lnTo>
                  <a:lnTo>
                    <a:pt x="354046" y="354046"/>
                  </a:lnTo>
                  <a:lnTo>
                    <a:pt x="0" y="0"/>
                  </a:lnTo>
                  <a:close/>
                </a:path>
              </a:pathLst>
            </a:custGeom>
            <a:solidFill>
              <a:schemeClr val="accent5">
                <a:lumMod val="5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r>
                <a:rPr lang="en-US" sz="2800" dirty="0">
                  <a:latin typeface="微软雅黑" panose="020B0503020204020204" pitchFamily="34" charset="-122"/>
                  <a:ea typeface="微软雅黑" panose="020B0503020204020204" pitchFamily="34" charset="-122"/>
                </a:rPr>
                <a:t>4</a:t>
              </a:r>
            </a:p>
          </p:txBody>
        </p:sp>
      </p:grpSp>
    </p:spTree>
  </p:cSld>
  <p:clrMapOvr>
    <a:masterClrMapping/>
  </p:clrMapOvr>
  <p:transition spd="slow" advTm="4000">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 xmlns:a14="http://schemas.microsoft.com/office/drawing/2010/main" val="0"/>
              </a:ext>
            </a:extLst>
          </a:blip>
          <a:srcRect t="62943" b="24314"/>
          <a:stretch>
            <a:fillRect/>
          </a:stretch>
        </p:blipFill>
        <p:spPr>
          <a:xfrm>
            <a:off x="0" y="6071418"/>
            <a:ext cx="12192000" cy="786582"/>
          </a:xfrm>
          <a:prstGeom prst="rect">
            <a:avLst/>
          </a:prstGeom>
        </p:spPr>
      </p:pic>
      <p:pic>
        <p:nvPicPr>
          <p:cNvPr id="3" name="图片 2"/>
          <p:cNvPicPr>
            <a:picLocks noChangeAspect="1"/>
          </p:cNvPicPr>
          <p:nvPr/>
        </p:nvPicPr>
        <p:blipFill rotWithShape="1">
          <a:blip r:embed="rId4" cstate="print">
            <a:extLst>
              <a:ext uri="{28A0092B-C50C-407E-A947-70E740481C1C}">
                <a14:useLocalDpi xmlns="" xmlns:a14="http://schemas.microsoft.com/office/drawing/2010/main" val="0"/>
              </a:ext>
            </a:extLst>
          </a:blip>
          <a:srcRect t="10036" b="88387"/>
          <a:stretch>
            <a:fillRect/>
          </a:stretch>
        </p:blipFill>
        <p:spPr>
          <a:xfrm>
            <a:off x="0" y="688258"/>
            <a:ext cx="12191999" cy="108155"/>
          </a:xfrm>
          <a:prstGeom prst="rect">
            <a:avLst/>
          </a:prstGeom>
        </p:spPr>
      </p:pic>
      <p:pic>
        <p:nvPicPr>
          <p:cNvPr id="7" name="图片 6"/>
          <p:cNvPicPr>
            <a:picLocks noChangeAspect="1"/>
          </p:cNvPicPr>
          <p:nvPr/>
        </p:nvPicPr>
        <p:blipFill rotWithShape="1">
          <a:blip r:embed="rId5" cstate="print">
            <a:extLst>
              <a:ext uri="{28A0092B-C50C-407E-A947-70E740481C1C}">
                <a14:useLocalDpi xmlns="" xmlns:a14="http://schemas.microsoft.com/office/drawing/2010/main" val="0"/>
              </a:ext>
            </a:extLst>
          </a:blip>
          <a:srcRect b="90108"/>
          <a:stretch>
            <a:fillRect/>
          </a:stretch>
        </p:blipFill>
        <p:spPr>
          <a:xfrm>
            <a:off x="0" y="0"/>
            <a:ext cx="12191999" cy="678426"/>
          </a:xfrm>
          <a:prstGeom prst="rect">
            <a:avLst/>
          </a:prstGeom>
        </p:spPr>
      </p:pic>
      <p:pic>
        <p:nvPicPr>
          <p:cNvPr id="33" name="图片 32"/>
          <p:cNvPicPr>
            <a:picLocks noChangeAspect="1"/>
          </p:cNvPicPr>
          <p:nvPr/>
        </p:nvPicPr>
        <p:blipFill rotWithShape="1">
          <a:blip r:embed="rId6" cstate="print">
            <a:extLst>
              <a:ext uri="{28A0092B-C50C-407E-A947-70E740481C1C}">
                <a14:useLocalDpi xmlns="" xmlns:a14="http://schemas.microsoft.com/office/drawing/2010/main" val="0"/>
              </a:ext>
            </a:extLst>
          </a:blip>
          <a:srcRect l="12854" t="25579" r="9876" b="9903"/>
          <a:stretch>
            <a:fillRect/>
          </a:stretch>
        </p:blipFill>
        <p:spPr>
          <a:xfrm>
            <a:off x="216867" y="43932"/>
            <a:ext cx="744622" cy="590562"/>
          </a:xfrm>
          <a:prstGeom prst="rect">
            <a:avLst/>
          </a:prstGeom>
        </p:spPr>
      </p:pic>
      <p:sp>
        <p:nvSpPr>
          <p:cNvPr id="34" name="文本框 33"/>
          <p:cNvSpPr txBox="1"/>
          <p:nvPr/>
        </p:nvSpPr>
        <p:spPr>
          <a:xfrm>
            <a:off x="1178356" y="108380"/>
            <a:ext cx="2805576" cy="523220"/>
          </a:xfrm>
          <a:prstGeom prst="rect">
            <a:avLst/>
          </a:prstGeom>
          <a:noFill/>
        </p:spPr>
        <p:txBody>
          <a:bodyPr wrap="non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三 企业端的操作</a:t>
            </a:r>
          </a:p>
        </p:txBody>
      </p:sp>
      <p:sp>
        <p:nvSpPr>
          <p:cNvPr id="4" name="文本框 3"/>
          <p:cNvSpPr txBox="1"/>
          <p:nvPr/>
        </p:nvSpPr>
        <p:spPr>
          <a:xfrm>
            <a:off x="474892" y="1478485"/>
            <a:ext cx="10982937" cy="1200329"/>
          </a:xfrm>
          <a:prstGeom prst="rect">
            <a:avLst/>
          </a:prstGeom>
          <a:noFill/>
        </p:spPr>
        <p:txBody>
          <a:bodyPr wrap="square" rtlCol="0">
            <a:spAutoFit/>
          </a:bodyPr>
          <a:lstStyle/>
          <a:p>
            <a:r>
              <a:rPr lang="zh-CN" altLang="en-US" sz="3600" dirty="0" smtClean="0">
                <a:latin typeface="微软雅黑" panose="020B0503020204020204" pitchFamily="34" charset="-122"/>
                <a:ea typeface="微软雅黑" panose="020B0503020204020204" pitchFamily="34" charset="-122"/>
              </a:rPr>
              <a:t>企业端直报平台登录地址：</a:t>
            </a:r>
            <a:endParaRPr lang="en-US" altLang="zh-CN" sz="3600" dirty="0" smtClean="0">
              <a:latin typeface="微软雅黑" panose="020B0503020204020204" pitchFamily="34" charset="-122"/>
              <a:ea typeface="微软雅黑" panose="020B0503020204020204" pitchFamily="34" charset="-122"/>
            </a:endParaRPr>
          </a:p>
          <a:p>
            <a:r>
              <a:rPr lang="en-US" altLang="zh-CN" sz="3600" dirty="0" smtClean="0">
                <a:latin typeface="+mn-ea"/>
              </a:rPr>
              <a:t>https://etax.tianjin.chinatax.gov.cn/zdsy</a:t>
            </a:r>
            <a:endParaRPr lang="zh-CN" altLang="en-US" sz="3600" dirty="0">
              <a:latin typeface="微软雅黑" panose="020B0503020204020204" pitchFamily="34" charset="-122"/>
              <a:ea typeface="微软雅黑" panose="020B0503020204020204" pitchFamily="34" charset="-122"/>
            </a:endParaRPr>
          </a:p>
        </p:txBody>
      </p:sp>
      <p:sp>
        <p:nvSpPr>
          <p:cNvPr id="12" name="TextBox 11"/>
          <p:cNvSpPr txBox="1"/>
          <p:nvPr/>
        </p:nvSpPr>
        <p:spPr>
          <a:xfrm>
            <a:off x="540688" y="3641698"/>
            <a:ext cx="9509761" cy="2308324"/>
          </a:xfrm>
          <a:prstGeom prst="rect">
            <a:avLst/>
          </a:prstGeom>
          <a:noFill/>
        </p:spPr>
        <p:txBody>
          <a:bodyPr wrap="square" rtlCol="0">
            <a:spAutoFit/>
          </a:bodyPr>
          <a:lstStyle/>
          <a:p>
            <a:r>
              <a:rPr lang="zh-CN" altLang="en-US" sz="3600" dirty="0" smtClean="0">
                <a:latin typeface="微软雅黑" pitchFamily="34" charset="-122"/>
                <a:ea typeface="微软雅黑" pitchFamily="34" charset="-122"/>
              </a:rPr>
              <a:t>登录账号：纳税人识别号</a:t>
            </a:r>
            <a:endParaRPr lang="en-US" altLang="zh-CN" sz="3600" dirty="0" smtClean="0">
              <a:latin typeface="微软雅黑" pitchFamily="34" charset="-122"/>
              <a:ea typeface="微软雅黑" pitchFamily="34" charset="-122"/>
            </a:endParaRPr>
          </a:p>
          <a:p>
            <a:r>
              <a:rPr lang="zh-CN" altLang="en-US" sz="3600" dirty="0" smtClean="0">
                <a:latin typeface="微软雅黑" pitchFamily="34" charset="-122"/>
                <a:ea typeface="微软雅黑" pitchFamily="34" charset="-122"/>
              </a:rPr>
              <a:t>密码：初始密码为</a:t>
            </a:r>
            <a:r>
              <a:rPr lang="en-US" altLang="zh-CN" sz="3600" dirty="0" smtClean="0">
                <a:latin typeface="微软雅黑" pitchFamily="34" charset="-122"/>
                <a:ea typeface="微软雅黑" pitchFamily="34" charset="-122"/>
              </a:rPr>
              <a:t>TJ</a:t>
            </a:r>
            <a:r>
              <a:rPr lang="zh-CN" altLang="en-US" sz="3600" dirty="0" smtClean="0">
                <a:latin typeface="微软雅黑" pitchFamily="34" charset="-122"/>
                <a:ea typeface="微软雅黑" pitchFamily="34" charset="-122"/>
              </a:rPr>
              <a:t>加纳税人识别号（如</a:t>
            </a:r>
            <a:r>
              <a:rPr lang="en-US" altLang="zh-CN" sz="3600" dirty="0" smtClean="0">
                <a:latin typeface="微软雅黑" pitchFamily="34" charset="-122"/>
                <a:ea typeface="微软雅黑" pitchFamily="34" charset="-122"/>
              </a:rPr>
              <a:t>TJ911200000000000000</a:t>
            </a:r>
            <a:r>
              <a:rPr lang="zh-CN" altLang="en-US" sz="3600" dirty="0" smtClean="0">
                <a:latin typeface="微软雅黑" pitchFamily="34" charset="-122"/>
                <a:ea typeface="微软雅黑" pitchFamily="34" charset="-122"/>
              </a:rPr>
              <a:t>）</a:t>
            </a:r>
            <a:endParaRPr lang="en-US" altLang="zh-CN" sz="3600" dirty="0" smtClean="0">
              <a:latin typeface="微软雅黑" pitchFamily="34" charset="-122"/>
              <a:ea typeface="微软雅黑" pitchFamily="34" charset="-122"/>
            </a:endParaRPr>
          </a:p>
          <a:p>
            <a:r>
              <a:rPr lang="zh-CN" altLang="en-US" sz="3600" dirty="0" smtClean="0">
                <a:latin typeface="微软雅黑" pitchFamily="34" charset="-122"/>
                <a:ea typeface="微软雅黑" pitchFamily="34" charset="-122"/>
              </a:rPr>
              <a:t>选择“</a:t>
            </a:r>
            <a:r>
              <a:rPr lang="en-US" altLang="zh-CN" sz="3600" dirty="0" smtClean="0">
                <a:latin typeface="微软雅黑" pitchFamily="34" charset="-122"/>
                <a:ea typeface="微软雅黑" pitchFamily="34" charset="-122"/>
              </a:rPr>
              <a:t>2018</a:t>
            </a:r>
            <a:r>
              <a:rPr lang="zh-CN" altLang="en-US" sz="3600" dirty="0" smtClean="0">
                <a:latin typeface="微软雅黑" pitchFamily="34" charset="-122"/>
                <a:ea typeface="微软雅黑" pitchFamily="34" charset="-122"/>
              </a:rPr>
              <a:t>年税收调查任务组”登录系统</a:t>
            </a:r>
            <a:endParaRPr lang="zh-CN" altLang="en-US" sz="3600" dirty="0">
              <a:latin typeface="微软雅黑" pitchFamily="34" charset="-122"/>
              <a:ea typeface="微软雅黑" pitchFamily="34" charset="-122"/>
            </a:endParaRPr>
          </a:p>
        </p:txBody>
      </p:sp>
    </p:spTree>
  </p:cSld>
  <p:clrMapOvr>
    <a:masterClrMapping/>
  </p:clrMapOvr>
  <p:transition spd="slow" advTm="4000">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 xmlns:a14="http://schemas.microsoft.com/office/drawing/2010/main" val="0"/>
              </a:ext>
            </a:extLst>
          </a:blip>
          <a:srcRect t="62943" b="24314"/>
          <a:stretch>
            <a:fillRect/>
          </a:stretch>
        </p:blipFill>
        <p:spPr>
          <a:xfrm>
            <a:off x="0" y="6071418"/>
            <a:ext cx="12192000" cy="786582"/>
          </a:xfrm>
          <a:prstGeom prst="rect">
            <a:avLst/>
          </a:prstGeom>
        </p:spPr>
      </p:pic>
      <p:pic>
        <p:nvPicPr>
          <p:cNvPr id="3" name="图片 2"/>
          <p:cNvPicPr>
            <a:picLocks noChangeAspect="1"/>
          </p:cNvPicPr>
          <p:nvPr/>
        </p:nvPicPr>
        <p:blipFill rotWithShape="1">
          <a:blip r:embed="rId4" cstate="print">
            <a:extLst>
              <a:ext uri="{28A0092B-C50C-407E-A947-70E740481C1C}">
                <a14:useLocalDpi xmlns="" xmlns:a14="http://schemas.microsoft.com/office/drawing/2010/main" val="0"/>
              </a:ext>
            </a:extLst>
          </a:blip>
          <a:srcRect t="10036" b="88387"/>
          <a:stretch>
            <a:fillRect/>
          </a:stretch>
        </p:blipFill>
        <p:spPr>
          <a:xfrm>
            <a:off x="0" y="688258"/>
            <a:ext cx="12191999" cy="108155"/>
          </a:xfrm>
          <a:prstGeom prst="rect">
            <a:avLst/>
          </a:prstGeom>
        </p:spPr>
      </p:pic>
      <p:pic>
        <p:nvPicPr>
          <p:cNvPr id="7" name="图片 6"/>
          <p:cNvPicPr>
            <a:picLocks noChangeAspect="1"/>
          </p:cNvPicPr>
          <p:nvPr/>
        </p:nvPicPr>
        <p:blipFill rotWithShape="1">
          <a:blip r:embed="rId5" cstate="print">
            <a:extLst>
              <a:ext uri="{28A0092B-C50C-407E-A947-70E740481C1C}">
                <a14:useLocalDpi xmlns="" xmlns:a14="http://schemas.microsoft.com/office/drawing/2010/main" val="0"/>
              </a:ext>
            </a:extLst>
          </a:blip>
          <a:srcRect b="90108"/>
          <a:stretch>
            <a:fillRect/>
          </a:stretch>
        </p:blipFill>
        <p:spPr>
          <a:xfrm>
            <a:off x="0" y="0"/>
            <a:ext cx="12191999" cy="678426"/>
          </a:xfrm>
          <a:prstGeom prst="rect">
            <a:avLst/>
          </a:prstGeom>
        </p:spPr>
      </p:pic>
      <p:pic>
        <p:nvPicPr>
          <p:cNvPr id="33" name="图片 32"/>
          <p:cNvPicPr>
            <a:picLocks noChangeAspect="1"/>
          </p:cNvPicPr>
          <p:nvPr/>
        </p:nvPicPr>
        <p:blipFill rotWithShape="1">
          <a:blip r:embed="rId6" cstate="print">
            <a:extLst>
              <a:ext uri="{28A0092B-C50C-407E-A947-70E740481C1C}">
                <a14:useLocalDpi xmlns="" xmlns:a14="http://schemas.microsoft.com/office/drawing/2010/main" val="0"/>
              </a:ext>
            </a:extLst>
          </a:blip>
          <a:srcRect l="12854" t="25579" r="9876" b="9903"/>
          <a:stretch>
            <a:fillRect/>
          </a:stretch>
        </p:blipFill>
        <p:spPr>
          <a:xfrm>
            <a:off x="216867" y="43932"/>
            <a:ext cx="744622" cy="590562"/>
          </a:xfrm>
          <a:prstGeom prst="rect">
            <a:avLst/>
          </a:prstGeom>
        </p:spPr>
      </p:pic>
      <p:sp>
        <p:nvSpPr>
          <p:cNvPr id="34" name="文本框 33"/>
          <p:cNvSpPr txBox="1"/>
          <p:nvPr/>
        </p:nvSpPr>
        <p:spPr>
          <a:xfrm>
            <a:off x="1178356" y="108380"/>
            <a:ext cx="2805576" cy="523220"/>
          </a:xfrm>
          <a:prstGeom prst="rect">
            <a:avLst/>
          </a:prstGeom>
          <a:noFill/>
        </p:spPr>
        <p:txBody>
          <a:bodyPr wrap="non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三 企业端的操作</a:t>
            </a:r>
          </a:p>
        </p:txBody>
      </p:sp>
      <p:sp>
        <p:nvSpPr>
          <p:cNvPr id="4" name="文本框 3"/>
          <p:cNvSpPr txBox="1"/>
          <p:nvPr/>
        </p:nvSpPr>
        <p:spPr>
          <a:xfrm>
            <a:off x="1813363" y="1375118"/>
            <a:ext cx="6964878" cy="1200329"/>
          </a:xfrm>
          <a:prstGeom prst="rect">
            <a:avLst/>
          </a:prstGeom>
          <a:noFill/>
        </p:spPr>
        <p:txBody>
          <a:bodyPr wrap="square" rtlCol="0">
            <a:spAutoFit/>
          </a:bodyPr>
          <a:lstStyle/>
          <a:p>
            <a:r>
              <a:rPr lang="zh-CN" altLang="en-US" sz="3600" dirty="0" smtClean="0">
                <a:latin typeface="微软雅黑" panose="020B0503020204020204" pitchFamily="34" charset="-122"/>
                <a:ea typeface="微软雅黑" panose="020B0503020204020204" pitchFamily="34" charset="-122"/>
              </a:rPr>
              <a:t>登陆后点击“在线填报”，调查属期为</a:t>
            </a:r>
            <a:r>
              <a:rPr lang="en-US" altLang="zh-CN" sz="3600" dirty="0" smtClean="0">
                <a:latin typeface="微软雅黑" panose="020B0503020204020204" pitchFamily="34" charset="-122"/>
                <a:ea typeface="微软雅黑" panose="020B0503020204020204" pitchFamily="34" charset="-122"/>
              </a:rPr>
              <a:t>2018</a:t>
            </a:r>
            <a:r>
              <a:rPr lang="zh-CN" altLang="en-US" sz="3600" dirty="0" smtClean="0">
                <a:latin typeface="微软雅黑" panose="020B0503020204020204" pitchFamily="34" charset="-122"/>
                <a:ea typeface="微软雅黑" panose="020B0503020204020204" pitchFamily="34" charset="-122"/>
              </a:rPr>
              <a:t>年</a:t>
            </a:r>
            <a:endParaRPr lang="zh-CN" altLang="en-US" sz="3600" dirty="0">
              <a:solidFill>
                <a:srgbClr val="FF0000"/>
              </a:solidFill>
              <a:latin typeface="微软雅黑" panose="020B0503020204020204" pitchFamily="34" charset="-122"/>
              <a:ea typeface="微软雅黑" panose="020B0503020204020204" pitchFamily="34" charset="-122"/>
            </a:endParaRPr>
          </a:p>
        </p:txBody>
      </p:sp>
      <p:pic>
        <p:nvPicPr>
          <p:cNvPr id="9" name="图片 8" descr="在线填报.PNG"/>
          <p:cNvPicPr>
            <a:picLocks noChangeAspect="1"/>
          </p:cNvPicPr>
          <p:nvPr/>
        </p:nvPicPr>
        <p:blipFill>
          <a:blip r:embed="rId7"/>
          <a:stretch>
            <a:fillRect/>
          </a:stretch>
        </p:blipFill>
        <p:spPr>
          <a:xfrm>
            <a:off x="2089964" y="3003488"/>
            <a:ext cx="5753903" cy="2838846"/>
          </a:xfrm>
          <a:prstGeom prst="rect">
            <a:avLst/>
          </a:prstGeom>
        </p:spPr>
      </p:pic>
    </p:spTree>
  </p:cSld>
  <p:clrMapOvr>
    <a:masterClrMapping/>
  </p:clrMapOvr>
  <p:transition spd="slow" advTm="4000">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 xmlns:a14="http://schemas.microsoft.com/office/drawing/2010/main" val="0"/>
              </a:ext>
            </a:extLst>
          </a:blip>
          <a:srcRect t="62943" b="24314"/>
          <a:stretch>
            <a:fillRect/>
          </a:stretch>
        </p:blipFill>
        <p:spPr>
          <a:xfrm>
            <a:off x="0" y="6071418"/>
            <a:ext cx="12192000" cy="786582"/>
          </a:xfrm>
          <a:prstGeom prst="rect">
            <a:avLst/>
          </a:prstGeom>
        </p:spPr>
      </p:pic>
      <p:pic>
        <p:nvPicPr>
          <p:cNvPr id="3" name="图片 2"/>
          <p:cNvPicPr>
            <a:picLocks noChangeAspect="1"/>
          </p:cNvPicPr>
          <p:nvPr/>
        </p:nvPicPr>
        <p:blipFill rotWithShape="1">
          <a:blip r:embed="rId4" cstate="print">
            <a:extLst>
              <a:ext uri="{28A0092B-C50C-407E-A947-70E740481C1C}">
                <a14:useLocalDpi xmlns="" xmlns:a14="http://schemas.microsoft.com/office/drawing/2010/main" val="0"/>
              </a:ext>
            </a:extLst>
          </a:blip>
          <a:srcRect t="10036" b="88387"/>
          <a:stretch>
            <a:fillRect/>
          </a:stretch>
        </p:blipFill>
        <p:spPr>
          <a:xfrm>
            <a:off x="0" y="688258"/>
            <a:ext cx="12191999" cy="108155"/>
          </a:xfrm>
          <a:prstGeom prst="rect">
            <a:avLst/>
          </a:prstGeom>
        </p:spPr>
      </p:pic>
      <p:pic>
        <p:nvPicPr>
          <p:cNvPr id="7" name="图片 6"/>
          <p:cNvPicPr>
            <a:picLocks noChangeAspect="1"/>
          </p:cNvPicPr>
          <p:nvPr/>
        </p:nvPicPr>
        <p:blipFill rotWithShape="1">
          <a:blip r:embed="rId5" cstate="print">
            <a:extLst>
              <a:ext uri="{28A0092B-C50C-407E-A947-70E740481C1C}">
                <a14:useLocalDpi xmlns="" xmlns:a14="http://schemas.microsoft.com/office/drawing/2010/main" val="0"/>
              </a:ext>
            </a:extLst>
          </a:blip>
          <a:srcRect b="90108"/>
          <a:stretch>
            <a:fillRect/>
          </a:stretch>
        </p:blipFill>
        <p:spPr>
          <a:xfrm>
            <a:off x="0" y="0"/>
            <a:ext cx="12191999" cy="678426"/>
          </a:xfrm>
          <a:prstGeom prst="rect">
            <a:avLst/>
          </a:prstGeom>
        </p:spPr>
      </p:pic>
      <p:pic>
        <p:nvPicPr>
          <p:cNvPr id="33" name="图片 32"/>
          <p:cNvPicPr>
            <a:picLocks noChangeAspect="1"/>
          </p:cNvPicPr>
          <p:nvPr/>
        </p:nvPicPr>
        <p:blipFill rotWithShape="1">
          <a:blip r:embed="rId6" cstate="print">
            <a:extLst>
              <a:ext uri="{28A0092B-C50C-407E-A947-70E740481C1C}">
                <a14:useLocalDpi xmlns="" xmlns:a14="http://schemas.microsoft.com/office/drawing/2010/main" val="0"/>
              </a:ext>
            </a:extLst>
          </a:blip>
          <a:srcRect l="12854" t="25579" r="9876" b="9903"/>
          <a:stretch>
            <a:fillRect/>
          </a:stretch>
        </p:blipFill>
        <p:spPr>
          <a:xfrm>
            <a:off x="216867" y="43932"/>
            <a:ext cx="744622" cy="590562"/>
          </a:xfrm>
          <a:prstGeom prst="rect">
            <a:avLst/>
          </a:prstGeom>
        </p:spPr>
      </p:pic>
      <p:sp>
        <p:nvSpPr>
          <p:cNvPr id="34" name="文本框 33"/>
          <p:cNvSpPr txBox="1"/>
          <p:nvPr/>
        </p:nvSpPr>
        <p:spPr>
          <a:xfrm>
            <a:off x="1178356" y="108380"/>
            <a:ext cx="2805576" cy="523220"/>
          </a:xfrm>
          <a:prstGeom prst="rect">
            <a:avLst/>
          </a:prstGeom>
          <a:noFill/>
        </p:spPr>
        <p:txBody>
          <a:bodyPr wrap="non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三 企业端的操作</a:t>
            </a:r>
          </a:p>
        </p:txBody>
      </p:sp>
      <p:sp>
        <p:nvSpPr>
          <p:cNvPr id="4" name="文本框 3"/>
          <p:cNvSpPr txBox="1"/>
          <p:nvPr/>
        </p:nvSpPr>
        <p:spPr>
          <a:xfrm>
            <a:off x="183347" y="1327409"/>
            <a:ext cx="2758636" cy="4524315"/>
          </a:xfrm>
          <a:prstGeom prst="rect">
            <a:avLst/>
          </a:prstGeom>
          <a:noFill/>
        </p:spPr>
        <p:txBody>
          <a:bodyPr wrap="square" rtlCol="0">
            <a:spAutoFit/>
          </a:bodyPr>
          <a:lstStyle/>
          <a:p>
            <a:r>
              <a:rPr lang="zh-CN" altLang="en-US" sz="3200" dirty="0" smtClean="0">
                <a:latin typeface="微软雅黑" panose="020B0503020204020204" pitchFamily="34" charset="-122"/>
                <a:ea typeface="微软雅黑" panose="020B0503020204020204" pitchFamily="34" charset="-122"/>
              </a:rPr>
              <a:t>一共要填写</a:t>
            </a:r>
            <a:r>
              <a:rPr lang="en-US" altLang="zh-CN" sz="3200" dirty="0" smtClean="0">
                <a:latin typeface="微软雅黑" panose="020B0503020204020204" pitchFamily="34" charset="-122"/>
                <a:ea typeface="微软雅黑" panose="020B0503020204020204" pitchFamily="34" charset="-122"/>
              </a:rPr>
              <a:t>4</a:t>
            </a:r>
            <a:r>
              <a:rPr lang="zh-CN" altLang="en-US" sz="3200" dirty="0" smtClean="0">
                <a:latin typeface="微软雅黑" panose="020B0503020204020204" pitchFamily="34" charset="-122"/>
                <a:ea typeface="微软雅黑" panose="020B0503020204020204" pitchFamily="34" charset="-122"/>
              </a:rPr>
              <a:t>张表，其中</a:t>
            </a:r>
            <a:r>
              <a:rPr lang="zh-CN" altLang="en-US" sz="3200" dirty="0" smtClean="0">
                <a:solidFill>
                  <a:srgbClr val="FF0000"/>
                </a:solidFill>
                <a:latin typeface="微软雅黑" panose="020B0503020204020204" pitchFamily="34" charset="-122"/>
                <a:ea typeface="微软雅黑" panose="020B0503020204020204" pitchFamily="34" charset="-122"/>
              </a:rPr>
              <a:t>调查问卷表</a:t>
            </a:r>
            <a:r>
              <a:rPr lang="zh-CN" altLang="en-US" sz="3200" dirty="0" smtClean="0">
                <a:latin typeface="微软雅黑" panose="020B0503020204020204" pitchFamily="34" charset="-122"/>
                <a:ea typeface="微软雅黑" panose="020B0503020204020204" pitchFamily="34" charset="-122"/>
              </a:rPr>
              <a:t>是填完各表后才会出现的，一旦填完</a:t>
            </a:r>
            <a:r>
              <a:rPr lang="zh-CN" altLang="en-US" sz="3200" dirty="0" smtClean="0">
                <a:solidFill>
                  <a:srgbClr val="FF0000"/>
                </a:solidFill>
                <a:latin typeface="微软雅黑" panose="020B0503020204020204" pitchFamily="34" charset="-122"/>
                <a:ea typeface="微软雅黑" panose="020B0503020204020204" pitchFamily="34" charset="-122"/>
              </a:rPr>
              <a:t>调查问卷表，</a:t>
            </a:r>
            <a:r>
              <a:rPr lang="zh-CN" altLang="en-US" sz="3200" dirty="0" smtClean="0">
                <a:latin typeface="微软雅黑" panose="020B0503020204020204" pitchFamily="34" charset="-122"/>
                <a:ea typeface="微软雅黑" panose="020B0503020204020204" pitchFamily="34" charset="-122"/>
              </a:rPr>
              <a:t>立即自动锁定，</a:t>
            </a:r>
            <a:r>
              <a:rPr lang="zh-CN" altLang="en-US" sz="3200" dirty="0" smtClean="0">
                <a:solidFill>
                  <a:srgbClr val="FF0000"/>
                </a:solidFill>
                <a:latin typeface="微软雅黑" panose="020B0503020204020204" pitchFamily="34" charset="-122"/>
                <a:ea typeface="微软雅黑" panose="020B0503020204020204" pitchFamily="34" charset="-122"/>
              </a:rPr>
              <a:t>不能再做任何更改</a:t>
            </a:r>
            <a:r>
              <a:rPr lang="zh-CN" altLang="en-US" sz="3200" dirty="0" smtClean="0">
                <a:latin typeface="微软雅黑" panose="020B0503020204020204" pitchFamily="34" charset="-122"/>
                <a:ea typeface="微软雅黑" panose="020B0503020204020204" pitchFamily="34" charset="-122"/>
              </a:rPr>
              <a:t>。</a:t>
            </a:r>
            <a:endParaRPr lang="zh-CN" altLang="en-US" sz="3200" dirty="0">
              <a:latin typeface="微软雅黑" panose="020B0503020204020204" pitchFamily="34" charset="-122"/>
              <a:ea typeface="微软雅黑" panose="020B0503020204020204" pitchFamily="34" charset="-122"/>
            </a:endParaRPr>
          </a:p>
        </p:txBody>
      </p:sp>
      <p:pic>
        <p:nvPicPr>
          <p:cNvPr id="10" name="图片 9" descr="四个表.PNG"/>
          <p:cNvPicPr>
            <a:picLocks noChangeAspect="1"/>
          </p:cNvPicPr>
          <p:nvPr/>
        </p:nvPicPr>
        <p:blipFill>
          <a:blip r:embed="rId7"/>
          <a:stretch>
            <a:fillRect/>
          </a:stretch>
        </p:blipFill>
        <p:spPr>
          <a:xfrm>
            <a:off x="3135306" y="852670"/>
            <a:ext cx="8229605" cy="5882086"/>
          </a:xfrm>
          <a:prstGeom prst="rect">
            <a:avLst/>
          </a:prstGeom>
        </p:spPr>
      </p:pic>
    </p:spTree>
  </p:cSld>
  <p:clrMapOvr>
    <a:masterClrMapping/>
  </p:clrMapOvr>
  <p:transition spd="slow" advTm="4000">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 xmlns:a14="http://schemas.microsoft.com/office/drawing/2010/main" val="0"/>
              </a:ext>
            </a:extLst>
          </a:blip>
          <a:srcRect t="62943" b="24314"/>
          <a:stretch>
            <a:fillRect/>
          </a:stretch>
        </p:blipFill>
        <p:spPr>
          <a:xfrm>
            <a:off x="0" y="6071418"/>
            <a:ext cx="12192000" cy="786582"/>
          </a:xfrm>
          <a:prstGeom prst="rect">
            <a:avLst/>
          </a:prstGeom>
        </p:spPr>
      </p:pic>
      <p:pic>
        <p:nvPicPr>
          <p:cNvPr id="3" name="图片 2"/>
          <p:cNvPicPr>
            <a:picLocks noChangeAspect="1"/>
          </p:cNvPicPr>
          <p:nvPr/>
        </p:nvPicPr>
        <p:blipFill rotWithShape="1">
          <a:blip r:embed="rId4" cstate="print">
            <a:extLst>
              <a:ext uri="{28A0092B-C50C-407E-A947-70E740481C1C}">
                <a14:useLocalDpi xmlns="" xmlns:a14="http://schemas.microsoft.com/office/drawing/2010/main" val="0"/>
              </a:ext>
            </a:extLst>
          </a:blip>
          <a:srcRect t="10036" b="88387"/>
          <a:stretch>
            <a:fillRect/>
          </a:stretch>
        </p:blipFill>
        <p:spPr>
          <a:xfrm>
            <a:off x="0" y="688258"/>
            <a:ext cx="12191999" cy="108155"/>
          </a:xfrm>
          <a:prstGeom prst="rect">
            <a:avLst/>
          </a:prstGeom>
        </p:spPr>
      </p:pic>
      <p:pic>
        <p:nvPicPr>
          <p:cNvPr id="7" name="图片 6"/>
          <p:cNvPicPr>
            <a:picLocks noChangeAspect="1"/>
          </p:cNvPicPr>
          <p:nvPr/>
        </p:nvPicPr>
        <p:blipFill rotWithShape="1">
          <a:blip r:embed="rId5" cstate="print">
            <a:extLst>
              <a:ext uri="{28A0092B-C50C-407E-A947-70E740481C1C}">
                <a14:useLocalDpi xmlns="" xmlns:a14="http://schemas.microsoft.com/office/drawing/2010/main" val="0"/>
              </a:ext>
            </a:extLst>
          </a:blip>
          <a:srcRect b="90108"/>
          <a:stretch>
            <a:fillRect/>
          </a:stretch>
        </p:blipFill>
        <p:spPr>
          <a:xfrm>
            <a:off x="0" y="0"/>
            <a:ext cx="12191999" cy="678426"/>
          </a:xfrm>
          <a:prstGeom prst="rect">
            <a:avLst/>
          </a:prstGeom>
        </p:spPr>
      </p:pic>
      <p:pic>
        <p:nvPicPr>
          <p:cNvPr id="33" name="图片 32"/>
          <p:cNvPicPr>
            <a:picLocks noChangeAspect="1"/>
          </p:cNvPicPr>
          <p:nvPr/>
        </p:nvPicPr>
        <p:blipFill rotWithShape="1">
          <a:blip r:embed="rId6" cstate="print">
            <a:extLst>
              <a:ext uri="{28A0092B-C50C-407E-A947-70E740481C1C}">
                <a14:useLocalDpi xmlns="" xmlns:a14="http://schemas.microsoft.com/office/drawing/2010/main" val="0"/>
              </a:ext>
            </a:extLst>
          </a:blip>
          <a:srcRect l="12854" t="25579" r="9876" b="9903"/>
          <a:stretch>
            <a:fillRect/>
          </a:stretch>
        </p:blipFill>
        <p:spPr>
          <a:xfrm>
            <a:off x="216867" y="43932"/>
            <a:ext cx="744622" cy="590562"/>
          </a:xfrm>
          <a:prstGeom prst="rect">
            <a:avLst/>
          </a:prstGeom>
        </p:spPr>
      </p:pic>
      <p:sp>
        <p:nvSpPr>
          <p:cNvPr id="5" name="爆炸形: 8 pt  4"/>
          <p:cNvSpPr/>
          <p:nvPr/>
        </p:nvSpPr>
        <p:spPr>
          <a:xfrm>
            <a:off x="961489" y="1272648"/>
            <a:ext cx="3312826" cy="3117954"/>
          </a:xfrm>
          <a:prstGeom prst="irregularSeal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t>特别注意</a:t>
            </a:r>
          </a:p>
        </p:txBody>
      </p:sp>
      <p:sp>
        <p:nvSpPr>
          <p:cNvPr id="6" name="文本框 5"/>
          <p:cNvSpPr txBox="1"/>
          <p:nvPr/>
        </p:nvSpPr>
        <p:spPr>
          <a:xfrm>
            <a:off x="5148721" y="1963544"/>
            <a:ext cx="6111324" cy="2308324"/>
          </a:xfrm>
          <a:prstGeom prst="rect">
            <a:avLst/>
          </a:prstGeom>
          <a:noFill/>
        </p:spPr>
        <p:txBody>
          <a:bodyPr wrap="square" rtlCol="0">
            <a:spAutoFit/>
          </a:bodyPr>
          <a:lstStyle/>
          <a:p>
            <a:pPr>
              <a:lnSpc>
                <a:spcPct val="150000"/>
              </a:lnSpc>
            </a:pPr>
            <a:r>
              <a:rPr lang="zh-CN" altLang="zh-CN" sz="4800" dirty="0" smtClean="0">
                <a:latin typeface="微软雅黑" panose="020B0503020204020204" pitchFamily="34" charset="-122"/>
                <a:ea typeface="微软雅黑" panose="020B0503020204020204" pitchFamily="34" charset="-122"/>
              </a:rPr>
              <a:t>企业表</a:t>
            </a:r>
            <a:r>
              <a:rPr lang="zh-CN" altLang="en-US" sz="4800" dirty="0" smtClean="0">
                <a:latin typeface="微软雅黑" panose="020B0503020204020204" pitchFamily="34" charset="-122"/>
                <a:ea typeface="微软雅黑" panose="020B0503020204020204" pitchFamily="34" charset="-122"/>
              </a:rPr>
              <a:t>的金额单位是</a:t>
            </a:r>
            <a:r>
              <a:rPr lang="en-US" altLang="zh-CN" sz="4800" dirty="0" smtClean="0">
                <a:latin typeface="微软雅黑" panose="020B0503020204020204" pitchFamily="34" charset="-122"/>
                <a:ea typeface="微软雅黑" panose="020B0503020204020204" pitchFamily="34" charset="-122"/>
              </a:rPr>
              <a:t>【</a:t>
            </a:r>
            <a:r>
              <a:rPr lang="zh-CN" altLang="en-US" sz="4800" dirty="0" smtClean="0">
                <a:latin typeface="微软雅黑" panose="020B0503020204020204" pitchFamily="34" charset="-122"/>
                <a:ea typeface="微软雅黑" panose="020B0503020204020204" pitchFamily="34" charset="-122"/>
              </a:rPr>
              <a:t>千元</a:t>
            </a:r>
            <a:r>
              <a:rPr lang="en-US" altLang="zh-CN" sz="4800" dirty="0" smtClean="0">
                <a:latin typeface="微软雅黑" panose="020B0503020204020204" pitchFamily="34" charset="-122"/>
                <a:ea typeface="微软雅黑" panose="020B0503020204020204" pitchFamily="34" charset="-122"/>
              </a:rPr>
              <a:t>】</a:t>
            </a:r>
            <a:r>
              <a:rPr lang="zh-CN" altLang="zh-CN" sz="4800" dirty="0" smtClean="0">
                <a:latin typeface="微软雅黑" panose="020B0503020204020204" pitchFamily="34" charset="-122"/>
                <a:ea typeface="微软雅黑" panose="020B0503020204020204" pitchFamily="34" charset="-122"/>
              </a:rPr>
              <a:t>。</a:t>
            </a:r>
            <a:endParaRPr lang="zh-CN" altLang="zh-CN" sz="48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 xmlns:p14="http://schemas.microsoft.com/office/powerpoint/2010/main" Requires="p14">
      <p:transition p14:dur="100" advTm="4000">
        <p:cut/>
      </p:transition>
    </mc:Choice>
    <mc:Fallback>
      <p:transition advTm="4000">
        <p:cu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 xmlns:a14="http://schemas.microsoft.com/office/drawing/2010/main" val="0"/>
              </a:ext>
            </a:extLst>
          </a:blip>
          <a:srcRect t="49538"/>
          <a:stretch>
            <a:fillRect/>
          </a:stretch>
        </p:blipFill>
        <p:spPr>
          <a:xfrm>
            <a:off x="0" y="3743324"/>
            <a:ext cx="12192000" cy="3114675"/>
          </a:xfrm>
          <a:prstGeom prst="rect">
            <a:avLst/>
          </a:prstGeom>
        </p:spPr>
      </p:pic>
      <p:grpSp>
        <p:nvGrpSpPr>
          <p:cNvPr id="2" name="组合 1"/>
          <p:cNvGrpSpPr/>
          <p:nvPr/>
        </p:nvGrpSpPr>
        <p:grpSpPr>
          <a:xfrm>
            <a:off x="2223865" y="1531725"/>
            <a:ext cx="7272693" cy="1688855"/>
            <a:chOff x="3130481" y="1274478"/>
            <a:chExt cx="5931037" cy="1688855"/>
          </a:xfrm>
        </p:grpSpPr>
        <p:grpSp>
          <p:nvGrpSpPr>
            <p:cNvPr id="3" name="组合 32"/>
            <p:cNvGrpSpPr/>
            <p:nvPr/>
          </p:nvGrpSpPr>
          <p:grpSpPr bwMode="auto">
            <a:xfrm>
              <a:off x="3130481" y="1274478"/>
              <a:ext cx="5931037" cy="1254052"/>
              <a:chOff x="1" y="0"/>
              <a:chExt cx="1907462" cy="403076"/>
            </a:xfrm>
          </p:grpSpPr>
          <p:sp>
            <p:nvSpPr>
              <p:cNvPr id="34" name="圆角矩形 33"/>
              <p:cNvSpPr>
                <a:spLocks noChangeArrowheads="1"/>
              </p:cNvSpPr>
              <p:nvPr/>
            </p:nvSpPr>
            <p:spPr bwMode="auto">
              <a:xfrm>
                <a:off x="1" y="0"/>
                <a:ext cx="1907462" cy="403076"/>
              </a:xfrm>
              <a:prstGeom prst="roundRect">
                <a:avLst>
                  <a:gd name="adj" fmla="val 0"/>
                </a:avLst>
              </a:prstGeom>
              <a:noFill/>
              <a:ln w="25400">
                <a:solidFill>
                  <a:srgbClr val="235AA6"/>
                </a:solidFill>
                <a:round/>
              </a:ln>
            </p:spPr>
            <p:txBody>
              <a:bodyPr anchor="ct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35" name="矩形 34"/>
              <p:cNvSpPr>
                <a:spLocks noChangeArrowheads="1"/>
              </p:cNvSpPr>
              <p:nvPr/>
            </p:nvSpPr>
            <p:spPr bwMode="auto">
              <a:xfrm>
                <a:off x="29822" y="21290"/>
                <a:ext cx="359289" cy="360498"/>
              </a:xfrm>
              <a:prstGeom prst="rect">
                <a:avLst/>
              </a:prstGeom>
              <a:solidFill>
                <a:srgbClr val="235AA6"/>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9pPr>
              </a:lstStyle>
              <a:p>
                <a:pPr algn="ctr" eaLnBrk="1" hangingPunct="1"/>
                <a:r>
                  <a:rPr lang="en-US" altLang="zh-CN" sz="2400" b="1" dirty="0">
                    <a:solidFill>
                      <a:srgbClr val="FFFFFF"/>
                    </a:solidFill>
                    <a:latin typeface="微软雅黑" panose="020B0503020204020204" pitchFamily="34" charset="-122"/>
                    <a:ea typeface="微软雅黑" panose="020B0503020204020204" pitchFamily="34" charset="-122"/>
                  </a:rPr>
                  <a:t>Part</a:t>
                </a:r>
              </a:p>
              <a:p>
                <a:pPr algn="ctr" eaLnBrk="1" hangingPunct="1"/>
                <a:r>
                  <a:rPr lang="en-US" altLang="zh-CN" sz="2400" b="1" dirty="0">
                    <a:solidFill>
                      <a:srgbClr val="FFFFFF"/>
                    </a:solidFill>
                    <a:latin typeface="微软雅黑" panose="020B0503020204020204" pitchFamily="34" charset="-122"/>
                    <a:ea typeface="微软雅黑" panose="020B0503020204020204" pitchFamily="34" charset="-122"/>
                  </a:rPr>
                  <a:t>four</a:t>
                </a:r>
                <a:endParaRPr lang="zh-CN" altLang="en-US" sz="2400" b="1" dirty="0">
                  <a:solidFill>
                    <a:srgbClr val="FFFFFF"/>
                  </a:solidFill>
                  <a:latin typeface="微软雅黑" panose="020B0503020204020204" pitchFamily="34" charset="-122"/>
                  <a:ea typeface="微软雅黑" panose="020B0503020204020204" pitchFamily="34" charset="-122"/>
                </a:endParaRPr>
              </a:p>
            </p:txBody>
          </p:sp>
        </p:grpSp>
        <p:sp>
          <p:nvSpPr>
            <p:cNvPr id="36" name="TextBox 39">
              <a:hlinkClick r:id="" action="ppaction://hlinkshowjump?jump=nextslide"/>
            </p:cNvPr>
            <p:cNvSpPr txBox="1">
              <a:spLocks noChangeArrowheads="1"/>
            </p:cNvSpPr>
            <p:nvPr/>
          </p:nvSpPr>
          <p:spPr bwMode="auto">
            <a:xfrm>
              <a:off x="4444088" y="1516783"/>
              <a:ext cx="4513716" cy="144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9pPr>
            </a:lstStyle>
            <a:p>
              <a:pPr algn="ctr" eaLnBrk="1" hangingPunct="1"/>
              <a:r>
                <a:rPr lang="zh-CN" altLang="en-US" sz="4400" b="1" dirty="0">
                  <a:solidFill>
                    <a:srgbClr val="235AA6"/>
                  </a:solidFill>
                  <a:latin typeface="微软雅黑" panose="020B0503020204020204" pitchFamily="34" charset="-122"/>
                  <a:ea typeface="微软雅黑" panose="020B0503020204020204" pitchFamily="34" charset="-122"/>
                </a:rPr>
                <a:t>填报内容及注意事项</a:t>
              </a:r>
            </a:p>
          </p:txBody>
        </p:sp>
      </p:grpSp>
      <p:sp>
        <p:nvSpPr>
          <p:cNvPr id="13" name="TextBox 12"/>
          <p:cNvSpPr txBox="1"/>
          <p:nvPr/>
        </p:nvSpPr>
        <p:spPr>
          <a:xfrm>
            <a:off x="4482786" y="3874181"/>
            <a:ext cx="3156667" cy="923330"/>
          </a:xfrm>
          <a:prstGeom prst="rect">
            <a:avLst/>
          </a:prstGeom>
          <a:noFill/>
        </p:spPr>
        <p:txBody>
          <a:bodyPr wrap="square" rtlCol="0">
            <a:spAutoFit/>
          </a:bodyPr>
          <a:lstStyle/>
          <a:p>
            <a:r>
              <a:rPr lang="zh-CN" altLang="en-US" sz="5400" dirty="0" smtClean="0">
                <a:latin typeface="微软雅黑" pitchFamily="34" charset="-122"/>
                <a:ea typeface="微软雅黑" pitchFamily="34" charset="-122"/>
              </a:rPr>
              <a:t>信息表</a:t>
            </a:r>
            <a:endParaRPr lang="zh-CN" altLang="en-US" sz="5400" dirty="0">
              <a:latin typeface="微软雅黑" pitchFamily="34" charset="-122"/>
              <a:ea typeface="微软雅黑" pitchFamily="34" charset="-122"/>
            </a:endParaRPr>
          </a:p>
        </p:txBody>
      </p:sp>
    </p:spTree>
  </p:cSld>
  <p:clrMapOvr>
    <a:masterClrMapping/>
  </p:clrMapOvr>
  <mc:AlternateContent xmlns:mc="http://schemas.openxmlformats.org/markup-compatibility/2006">
    <mc:Choice xmlns="" xmlns:p14="http://schemas.microsoft.com/office/powerpoint/2010/main" Requires="p14">
      <p:transition p14:dur="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 xmlns:a14="http://schemas.microsoft.com/office/drawing/2010/main" val="0"/>
              </a:ext>
            </a:extLst>
          </a:blip>
          <a:srcRect t="62943" b="24314"/>
          <a:stretch>
            <a:fillRect/>
          </a:stretch>
        </p:blipFill>
        <p:spPr>
          <a:xfrm>
            <a:off x="0" y="6071418"/>
            <a:ext cx="12192000" cy="786582"/>
          </a:xfrm>
          <a:prstGeom prst="rect">
            <a:avLst/>
          </a:prstGeom>
        </p:spPr>
      </p:pic>
      <p:pic>
        <p:nvPicPr>
          <p:cNvPr id="3" name="图片 2"/>
          <p:cNvPicPr>
            <a:picLocks noChangeAspect="1"/>
          </p:cNvPicPr>
          <p:nvPr/>
        </p:nvPicPr>
        <p:blipFill rotWithShape="1">
          <a:blip r:embed="rId4" cstate="print">
            <a:extLst>
              <a:ext uri="{28A0092B-C50C-407E-A947-70E740481C1C}">
                <a14:useLocalDpi xmlns="" xmlns:a14="http://schemas.microsoft.com/office/drawing/2010/main" val="0"/>
              </a:ext>
            </a:extLst>
          </a:blip>
          <a:srcRect t="10036" b="88387"/>
          <a:stretch>
            <a:fillRect/>
          </a:stretch>
        </p:blipFill>
        <p:spPr>
          <a:xfrm>
            <a:off x="0" y="688258"/>
            <a:ext cx="12191999" cy="108155"/>
          </a:xfrm>
          <a:prstGeom prst="rect">
            <a:avLst/>
          </a:prstGeom>
        </p:spPr>
      </p:pic>
      <p:pic>
        <p:nvPicPr>
          <p:cNvPr id="7" name="图片 6"/>
          <p:cNvPicPr>
            <a:picLocks noChangeAspect="1"/>
          </p:cNvPicPr>
          <p:nvPr/>
        </p:nvPicPr>
        <p:blipFill rotWithShape="1">
          <a:blip r:embed="rId5" cstate="print">
            <a:extLst>
              <a:ext uri="{28A0092B-C50C-407E-A947-70E740481C1C}">
                <a14:useLocalDpi xmlns="" xmlns:a14="http://schemas.microsoft.com/office/drawing/2010/main" val="0"/>
              </a:ext>
            </a:extLst>
          </a:blip>
          <a:srcRect b="90108"/>
          <a:stretch>
            <a:fillRect/>
          </a:stretch>
        </p:blipFill>
        <p:spPr>
          <a:xfrm>
            <a:off x="0" y="0"/>
            <a:ext cx="12191999" cy="678426"/>
          </a:xfrm>
          <a:prstGeom prst="rect">
            <a:avLst/>
          </a:prstGeom>
        </p:spPr>
      </p:pic>
      <p:pic>
        <p:nvPicPr>
          <p:cNvPr id="33" name="图片 32"/>
          <p:cNvPicPr>
            <a:picLocks noChangeAspect="1"/>
          </p:cNvPicPr>
          <p:nvPr/>
        </p:nvPicPr>
        <p:blipFill rotWithShape="1">
          <a:blip r:embed="rId6" cstate="print">
            <a:extLst>
              <a:ext uri="{28A0092B-C50C-407E-A947-70E740481C1C}">
                <a14:useLocalDpi xmlns="" xmlns:a14="http://schemas.microsoft.com/office/drawing/2010/main" val="0"/>
              </a:ext>
            </a:extLst>
          </a:blip>
          <a:srcRect l="12854" t="25579" r="9876" b="9903"/>
          <a:stretch>
            <a:fillRect/>
          </a:stretch>
        </p:blipFill>
        <p:spPr>
          <a:xfrm>
            <a:off x="216867" y="43932"/>
            <a:ext cx="744622" cy="590562"/>
          </a:xfrm>
          <a:prstGeom prst="rect">
            <a:avLst/>
          </a:prstGeom>
        </p:spPr>
      </p:pic>
      <p:sp>
        <p:nvSpPr>
          <p:cNvPr id="34" name="文本框 33"/>
          <p:cNvSpPr txBox="1"/>
          <p:nvPr/>
        </p:nvSpPr>
        <p:spPr>
          <a:xfrm>
            <a:off x="1178355" y="108380"/>
            <a:ext cx="6095747" cy="584775"/>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四 填报内容及注意事项</a:t>
            </a:r>
            <a:r>
              <a:rPr lang="en-US" altLang="zh-CN" sz="2800" b="1" dirty="0">
                <a:solidFill>
                  <a:schemeClr val="bg1"/>
                </a:solidFill>
                <a:latin typeface="微软雅黑" panose="020B0503020204020204" pitchFamily="34" charset="-122"/>
                <a:ea typeface="微软雅黑" panose="020B0503020204020204" pitchFamily="34" charset="-122"/>
              </a:rPr>
              <a:t>—</a:t>
            </a:r>
            <a:r>
              <a:rPr lang="zh-CN" altLang="en-US" sz="3200" b="1" dirty="0">
                <a:solidFill>
                  <a:schemeClr val="bg1"/>
                </a:solidFill>
                <a:latin typeface="幼圆" panose="02010509060101010101" pitchFamily="49" charset="-122"/>
                <a:ea typeface="幼圆" panose="02010509060101010101" pitchFamily="49" charset="-122"/>
              </a:rPr>
              <a:t>信息表</a:t>
            </a:r>
          </a:p>
        </p:txBody>
      </p:sp>
      <p:sp>
        <p:nvSpPr>
          <p:cNvPr id="6" name="文本框 5"/>
          <p:cNvSpPr txBox="1"/>
          <p:nvPr/>
        </p:nvSpPr>
        <p:spPr>
          <a:xfrm>
            <a:off x="1485898" y="2436334"/>
            <a:ext cx="9220201" cy="3323987"/>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         </a:t>
            </a:r>
            <a:r>
              <a:rPr lang="zh-CN" altLang="en-US" sz="3200" dirty="0">
                <a:latin typeface="微软雅黑" panose="020B0503020204020204" pitchFamily="34" charset="-122"/>
                <a:ea typeface="微软雅黑" panose="020B0503020204020204" pitchFamily="34" charset="-122"/>
              </a:rPr>
              <a:t>主要填写企业的基本信息，包括企业名称、统一社会信用代码、国民经济行业类别代码、纳税人登记注册类型代码、隶属关系、纳税税种等企业的基本信息。</a:t>
            </a:r>
          </a:p>
          <a:p>
            <a:endParaRPr lang="zh-CN" altLang="en-US" dirty="0"/>
          </a:p>
        </p:txBody>
      </p:sp>
      <p:sp>
        <p:nvSpPr>
          <p:cNvPr id="11" name="文本框 10"/>
          <p:cNvSpPr txBox="1"/>
          <p:nvPr/>
        </p:nvSpPr>
        <p:spPr>
          <a:xfrm>
            <a:off x="4157798" y="1446360"/>
            <a:ext cx="3496449" cy="769441"/>
          </a:xfrm>
          <a:prstGeom prst="rect">
            <a:avLst/>
          </a:prstGeom>
          <a:noFill/>
        </p:spPr>
        <p:txBody>
          <a:bodyPr wrap="square" rtlCol="0">
            <a:spAutoFit/>
          </a:bodyPr>
          <a:lstStyle/>
          <a:p>
            <a:pPr algn="dist"/>
            <a:r>
              <a:rPr lang="zh-CN" altLang="en-US" sz="4400" b="1" dirty="0">
                <a:solidFill>
                  <a:srgbClr val="235AA6"/>
                </a:solidFill>
                <a:latin typeface="微软雅黑" panose="020B0503020204020204" pitchFamily="34" charset="-122"/>
                <a:ea typeface="微软雅黑" panose="020B0503020204020204" pitchFamily="34" charset="-122"/>
              </a:rPr>
              <a:t>指标构成</a:t>
            </a:r>
          </a:p>
        </p:txBody>
      </p:sp>
    </p:spTree>
  </p:cSld>
  <p:clrMapOvr>
    <a:masterClrMapping/>
  </p:clrMapOvr>
  <mc:AlternateContent xmlns:mc="http://schemas.openxmlformats.org/markup-compatibility/2006">
    <mc:Choice xmlns="" xmlns:p14="http://schemas.microsoft.com/office/powerpoint/2010/main" Requires="p14">
      <p:transition spd="slow" p14:dur="1500" advTm="4000">
        <p:split orient="vert"/>
      </p:transition>
    </mc:Choice>
    <mc:Fallback>
      <p:transition spd="slow" advTm="4000">
        <p:split orient="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 xmlns:a14="http://schemas.microsoft.com/office/drawing/2010/main" val="0"/>
              </a:ext>
            </a:extLst>
          </a:blip>
          <a:srcRect t="62943" b="24314"/>
          <a:stretch>
            <a:fillRect/>
          </a:stretch>
        </p:blipFill>
        <p:spPr>
          <a:xfrm>
            <a:off x="0" y="6071418"/>
            <a:ext cx="12192000" cy="786582"/>
          </a:xfrm>
          <a:prstGeom prst="rect">
            <a:avLst/>
          </a:prstGeom>
        </p:spPr>
      </p:pic>
      <p:pic>
        <p:nvPicPr>
          <p:cNvPr id="3" name="图片 2"/>
          <p:cNvPicPr>
            <a:picLocks noChangeAspect="1"/>
          </p:cNvPicPr>
          <p:nvPr/>
        </p:nvPicPr>
        <p:blipFill rotWithShape="1">
          <a:blip r:embed="rId4" cstate="print">
            <a:extLst>
              <a:ext uri="{28A0092B-C50C-407E-A947-70E740481C1C}">
                <a14:useLocalDpi xmlns="" xmlns:a14="http://schemas.microsoft.com/office/drawing/2010/main" val="0"/>
              </a:ext>
            </a:extLst>
          </a:blip>
          <a:srcRect t="10036" b="88387"/>
          <a:stretch>
            <a:fillRect/>
          </a:stretch>
        </p:blipFill>
        <p:spPr>
          <a:xfrm>
            <a:off x="0" y="688258"/>
            <a:ext cx="12191999" cy="108155"/>
          </a:xfrm>
          <a:prstGeom prst="rect">
            <a:avLst/>
          </a:prstGeom>
        </p:spPr>
      </p:pic>
      <p:pic>
        <p:nvPicPr>
          <p:cNvPr id="7" name="图片 6"/>
          <p:cNvPicPr>
            <a:picLocks noChangeAspect="1"/>
          </p:cNvPicPr>
          <p:nvPr/>
        </p:nvPicPr>
        <p:blipFill rotWithShape="1">
          <a:blip r:embed="rId5" cstate="print">
            <a:extLst>
              <a:ext uri="{28A0092B-C50C-407E-A947-70E740481C1C}">
                <a14:useLocalDpi xmlns="" xmlns:a14="http://schemas.microsoft.com/office/drawing/2010/main" val="0"/>
              </a:ext>
            </a:extLst>
          </a:blip>
          <a:srcRect b="90108"/>
          <a:stretch>
            <a:fillRect/>
          </a:stretch>
        </p:blipFill>
        <p:spPr>
          <a:xfrm>
            <a:off x="0" y="0"/>
            <a:ext cx="12191999" cy="678426"/>
          </a:xfrm>
          <a:prstGeom prst="rect">
            <a:avLst/>
          </a:prstGeom>
        </p:spPr>
      </p:pic>
      <p:pic>
        <p:nvPicPr>
          <p:cNvPr id="33" name="图片 32"/>
          <p:cNvPicPr>
            <a:picLocks noChangeAspect="1"/>
          </p:cNvPicPr>
          <p:nvPr/>
        </p:nvPicPr>
        <p:blipFill rotWithShape="1">
          <a:blip r:embed="rId6" cstate="print">
            <a:extLst>
              <a:ext uri="{28A0092B-C50C-407E-A947-70E740481C1C}">
                <a14:useLocalDpi xmlns="" xmlns:a14="http://schemas.microsoft.com/office/drawing/2010/main" val="0"/>
              </a:ext>
            </a:extLst>
          </a:blip>
          <a:srcRect l="12854" t="25579" r="9876" b="9903"/>
          <a:stretch>
            <a:fillRect/>
          </a:stretch>
        </p:blipFill>
        <p:spPr>
          <a:xfrm>
            <a:off x="216867" y="43932"/>
            <a:ext cx="744622" cy="590562"/>
          </a:xfrm>
          <a:prstGeom prst="rect">
            <a:avLst/>
          </a:prstGeom>
        </p:spPr>
      </p:pic>
      <p:sp>
        <p:nvSpPr>
          <p:cNvPr id="13" name="文本框 12"/>
          <p:cNvSpPr txBox="1"/>
          <p:nvPr/>
        </p:nvSpPr>
        <p:spPr>
          <a:xfrm>
            <a:off x="4118042" y="993136"/>
            <a:ext cx="3496449" cy="769441"/>
          </a:xfrm>
          <a:prstGeom prst="rect">
            <a:avLst/>
          </a:prstGeom>
          <a:noFill/>
        </p:spPr>
        <p:txBody>
          <a:bodyPr wrap="square" rtlCol="0">
            <a:spAutoFit/>
          </a:bodyPr>
          <a:lstStyle/>
          <a:p>
            <a:pPr algn="dist"/>
            <a:r>
              <a:rPr lang="zh-CN" altLang="en-US" sz="4400" b="1" dirty="0">
                <a:solidFill>
                  <a:srgbClr val="235AA6"/>
                </a:solidFill>
                <a:latin typeface="微软雅黑" panose="020B0503020204020204" pitchFamily="34" charset="-122"/>
                <a:ea typeface="微软雅黑" panose="020B0503020204020204" pitchFamily="34" charset="-122"/>
              </a:rPr>
              <a:t>注意事项</a:t>
            </a:r>
          </a:p>
        </p:txBody>
      </p:sp>
      <p:sp>
        <p:nvSpPr>
          <p:cNvPr id="4" name="文本框 3"/>
          <p:cNvSpPr txBox="1"/>
          <p:nvPr/>
        </p:nvSpPr>
        <p:spPr>
          <a:xfrm>
            <a:off x="829302" y="1808226"/>
            <a:ext cx="10644430" cy="5262979"/>
          </a:xfrm>
          <a:prstGeom prst="rect">
            <a:avLst/>
          </a:prstGeom>
          <a:noFill/>
        </p:spPr>
        <p:txBody>
          <a:bodyPr wrap="square" rtlCol="0">
            <a:spAutoFit/>
          </a:bodyPr>
          <a:lstStyle/>
          <a:p>
            <a:pPr>
              <a:lnSpc>
                <a:spcPct val="150000"/>
              </a:lnSpc>
            </a:pPr>
            <a:r>
              <a:rPr lang="zh-CN" altLang="en-US" sz="3200" dirty="0" smtClean="0">
                <a:latin typeface="微软雅黑" panose="020B0503020204020204" pitchFamily="34" charset="-122"/>
                <a:ea typeface="微软雅黑" panose="020B0503020204020204" pitchFamily="34" charset="-122"/>
              </a:rPr>
              <a:t>（</a:t>
            </a:r>
            <a:r>
              <a:rPr lang="zh-CN" altLang="en-US" sz="3200" dirty="0" smtClean="0">
                <a:latin typeface="微软雅黑" panose="020B0503020204020204" pitchFamily="34" charset="-122"/>
                <a:ea typeface="微软雅黑" panose="020B0503020204020204" pitchFamily="34" charset="-122"/>
              </a:rPr>
              <a:t>每个需要填写的表元，鼠标选中之后都会有相应的填写提示。信息</a:t>
            </a:r>
            <a:r>
              <a:rPr lang="zh-CN" altLang="en-US" sz="3200" dirty="0" smtClean="0">
                <a:latin typeface="微软雅黑" panose="020B0503020204020204" pitchFamily="34" charset="-122"/>
                <a:ea typeface="微软雅黑" panose="020B0503020204020204" pitchFamily="34" charset="-122"/>
              </a:rPr>
              <a:t>表非锁定行必须</a:t>
            </a:r>
            <a:r>
              <a:rPr lang="zh-CN" altLang="en-US" sz="3200" dirty="0" smtClean="0">
                <a:latin typeface="微软雅黑" panose="020B0503020204020204" pitchFamily="34" charset="-122"/>
                <a:ea typeface="微软雅黑" panose="020B0503020204020204" pitchFamily="34" charset="-122"/>
              </a:rPr>
              <a:t>全部填写，如有漏项，可能因勾稽关系而影响到企业表和货劳表审核失败。</a:t>
            </a:r>
            <a:r>
              <a:rPr lang="zh-CN" altLang="en-US" sz="3200" dirty="0" smtClean="0">
                <a:latin typeface="微软雅黑" panose="020B0503020204020204" pitchFamily="34" charset="-122"/>
                <a:ea typeface="微软雅黑" panose="020B0503020204020204" pitchFamily="34" charset="-122"/>
              </a:rPr>
              <a:t>）</a:t>
            </a:r>
            <a:endParaRPr lang="en-US" altLang="zh-CN" sz="3200" dirty="0" smtClean="0">
              <a:latin typeface="微软雅黑" panose="020B0503020204020204" pitchFamily="34" charset="-122"/>
              <a:ea typeface="微软雅黑" panose="020B0503020204020204" pitchFamily="34" charset="-122"/>
            </a:endParaRPr>
          </a:p>
          <a:p>
            <a:pPr>
              <a:lnSpc>
                <a:spcPct val="150000"/>
              </a:lnSpc>
            </a:pPr>
            <a:r>
              <a:rPr lang="en-US" altLang="zh-CN" sz="3200" b="1" dirty="0" smtClean="0">
                <a:latin typeface="微软雅黑" panose="020B0503020204020204" pitchFamily="34" charset="-122"/>
                <a:ea typeface="微软雅黑" panose="020B0503020204020204" pitchFamily="34" charset="-122"/>
              </a:rPr>
              <a:t>1</a:t>
            </a:r>
            <a:r>
              <a:rPr lang="zh-CN" altLang="en-US" sz="3200" b="1" dirty="0" smtClean="0">
                <a:latin typeface="微软雅黑" panose="020B0503020204020204" pitchFamily="34" charset="-122"/>
                <a:ea typeface="微软雅黑" panose="020B0503020204020204" pitchFamily="34" charset="-122"/>
              </a:rPr>
              <a:t>、第１行统一社会信用代码：</a:t>
            </a:r>
            <a:endParaRPr lang="zh-CN" altLang="en-US" sz="1400" b="1" dirty="0" smtClean="0">
              <a:latin typeface="微软雅黑" panose="020B0503020204020204" pitchFamily="34" charset="-122"/>
              <a:ea typeface="微软雅黑" panose="020B0503020204020204" pitchFamily="34" charset="-122"/>
            </a:endParaRPr>
          </a:p>
          <a:p>
            <a:pPr>
              <a:lnSpc>
                <a:spcPct val="150000"/>
              </a:lnSpc>
            </a:pPr>
            <a:r>
              <a:rPr lang="zh-CN" altLang="en-US" sz="3200" dirty="0" smtClean="0">
                <a:latin typeface="微软雅黑" panose="020B0503020204020204" pitchFamily="34" charset="-122"/>
                <a:ea typeface="微软雅黑" panose="020B0503020204020204" pitchFamily="34" charset="-122"/>
              </a:rPr>
              <a:t>       按照</a:t>
            </a:r>
            <a:r>
              <a:rPr lang="en-US" altLang="zh-CN" sz="3200" dirty="0" smtClean="0">
                <a:latin typeface="微软雅黑" panose="020B0503020204020204" pitchFamily="34" charset="-122"/>
                <a:ea typeface="微软雅黑" panose="020B0503020204020204" pitchFamily="34" charset="-122"/>
              </a:rPr>
              <a:t>18</a:t>
            </a:r>
            <a:r>
              <a:rPr lang="zh-CN" altLang="en-US" sz="3200" dirty="0" smtClean="0">
                <a:latin typeface="微软雅黑" panose="020B0503020204020204" pitchFamily="34" charset="-122"/>
                <a:ea typeface="微软雅黑" panose="020B0503020204020204" pitchFamily="34" charset="-122"/>
              </a:rPr>
              <a:t>位统一社会信用代码填写，系统自动带入，不需要修改。</a:t>
            </a:r>
            <a:endParaRPr lang="en-US" altLang="zh-CN" sz="3200" dirty="0" smtClean="0">
              <a:latin typeface="微软雅黑" panose="020B0503020204020204" pitchFamily="34" charset="-122"/>
              <a:ea typeface="微软雅黑" panose="020B0503020204020204" pitchFamily="34" charset="-122"/>
            </a:endParaRPr>
          </a:p>
          <a:p>
            <a:pPr>
              <a:lnSpc>
                <a:spcPct val="150000"/>
              </a:lnSpc>
            </a:pPr>
            <a:endParaRPr lang="zh-CN" altLang="en-US" sz="3200"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1178355" y="108380"/>
            <a:ext cx="6095747" cy="584775"/>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四 填报内容及注意事项</a:t>
            </a:r>
            <a:r>
              <a:rPr lang="en-US" altLang="zh-CN" sz="2800" b="1" dirty="0">
                <a:solidFill>
                  <a:schemeClr val="bg1"/>
                </a:solidFill>
                <a:latin typeface="微软雅黑" panose="020B0503020204020204" pitchFamily="34" charset="-122"/>
                <a:ea typeface="微软雅黑" panose="020B0503020204020204" pitchFamily="34" charset="-122"/>
              </a:rPr>
              <a:t>—</a:t>
            </a:r>
            <a:r>
              <a:rPr lang="zh-CN" altLang="en-US" sz="3200" b="1" dirty="0">
                <a:solidFill>
                  <a:schemeClr val="bg1"/>
                </a:solidFill>
                <a:latin typeface="幼圆" panose="02010509060101010101" pitchFamily="49" charset="-122"/>
                <a:ea typeface="幼圆" panose="02010509060101010101" pitchFamily="49" charset="-122"/>
              </a:rPr>
              <a:t>信息表</a:t>
            </a:r>
          </a:p>
        </p:txBody>
      </p:sp>
    </p:spTree>
  </p:cSld>
  <p:clrMapOvr>
    <a:masterClrMapping/>
  </p:clrMapOvr>
  <mc:AlternateContent xmlns:mc="http://schemas.openxmlformats.org/markup-compatibility/2006">
    <mc:Choice xmlns="" xmlns:p14="http://schemas.microsoft.com/office/powerpoint/2010/main" Requires="p14">
      <p:transition spd="med" p14:dur="700" advTm="4000">
        <p:fade/>
      </p:transition>
    </mc:Choice>
    <mc:Fallback>
      <p:transition spd="med" advTm="4000">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 xmlns:a14="http://schemas.microsoft.com/office/drawing/2010/main" val="0"/>
              </a:ext>
            </a:extLst>
          </a:blip>
          <a:srcRect t="62943" b="24314"/>
          <a:stretch>
            <a:fillRect/>
          </a:stretch>
        </p:blipFill>
        <p:spPr>
          <a:xfrm>
            <a:off x="0" y="6071418"/>
            <a:ext cx="12192000" cy="786582"/>
          </a:xfrm>
          <a:prstGeom prst="rect">
            <a:avLst/>
          </a:prstGeom>
        </p:spPr>
      </p:pic>
      <p:pic>
        <p:nvPicPr>
          <p:cNvPr id="3" name="图片 2"/>
          <p:cNvPicPr>
            <a:picLocks noChangeAspect="1"/>
          </p:cNvPicPr>
          <p:nvPr/>
        </p:nvPicPr>
        <p:blipFill rotWithShape="1">
          <a:blip r:embed="rId4" cstate="print">
            <a:extLst>
              <a:ext uri="{28A0092B-C50C-407E-A947-70E740481C1C}">
                <a14:useLocalDpi xmlns="" xmlns:a14="http://schemas.microsoft.com/office/drawing/2010/main" val="0"/>
              </a:ext>
            </a:extLst>
          </a:blip>
          <a:srcRect t="10036" b="88387"/>
          <a:stretch>
            <a:fillRect/>
          </a:stretch>
        </p:blipFill>
        <p:spPr>
          <a:xfrm>
            <a:off x="0" y="688258"/>
            <a:ext cx="12191999" cy="108155"/>
          </a:xfrm>
          <a:prstGeom prst="rect">
            <a:avLst/>
          </a:prstGeom>
        </p:spPr>
      </p:pic>
      <p:pic>
        <p:nvPicPr>
          <p:cNvPr id="7" name="图片 6"/>
          <p:cNvPicPr>
            <a:picLocks noChangeAspect="1"/>
          </p:cNvPicPr>
          <p:nvPr/>
        </p:nvPicPr>
        <p:blipFill rotWithShape="1">
          <a:blip r:embed="rId5" cstate="print">
            <a:extLst>
              <a:ext uri="{28A0092B-C50C-407E-A947-70E740481C1C}">
                <a14:useLocalDpi xmlns="" xmlns:a14="http://schemas.microsoft.com/office/drawing/2010/main" val="0"/>
              </a:ext>
            </a:extLst>
          </a:blip>
          <a:srcRect b="90108"/>
          <a:stretch>
            <a:fillRect/>
          </a:stretch>
        </p:blipFill>
        <p:spPr>
          <a:xfrm>
            <a:off x="0" y="0"/>
            <a:ext cx="12191999" cy="678426"/>
          </a:xfrm>
          <a:prstGeom prst="rect">
            <a:avLst/>
          </a:prstGeom>
        </p:spPr>
      </p:pic>
      <p:pic>
        <p:nvPicPr>
          <p:cNvPr id="33" name="图片 32"/>
          <p:cNvPicPr>
            <a:picLocks noChangeAspect="1"/>
          </p:cNvPicPr>
          <p:nvPr/>
        </p:nvPicPr>
        <p:blipFill rotWithShape="1">
          <a:blip r:embed="rId6" cstate="print">
            <a:extLst>
              <a:ext uri="{28A0092B-C50C-407E-A947-70E740481C1C}">
                <a14:useLocalDpi xmlns="" xmlns:a14="http://schemas.microsoft.com/office/drawing/2010/main" val="0"/>
              </a:ext>
            </a:extLst>
          </a:blip>
          <a:srcRect l="12854" t="25579" r="9876" b="9903"/>
          <a:stretch>
            <a:fillRect/>
          </a:stretch>
        </p:blipFill>
        <p:spPr>
          <a:xfrm>
            <a:off x="216867" y="43932"/>
            <a:ext cx="744622" cy="590562"/>
          </a:xfrm>
          <a:prstGeom prst="rect">
            <a:avLst/>
          </a:prstGeom>
        </p:spPr>
      </p:pic>
      <p:sp>
        <p:nvSpPr>
          <p:cNvPr id="4" name="文本框 3"/>
          <p:cNvSpPr txBox="1"/>
          <p:nvPr/>
        </p:nvSpPr>
        <p:spPr>
          <a:xfrm>
            <a:off x="1145143" y="2235085"/>
            <a:ext cx="9352655" cy="4524315"/>
          </a:xfrm>
          <a:prstGeom prst="rect">
            <a:avLst/>
          </a:prstGeom>
          <a:noFill/>
        </p:spPr>
        <p:txBody>
          <a:bodyPr wrap="square" rtlCol="0">
            <a:spAutoFit/>
          </a:bodyPr>
          <a:lstStyle/>
          <a:p>
            <a:pPr>
              <a:lnSpc>
                <a:spcPct val="150000"/>
              </a:lnSpc>
            </a:pPr>
            <a:r>
              <a:rPr lang="en-US" altLang="zh-CN" sz="3200" b="1" dirty="0">
                <a:latin typeface="微软雅黑" panose="020B0503020204020204" pitchFamily="34" charset="-122"/>
                <a:ea typeface="微软雅黑" panose="020B0503020204020204" pitchFamily="34" charset="-122"/>
              </a:rPr>
              <a:t>2</a:t>
            </a:r>
            <a:r>
              <a:rPr lang="zh-CN" altLang="en-US" sz="3200" b="1" dirty="0">
                <a:latin typeface="微软雅黑" panose="020B0503020204020204" pitchFamily="34" charset="-122"/>
                <a:ea typeface="微软雅黑" panose="020B0503020204020204" pitchFamily="34" charset="-122"/>
              </a:rPr>
              <a:t>、第２行</a:t>
            </a:r>
            <a:r>
              <a:rPr lang="zh-CN" altLang="en-US" sz="3200" b="1" dirty="0" smtClean="0">
                <a:latin typeface="微软雅黑" panose="020B0503020204020204" pitchFamily="34" charset="-122"/>
                <a:ea typeface="微软雅黑" panose="020B0503020204020204" pitchFamily="34" charset="-122"/>
              </a:rPr>
              <a:t>纳税人名称：</a:t>
            </a:r>
            <a:endParaRPr lang="zh-CN" altLang="en-US" sz="3200" b="1" dirty="0">
              <a:latin typeface="微软雅黑" panose="020B0503020204020204" pitchFamily="34" charset="-122"/>
              <a:ea typeface="微软雅黑" panose="020B0503020204020204" pitchFamily="34" charset="-122"/>
            </a:endParaRPr>
          </a:p>
          <a:p>
            <a:pPr>
              <a:lnSpc>
                <a:spcPct val="150000"/>
              </a:lnSpc>
            </a:pPr>
            <a:r>
              <a:rPr lang="en-US" altLang="zh-CN" sz="3200" dirty="0">
                <a:latin typeface="微软雅黑" panose="020B0503020204020204" pitchFamily="34" charset="-122"/>
                <a:ea typeface="微软雅黑" panose="020B0503020204020204" pitchFamily="34" charset="-122"/>
              </a:rPr>
              <a:t>       </a:t>
            </a:r>
            <a:r>
              <a:rPr lang="zh-CN" altLang="en-US" sz="3200" dirty="0" smtClean="0">
                <a:latin typeface="微软雅黑" panose="020B0503020204020204" pitchFamily="34" charset="-122"/>
                <a:ea typeface="微软雅黑" panose="020B0503020204020204" pitchFamily="34" charset="-122"/>
              </a:rPr>
              <a:t>该名称以纳税人在工商行政管理局登记注册的汉字名称为</a:t>
            </a:r>
            <a:r>
              <a:rPr lang="zh-CN" altLang="en-US" sz="3200" dirty="0" smtClean="0">
                <a:latin typeface="微软雅黑" panose="020B0503020204020204" pitchFamily="34" charset="-122"/>
                <a:ea typeface="微软雅黑" panose="020B0503020204020204" pitchFamily="34" charset="-122"/>
              </a:rPr>
              <a:t>准</a:t>
            </a:r>
            <a:endParaRPr lang="en-US" altLang="zh-CN" sz="3200" dirty="0" smtClean="0">
              <a:latin typeface="微软雅黑" panose="020B0503020204020204" pitchFamily="34" charset="-122"/>
              <a:ea typeface="微软雅黑" panose="020B0503020204020204" pitchFamily="34" charset="-122"/>
            </a:endParaRPr>
          </a:p>
          <a:p>
            <a:pPr>
              <a:lnSpc>
                <a:spcPct val="150000"/>
              </a:lnSpc>
            </a:pPr>
            <a:r>
              <a:rPr lang="zh-CN" altLang="en-US" sz="3200" b="1" dirty="0" smtClean="0">
                <a:latin typeface="微软雅黑" panose="020B0503020204020204" pitchFamily="34" charset="-122"/>
                <a:ea typeface="微软雅黑" panose="020B0503020204020204" pitchFamily="34" charset="-122"/>
              </a:rPr>
              <a:t>      第</a:t>
            </a:r>
            <a:r>
              <a:rPr lang="en-US" altLang="zh-CN" sz="3200" b="1" dirty="0" smtClean="0">
                <a:latin typeface="微软雅黑" panose="020B0503020204020204" pitchFamily="34" charset="-122"/>
                <a:ea typeface="微软雅黑" panose="020B0503020204020204" pitchFamily="34" charset="-122"/>
              </a:rPr>
              <a:t>4</a:t>
            </a:r>
            <a:r>
              <a:rPr lang="zh-CN" altLang="en-US" sz="3200" b="1" dirty="0" smtClean="0">
                <a:latin typeface="微软雅黑" panose="020B0503020204020204" pitchFamily="34" charset="-122"/>
                <a:ea typeface="微软雅黑" panose="020B0503020204020204" pitchFamily="34" charset="-122"/>
              </a:rPr>
              <a:t>行国民经济行业：</a:t>
            </a:r>
            <a:endParaRPr lang="en-US" altLang="zh-CN" sz="3200" b="1" dirty="0" smtClean="0">
              <a:latin typeface="微软雅黑" panose="020B0503020204020204" pitchFamily="34" charset="-122"/>
              <a:ea typeface="微软雅黑" panose="020B0503020204020204" pitchFamily="34" charset="-122"/>
            </a:endParaRPr>
          </a:p>
          <a:p>
            <a:pPr>
              <a:lnSpc>
                <a:spcPct val="150000"/>
              </a:lnSpc>
            </a:pPr>
            <a:r>
              <a:rPr lang="zh-CN" altLang="en-US" sz="3200" dirty="0" smtClean="0">
                <a:latin typeface="微软雅黑" panose="020B0503020204020204" pitchFamily="34" charset="-122"/>
                <a:ea typeface="微软雅黑" panose="020B0503020204020204" pitchFamily="34" charset="-122"/>
              </a:rPr>
              <a:t>       填写企业</a:t>
            </a:r>
            <a:r>
              <a:rPr lang="zh-CN" altLang="en-US" sz="3200" dirty="0" smtClean="0">
                <a:latin typeface="微软雅黑" panose="020B0503020204020204" pitchFamily="34" charset="-122"/>
                <a:ea typeface="微软雅黑" panose="020B0503020204020204" pitchFamily="34" charset="-122"/>
              </a:rPr>
              <a:t>在工商行政管理局登记</a:t>
            </a:r>
            <a:r>
              <a:rPr lang="zh-CN" altLang="en-US" sz="3200" dirty="0" smtClean="0">
                <a:latin typeface="微软雅黑" panose="020B0503020204020204" pitchFamily="34" charset="-122"/>
                <a:ea typeface="微软雅黑" panose="020B0503020204020204" pitchFamily="34" charset="-122"/>
              </a:rPr>
              <a:t>注册时的行业</a:t>
            </a:r>
            <a:endParaRPr lang="en-US" altLang="zh-CN" sz="3200" dirty="0" smtClean="0">
              <a:latin typeface="微软雅黑" panose="020B0503020204020204" pitchFamily="34" charset="-122"/>
              <a:ea typeface="微软雅黑" panose="020B0503020204020204" pitchFamily="34" charset="-122"/>
            </a:endParaRPr>
          </a:p>
          <a:p>
            <a:pPr>
              <a:lnSpc>
                <a:spcPct val="150000"/>
              </a:lnSpc>
            </a:pPr>
            <a:endParaRPr lang="zh-CN" altLang="en-US" sz="3200" dirty="0">
              <a:solidFill>
                <a:srgbClr val="FF0000"/>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178355" y="108380"/>
            <a:ext cx="6095747" cy="584775"/>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四 填报内容及注意事项</a:t>
            </a:r>
            <a:r>
              <a:rPr lang="en-US" altLang="zh-CN" sz="2800" b="1" dirty="0">
                <a:solidFill>
                  <a:schemeClr val="bg1"/>
                </a:solidFill>
                <a:latin typeface="微软雅黑" panose="020B0503020204020204" pitchFamily="34" charset="-122"/>
                <a:ea typeface="微软雅黑" panose="020B0503020204020204" pitchFamily="34" charset="-122"/>
              </a:rPr>
              <a:t>—</a:t>
            </a:r>
            <a:r>
              <a:rPr lang="zh-CN" altLang="en-US" sz="3200" b="1" dirty="0">
                <a:solidFill>
                  <a:schemeClr val="bg1"/>
                </a:solidFill>
                <a:latin typeface="幼圆" panose="02010509060101010101" pitchFamily="49" charset="-122"/>
                <a:ea typeface="幼圆" panose="02010509060101010101" pitchFamily="49" charset="-122"/>
              </a:rPr>
              <a:t>信息表</a:t>
            </a:r>
          </a:p>
        </p:txBody>
      </p:sp>
      <p:sp>
        <p:nvSpPr>
          <p:cNvPr id="12" name="文本框 11"/>
          <p:cNvSpPr txBox="1"/>
          <p:nvPr/>
        </p:nvSpPr>
        <p:spPr>
          <a:xfrm>
            <a:off x="4157798" y="1446360"/>
            <a:ext cx="3496449" cy="769441"/>
          </a:xfrm>
          <a:prstGeom prst="rect">
            <a:avLst/>
          </a:prstGeom>
          <a:noFill/>
        </p:spPr>
        <p:txBody>
          <a:bodyPr wrap="square" rtlCol="0">
            <a:spAutoFit/>
          </a:bodyPr>
          <a:lstStyle/>
          <a:p>
            <a:pPr algn="dist"/>
            <a:r>
              <a:rPr lang="zh-CN" altLang="en-US" sz="4400" b="1" dirty="0">
                <a:solidFill>
                  <a:srgbClr val="235AA6"/>
                </a:solidFill>
                <a:latin typeface="微软雅黑" panose="020B0503020204020204" pitchFamily="34" charset="-122"/>
                <a:ea typeface="微软雅黑" panose="020B0503020204020204" pitchFamily="34" charset="-122"/>
              </a:rPr>
              <a:t>注意事项</a:t>
            </a:r>
          </a:p>
        </p:txBody>
      </p:sp>
    </p:spTree>
  </p:cSld>
  <p:clrMapOvr>
    <a:masterClrMapping/>
  </p:clrMapOvr>
  <p:transition spd="slow" advTm="4000">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FF5FB"/>
        </a:solidFill>
        <a:effectLst/>
      </p:bgPr>
    </p:bg>
    <p:spTree>
      <p:nvGrpSpPr>
        <p:cNvPr id="1" name=""/>
        <p:cNvGrpSpPr/>
        <p:nvPr/>
      </p:nvGrpSpPr>
      <p:grpSpPr>
        <a:xfrm>
          <a:off x="0" y="0"/>
          <a:ext cx="0" cy="0"/>
          <a:chOff x="0" y="0"/>
          <a:chExt cx="0" cy="0"/>
        </a:xfrm>
      </p:grpSpPr>
      <p:grpSp>
        <p:nvGrpSpPr>
          <p:cNvPr id="2" name="组合 1"/>
          <p:cNvGrpSpPr/>
          <p:nvPr/>
        </p:nvGrpSpPr>
        <p:grpSpPr>
          <a:xfrm>
            <a:off x="1889249" y="-934065"/>
            <a:ext cx="1897626" cy="5889523"/>
            <a:chOff x="1889249" y="-934065"/>
            <a:chExt cx="1897626" cy="5889523"/>
          </a:xfrm>
        </p:grpSpPr>
        <p:sp>
          <p:nvSpPr>
            <p:cNvPr id="5" name="圆角矩形 4"/>
            <p:cNvSpPr/>
            <p:nvPr/>
          </p:nvSpPr>
          <p:spPr>
            <a:xfrm>
              <a:off x="1889249" y="-934065"/>
              <a:ext cx="1897626" cy="5889523"/>
            </a:xfrm>
            <a:prstGeom prst="roundRect">
              <a:avLst>
                <a:gd name="adj" fmla="val 50000"/>
              </a:avLst>
            </a:prstGeom>
            <a:solidFill>
              <a:srgbClr val="235A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2"/>
            <p:cNvSpPr txBox="1"/>
            <p:nvPr/>
          </p:nvSpPr>
          <p:spPr>
            <a:xfrm>
              <a:off x="2097548" y="2047509"/>
              <a:ext cx="1476879" cy="124649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3200" b="1" dirty="0">
                  <a:solidFill>
                    <a:schemeClr val="bg1"/>
                  </a:solidFill>
                  <a:latin typeface="微软雅黑" panose="020B0503020204020204" pitchFamily="34" charset="-122"/>
                  <a:ea typeface="微软雅黑" panose="020B0503020204020204" pitchFamily="34" charset="-122"/>
                </a:rPr>
                <a:t>目  录</a:t>
              </a:r>
              <a:endParaRPr lang="en-US" altLang="zh-CN" sz="3200"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en-US" altLang="zh-CN" b="1" dirty="0">
                  <a:solidFill>
                    <a:schemeClr val="bg1"/>
                  </a:solidFill>
                  <a:latin typeface="微软雅黑" panose="020B0503020204020204" pitchFamily="34" charset="-122"/>
                  <a:ea typeface="微软雅黑" panose="020B0503020204020204" pitchFamily="34" charset="-122"/>
                </a:rPr>
                <a:t>CONTENTS</a:t>
              </a:r>
              <a:endParaRPr lang="zh-CN" altLang="en-US" b="1" dirty="0">
                <a:solidFill>
                  <a:schemeClr val="bg1"/>
                </a:solidFill>
                <a:latin typeface="微软雅黑" panose="020B0503020204020204" pitchFamily="34" charset="-122"/>
                <a:ea typeface="微软雅黑" panose="020B0503020204020204" pitchFamily="34" charset="-122"/>
              </a:endParaRPr>
            </a:p>
          </p:txBody>
        </p:sp>
        <p:pic>
          <p:nvPicPr>
            <p:cNvPr id="35" name="图片 34"/>
            <p:cNvPicPr>
              <a:picLocks noChangeAspect="1"/>
            </p:cNvPicPr>
            <p:nvPr/>
          </p:nvPicPr>
          <p:blipFill rotWithShape="1">
            <a:blip r:embed="rId3" cstate="print">
              <a:extLst>
                <a:ext uri="{28A0092B-C50C-407E-A947-70E740481C1C}">
                  <a14:useLocalDpi xmlns="" xmlns:a14="http://schemas.microsoft.com/office/drawing/2010/main" val="0"/>
                </a:ext>
              </a:extLst>
            </a:blip>
            <a:srcRect l="12854" t="25579" r="9876" b="9903"/>
            <a:stretch>
              <a:fillRect/>
            </a:stretch>
          </p:blipFill>
          <p:spPr>
            <a:xfrm>
              <a:off x="2163654" y="3655321"/>
              <a:ext cx="1344668" cy="1066461"/>
            </a:xfrm>
            <a:prstGeom prst="rect">
              <a:avLst/>
            </a:prstGeom>
          </p:spPr>
        </p:pic>
      </p:grpSp>
      <p:pic>
        <p:nvPicPr>
          <p:cNvPr id="43" name="图片 42"/>
          <p:cNvPicPr>
            <a:picLocks noChangeAspect="1"/>
          </p:cNvPicPr>
          <p:nvPr/>
        </p:nvPicPr>
        <p:blipFill rotWithShape="1">
          <a:blip r:embed="rId4" cstate="print">
            <a:extLst>
              <a:ext uri="{28A0092B-C50C-407E-A947-70E740481C1C}">
                <a14:useLocalDpi xmlns="" xmlns:a14="http://schemas.microsoft.com/office/drawing/2010/main" val="0"/>
              </a:ext>
            </a:extLst>
          </a:blip>
          <a:srcRect t="49538"/>
          <a:stretch>
            <a:fillRect/>
          </a:stretch>
        </p:blipFill>
        <p:spPr>
          <a:xfrm>
            <a:off x="0" y="5557520"/>
            <a:ext cx="12192000" cy="1300479"/>
          </a:xfrm>
          <a:prstGeom prst="rect">
            <a:avLst/>
          </a:prstGeom>
        </p:spPr>
      </p:pic>
      <p:grpSp>
        <p:nvGrpSpPr>
          <p:cNvPr id="3" name="组合 2"/>
          <p:cNvGrpSpPr/>
          <p:nvPr/>
        </p:nvGrpSpPr>
        <p:grpSpPr>
          <a:xfrm>
            <a:off x="4963835" y="934262"/>
            <a:ext cx="5829083" cy="3856267"/>
            <a:chOff x="4776292" y="1170422"/>
            <a:chExt cx="5673741" cy="2774518"/>
          </a:xfrm>
        </p:grpSpPr>
        <p:grpSp>
          <p:nvGrpSpPr>
            <p:cNvPr id="15" name="组合 14"/>
            <p:cNvGrpSpPr/>
            <p:nvPr/>
          </p:nvGrpSpPr>
          <p:grpSpPr bwMode="auto">
            <a:xfrm>
              <a:off x="4776293" y="1170422"/>
              <a:ext cx="5113910" cy="495706"/>
              <a:chOff x="1" y="0"/>
              <a:chExt cx="4160732" cy="403076"/>
            </a:xfrm>
          </p:grpSpPr>
          <p:sp>
            <p:nvSpPr>
              <p:cNvPr id="31" name="圆角矩形 30"/>
              <p:cNvSpPr>
                <a:spLocks noChangeArrowheads="1"/>
              </p:cNvSpPr>
              <p:nvPr/>
            </p:nvSpPr>
            <p:spPr bwMode="auto">
              <a:xfrm>
                <a:off x="1" y="0"/>
                <a:ext cx="4160732" cy="403076"/>
              </a:xfrm>
              <a:prstGeom prst="roundRect">
                <a:avLst>
                  <a:gd name="adj" fmla="val 0"/>
                </a:avLst>
              </a:prstGeom>
              <a:noFill/>
              <a:ln w="25400">
                <a:solidFill>
                  <a:srgbClr val="235AA6"/>
                </a:solidFill>
                <a:round/>
              </a:ln>
            </p:spPr>
            <p:txBody>
              <a:bodyPr anchor="ct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32" name="矩形 31"/>
              <p:cNvSpPr>
                <a:spLocks noChangeArrowheads="1"/>
              </p:cNvSpPr>
              <p:nvPr/>
            </p:nvSpPr>
            <p:spPr bwMode="auto">
              <a:xfrm>
                <a:off x="29822" y="21290"/>
                <a:ext cx="523131" cy="360498"/>
              </a:xfrm>
              <a:prstGeom prst="rect">
                <a:avLst/>
              </a:prstGeom>
              <a:solidFill>
                <a:srgbClr val="235AA6"/>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9pPr>
              </a:lstStyle>
              <a:p>
                <a:pPr algn="ctr" eaLnBrk="1" hangingPunct="1"/>
                <a:r>
                  <a:rPr lang="zh-CN" altLang="en-US" sz="2400" b="1" dirty="0">
                    <a:solidFill>
                      <a:srgbClr val="FFFFFF"/>
                    </a:solidFill>
                    <a:latin typeface="微软雅黑" panose="020B0503020204020204" pitchFamily="34" charset="-122"/>
                    <a:ea typeface="微软雅黑" panose="020B0503020204020204" pitchFamily="34" charset="-122"/>
                  </a:rPr>
                  <a:t>一</a:t>
                </a:r>
              </a:p>
            </p:txBody>
          </p:sp>
        </p:grpSp>
        <p:grpSp>
          <p:nvGrpSpPr>
            <p:cNvPr id="16" name="组合 15"/>
            <p:cNvGrpSpPr/>
            <p:nvPr/>
          </p:nvGrpSpPr>
          <p:grpSpPr bwMode="auto">
            <a:xfrm>
              <a:off x="4776292" y="1907499"/>
              <a:ext cx="5113911" cy="495706"/>
              <a:chOff x="0" y="0"/>
              <a:chExt cx="4160733" cy="403076"/>
            </a:xfrm>
          </p:grpSpPr>
          <p:sp>
            <p:nvSpPr>
              <p:cNvPr id="29" name="圆角矩形 28"/>
              <p:cNvSpPr>
                <a:spLocks noChangeArrowheads="1"/>
              </p:cNvSpPr>
              <p:nvPr/>
            </p:nvSpPr>
            <p:spPr bwMode="auto">
              <a:xfrm>
                <a:off x="0" y="0"/>
                <a:ext cx="4160733" cy="403076"/>
              </a:xfrm>
              <a:prstGeom prst="roundRect">
                <a:avLst>
                  <a:gd name="adj" fmla="val 0"/>
                </a:avLst>
              </a:prstGeom>
              <a:noFill/>
              <a:ln w="25400">
                <a:solidFill>
                  <a:srgbClr val="235AA6"/>
                </a:solidFill>
                <a:round/>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2400">
                  <a:solidFill>
                    <a:srgbClr val="FFFFFF"/>
                  </a:solidFill>
                  <a:latin typeface="Calibri" panose="020F0502020204030204" charset="0"/>
                  <a:ea typeface="宋体" panose="02010600030101010101" pitchFamily="2" charset="-122"/>
                </a:endParaRPr>
              </a:p>
            </p:txBody>
          </p:sp>
          <p:sp>
            <p:nvSpPr>
              <p:cNvPr id="30" name="矩形 29"/>
              <p:cNvSpPr>
                <a:spLocks noChangeArrowheads="1"/>
              </p:cNvSpPr>
              <p:nvPr/>
            </p:nvSpPr>
            <p:spPr bwMode="auto">
              <a:xfrm>
                <a:off x="29821" y="21290"/>
                <a:ext cx="523131" cy="360499"/>
              </a:xfrm>
              <a:prstGeom prst="rect">
                <a:avLst/>
              </a:prstGeom>
              <a:solidFill>
                <a:srgbClr val="235AA6"/>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9pPr>
              </a:lstStyle>
              <a:p>
                <a:pPr algn="ctr" eaLnBrk="1" hangingPunct="1"/>
                <a:r>
                  <a:rPr lang="zh-CN" altLang="en-US" sz="2400" b="1" dirty="0">
                    <a:solidFill>
                      <a:srgbClr val="FFFFFF"/>
                    </a:solidFill>
                    <a:latin typeface="微软雅黑" panose="020B0503020204020204" pitchFamily="34" charset="-122"/>
                    <a:ea typeface="微软雅黑" panose="020B0503020204020204" pitchFamily="34" charset="-122"/>
                  </a:rPr>
                  <a:t>二</a:t>
                </a:r>
              </a:p>
            </p:txBody>
          </p:sp>
        </p:grpSp>
        <p:grpSp>
          <p:nvGrpSpPr>
            <p:cNvPr id="17" name="组合 16"/>
            <p:cNvGrpSpPr/>
            <p:nvPr/>
          </p:nvGrpSpPr>
          <p:grpSpPr bwMode="auto">
            <a:xfrm>
              <a:off x="4776292" y="2644577"/>
              <a:ext cx="5113911" cy="495706"/>
              <a:chOff x="0" y="0"/>
              <a:chExt cx="4896544" cy="403076"/>
            </a:xfrm>
          </p:grpSpPr>
          <p:sp>
            <p:nvSpPr>
              <p:cNvPr id="27" name="圆角矩形 26"/>
              <p:cNvSpPr>
                <a:spLocks noChangeArrowheads="1"/>
              </p:cNvSpPr>
              <p:nvPr/>
            </p:nvSpPr>
            <p:spPr bwMode="auto">
              <a:xfrm>
                <a:off x="0" y="0"/>
                <a:ext cx="4896544" cy="403076"/>
              </a:xfrm>
              <a:prstGeom prst="roundRect">
                <a:avLst>
                  <a:gd name="adj" fmla="val 0"/>
                </a:avLst>
              </a:prstGeom>
              <a:noFill/>
              <a:ln w="25400">
                <a:solidFill>
                  <a:srgbClr val="235AA6"/>
                </a:solidFill>
                <a:round/>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2400">
                  <a:solidFill>
                    <a:srgbClr val="FFFFFF"/>
                  </a:solidFill>
                  <a:latin typeface="Calibri" panose="020F0502020204030204" charset="0"/>
                  <a:ea typeface="宋体" panose="02010600030101010101" pitchFamily="2" charset="-122"/>
                </a:endParaRPr>
              </a:p>
            </p:txBody>
          </p:sp>
          <p:sp>
            <p:nvSpPr>
              <p:cNvPr id="28" name="矩形 27"/>
              <p:cNvSpPr>
                <a:spLocks noChangeArrowheads="1"/>
              </p:cNvSpPr>
              <p:nvPr/>
            </p:nvSpPr>
            <p:spPr bwMode="auto">
              <a:xfrm>
                <a:off x="29822" y="21289"/>
                <a:ext cx="620918" cy="360498"/>
              </a:xfrm>
              <a:prstGeom prst="rect">
                <a:avLst/>
              </a:prstGeom>
              <a:solidFill>
                <a:srgbClr val="235AA6"/>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9pPr>
              </a:lstStyle>
              <a:p>
                <a:pPr algn="ctr" eaLnBrk="1" hangingPunct="1"/>
                <a:r>
                  <a:rPr lang="zh-CN" altLang="en-US" sz="2400" b="1" dirty="0">
                    <a:solidFill>
                      <a:srgbClr val="FFFFFF"/>
                    </a:solidFill>
                    <a:latin typeface="微软雅黑" panose="020B0503020204020204" pitchFamily="34" charset="-122"/>
                    <a:ea typeface="微软雅黑" panose="020B0503020204020204" pitchFamily="34" charset="-122"/>
                  </a:rPr>
                  <a:t>三</a:t>
                </a:r>
              </a:p>
            </p:txBody>
          </p:sp>
        </p:grpSp>
        <p:sp>
          <p:nvSpPr>
            <p:cNvPr id="18" name="TextBox 39">
              <a:hlinkClick r:id="" action="ppaction://hlinkshowjump?jump=nextslide"/>
            </p:cNvPr>
            <p:cNvSpPr txBox="1">
              <a:spLocks noChangeArrowheads="1"/>
            </p:cNvSpPr>
            <p:nvPr/>
          </p:nvSpPr>
          <p:spPr bwMode="auto">
            <a:xfrm>
              <a:off x="5568723" y="1966742"/>
              <a:ext cx="4513716" cy="36150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9pPr>
            </a:lstStyle>
            <a:p>
              <a:pPr eaLnBrk="1" hangingPunct="1"/>
              <a:r>
                <a:rPr lang="zh-CN" altLang="en-US" sz="2665" b="1" dirty="0">
                  <a:solidFill>
                    <a:srgbClr val="235AA6"/>
                  </a:solidFill>
                  <a:latin typeface="微软雅黑" panose="020B0503020204020204" pitchFamily="34" charset="-122"/>
                  <a:ea typeface="微软雅黑" panose="020B0503020204020204" pitchFamily="34" charset="-122"/>
                </a:rPr>
                <a:t>东疆哪些企业参加</a:t>
              </a:r>
            </a:p>
          </p:txBody>
        </p:sp>
        <p:grpSp>
          <p:nvGrpSpPr>
            <p:cNvPr id="19" name="组合 18"/>
            <p:cNvGrpSpPr/>
            <p:nvPr/>
          </p:nvGrpSpPr>
          <p:grpSpPr bwMode="auto">
            <a:xfrm>
              <a:off x="4776292" y="3381655"/>
              <a:ext cx="5113911" cy="493961"/>
              <a:chOff x="0" y="0"/>
              <a:chExt cx="4160733" cy="403076"/>
            </a:xfrm>
          </p:grpSpPr>
          <p:sp>
            <p:nvSpPr>
              <p:cNvPr id="25" name="圆角矩形 24"/>
              <p:cNvSpPr>
                <a:spLocks noChangeArrowheads="1"/>
              </p:cNvSpPr>
              <p:nvPr/>
            </p:nvSpPr>
            <p:spPr bwMode="auto">
              <a:xfrm>
                <a:off x="0" y="0"/>
                <a:ext cx="4160733" cy="403076"/>
              </a:xfrm>
              <a:prstGeom prst="roundRect">
                <a:avLst>
                  <a:gd name="adj" fmla="val 0"/>
                </a:avLst>
              </a:prstGeom>
              <a:noFill/>
              <a:ln w="25400">
                <a:solidFill>
                  <a:srgbClr val="235AA6"/>
                </a:solidFill>
                <a:round/>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2400">
                  <a:solidFill>
                    <a:srgbClr val="FFFFFF"/>
                  </a:solidFill>
                  <a:latin typeface="Calibri" panose="020F0502020204030204" charset="0"/>
                  <a:ea typeface="宋体" panose="02010600030101010101" pitchFamily="2" charset="-122"/>
                </a:endParaRPr>
              </a:p>
            </p:txBody>
          </p:sp>
          <p:sp>
            <p:nvSpPr>
              <p:cNvPr id="26" name="矩形 25"/>
              <p:cNvSpPr>
                <a:spLocks noChangeArrowheads="1"/>
              </p:cNvSpPr>
              <p:nvPr/>
            </p:nvSpPr>
            <p:spPr bwMode="auto">
              <a:xfrm>
                <a:off x="29822" y="21364"/>
                <a:ext cx="523131" cy="360348"/>
              </a:xfrm>
              <a:prstGeom prst="rect">
                <a:avLst/>
              </a:prstGeom>
              <a:solidFill>
                <a:srgbClr val="235AA6"/>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9pPr>
              </a:lstStyle>
              <a:p>
                <a:pPr algn="ctr" eaLnBrk="1" hangingPunct="1"/>
                <a:r>
                  <a:rPr lang="zh-CN" altLang="en-US" sz="2400" b="1" dirty="0">
                    <a:solidFill>
                      <a:srgbClr val="FFFFFF"/>
                    </a:solidFill>
                    <a:latin typeface="微软雅黑" panose="020B0503020204020204" pitchFamily="34" charset="-122"/>
                    <a:ea typeface="微软雅黑" panose="020B0503020204020204" pitchFamily="34" charset="-122"/>
                  </a:rPr>
                  <a:t>四</a:t>
                </a:r>
              </a:p>
            </p:txBody>
          </p:sp>
        </p:grpSp>
        <p:sp>
          <p:nvSpPr>
            <p:cNvPr id="20" name="TextBox 44">
              <a:hlinkClick r:id="" action="ppaction://hlinkshowjump?jump=nextslide"/>
            </p:cNvPr>
            <p:cNvSpPr txBox="1">
              <a:spLocks noChangeArrowheads="1"/>
            </p:cNvSpPr>
            <p:nvPr/>
          </p:nvSpPr>
          <p:spPr bwMode="auto">
            <a:xfrm>
              <a:off x="5568723" y="3442495"/>
              <a:ext cx="4513716" cy="50244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9pPr>
            </a:lstStyle>
            <a:p>
              <a:pPr eaLnBrk="1" hangingPunct="1"/>
              <a:r>
                <a:rPr lang="zh-CN" altLang="en-US" sz="2665" b="1" dirty="0">
                  <a:solidFill>
                    <a:srgbClr val="235AA6"/>
                  </a:solidFill>
                  <a:latin typeface="微软雅黑" panose="020B0503020204020204" pitchFamily="34" charset="-122"/>
                  <a:ea typeface="微软雅黑" panose="020B0503020204020204" pitchFamily="34" charset="-122"/>
                </a:rPr>
                <a:t>填报内容及注意事项</a:t>
              </a:r>
            </a:p>
          </p:txBody>
        </p:sp>
        <p:sp>
          <p:nvSpPr>
            <p:cNvPr id="33" name="TextBox 39">
              <a:hlinkClick r:id="" action="ppaction://hlinkshowjump?jump=nextslide"/>
            </p:cNvPr>
            <p:cNvSpPr txBox="1">
              <a:spLocks noChangeArrowheads="1"/>
            </p:cNvSpPr>
            <p:nvPr/>
          </p:nvSpPr>
          <p:spPr bwMode="auto">
            <a:xfrm>
              <a:off x="5528841" y="1196605"/>
              <a:ext cx="4921192" cy="50244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9pPr>
            </a:lstStyle>
            <a:p>
              <a:pPr eaLnBrk="1" hangingPunct="1"/>
              <a:r>
                <a:rPr lang="zh-CN" altLang="en-US" sz="2665" b="1" dirty="0">
                  <a:solidFill>
                    <a:srgbClr val="235AA6"/>
                  </a:solidFill>
                  <a:latin typeface="微软雅黑" panose="020B0503020204020204" pitchFamily="34" charset="-122"/>
                  <a:ea typeface="微软雅黑" panose="020B0503020204020204" pitchFamily="34" charset="-122"/>
                </a:rPr>
                <a:t>什么是税收资料调查</a:t>
              </a:r>
            </a:p>
          </p:txBody>
        </p:sp>
        <p:sp>
          <p:nvSpPr>
            <p:cNvPr id="34" name="TextBox 39">
              <a:hlinkClick r:id="" action="ppaction://hlinkshowjump?jump=nextslide"/>
            </p:cNvPr>
            <p:cNvSpPr txBox="1">
              <a:spLocks noChangeArrowheads="1"/>
            </p:cNvSpPr>
            <p:nvPr/>
          </p:nvSpPr>
          <p:spPr bwMode="auto">
            <a:xfrm>
              <a:off x="5568723" y="2668510"/>
              <a:ext cx="4513716" cy="50244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9pPr>
            </a:lstStyle>
            <a:p>
              <a:pPr eaLnBrk="1" hangingPunct="1"/>
              <a:r>
                <a:rPr lang="zh-CN" altLang="en-US" sz="2665" b="1" dirty="0">
                  <a:solidFill>
                    <a:srgbClr val="235AA6"/>
                  </a:solidFill>
                  <a:latin typeface="微软雅黑" panose="020B0503020204020204" pitchFamily="34" charset="-122"/>
                  <a:ea typeface="微软雅黑" panose="020B0503020204020204" pitchFamily="34" charset="-122"/>
                </a:rPr>
                <a:t>企业端操作</a:t>
              </a: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 xmlns:a14="http://schemas.microsoft.com/office/drawing/2010/main" val="0"/>
              </a:ext>
            </a:extLst>
          </a:blip>
          <a:srcRect t="62943" b="24314"/>
          <a:stretch>
            <a:fillRect/>
          </a:stretch>
        </p:blipFill>
        <p:spPr>
          <a:xfrm>
            <a:off x="-46354" y="6093751"/>
            <a:ext cx="12192000" cy="786582"/>
          </a:xfrm>
          <a:prstGeom prst="rect">
            <a:avLst/>
          </a:prstGeom>
        </p:spPr>
      </p:pic>
      <p:pic>
        <p:nvPicPr>
          <p:cNvPr id="3" name="图片 2"/>
          <p:cNvPicPr>
            <a:picLocks noChangeAspect="1"/>
          </p:cNvPicPr>
          <p:nvPr/>
        </p:nvPicPr>
        <p:blipFill rotWithShape="1">
          <a:blip r:embed="rId4" cstate="print">
            <a:extLst>
              <a:ext uri="{28A0092B-C50C-407E-A947-70E740481C1C}">
                <a14:useLocalDpi xmlns="" xmlns:a14="http://schemas.microsoft.com/office/drawing/2010/main" val="0"/>
              </a:ext>
            </a:extLst>
          </a:blip>
          <a:srcRect t="10036" b="88387"/>
          <a:stretch>
            <a:fillRect/>
          </a:stretch>
        </p:blipFill>
        <p:spPr>
          <a:xfrm>
            <a:off x="0" y="688258"/>
            <a:ext cx="12191999" cy="108155"/>
          </a:xfrm>
          <a:prstGeom prst="rect">
            <a:avLst/>
          </a:prstGeom>
        </p:spPr>
      </p:pic>
      <p:pic>
        <p:nvPicPr>
          <p:cNvPr id="7" name="图片 6"/>
          <p:cNvPicPr>
            <a:picLocks noChangeAspect="1"/>
          </p:cNvPicPr>
          <p:nvPr/>
        </p:nvPicPr>
        <p:blipFill rotWithShape="1">
          <a:blip r:embed="rId5" cstate="print">
            <a:extLst>
              <a:ext uri="{28A0092B-C50C-407E-A947-70E740481C1C}">
                <a14:useLocalDpi xmlns="" xmlns:a14="http://schemas.microsoft.com/office/drawing/2010/main" val="0"/>
              </a:ext>
            </a:extLst>
          </a:blip>
          <a:srcRect b="90108"/>
          <a:stretch>
            <a:fillRect/>
          </a:stretch>
        </p:blipFill>
        <p:spPr>
          <a:xfrm>
            <a:off x="0" y="0"/>
            <a:ext cx="12191999" cy="678426"/>
          </a:xfrm>
          <a:prstGeom prst="rect">
            <a:avLst/>
          </a:prstGeom>
        </p:spPr>
      </p:pic>
      <p:pic>
        <p:nvPicPr>
          <p:cNvPr id="33" name="图片 32"/>
          <p:cNvPicPr>
            <a:picLocks noChangeAspect="1"/>
          </p:cNvPicPr>
          <p:nvPr/>
        </p:nvPicPr>
        <p:blipFill rotWithShape="1">
          <a:blip r:embed="rId6" cstate="print">
            <a:extLst>
              <a:ext uri="{28A0092B-C50C-407E-A947-70E740481C1C}">
                <a14:useLocalDpi xmlns="" xmlns:a14="http://schemas.microsoft.com/office/drawing/2010/main" val="0"/>
              </a:ext>
            </a:extLst>
          </a:blip>
          <a:srcRect l="12854" t="25579" r="9876" b="9903"/>
          <a:stretch>
            <a:fillRect/>
          </a:stretch>
        </p:blipFill>
        <p:spPr>
          <a:xfrm>
            <a:off x="216867" y="43932"/>
            <a:ext cx="744622" cy="590562"/>
          </a:xfrm>
          <a:prstGeom prst="rect">
            <a:avLst/>
          </a:prstGeom>
        </p:spPr>
      </p:pic>
      <p:sp>
        <p:nvSpPr>
          <p:cNvPr id="6" name="右中括号 5"/>
          <p:cNvSpPr/>
          <p:nvPr/>
        </p:nvSpPr>
        <p:spPr>
          <a:xfrm>
            <a:off x="7240914" y="3324901"/>
            <a:ext cx="271405" cy="778254"/>
          </a:xfrm>
          <a:prstGeom prst="rightBracket">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16" name="组合 15"/>
          <p:cNvGrpSpPr/>
          <p:nvPr/>
        </p:nvGrpSpPr>
        <p:grpSpPr>
          <a:xfrm>
            <a:off x="1484814" y="2953901"/>
            <a:ext cx="8554581" cy="2603807"/>
            <a:chOff x="230942" y="2648648"/>
            <a:chExt cx="11061612" cy="3307803"/>
          </a:xfrm>
        </p:grpSpPr>
        <p:sp>
          <p:nvSpPr>
            <p:cNvPr id="5" name="矩形 4"/>
            <p:cNvSpPr/>
            <p:nvPr/>
          </p:nvSpPr>
          <p:spPr>
            <a:xfrm>
              <a:off x="3903260" y="3071049"/>
              <a:ext cx="3739486" cy="532264"/>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tx1"/>
                  </a:solidFill>
                  <a:latin typeface="微软雅黑" panose="020B0503020204020204" pitchFamily="34" charset="-122"/>
                  <a:ea typeface="微软雅黑" panose="020B0503020204020204" pitchFamily="34" charset="-122"/>
                </a:rPr>
                <a:t>法人企业</a:t>
              </a:r>
            </a:p>
          </p:txBody>
        </p:sp>
        <p:sp>
          <p:nvSpPr>
            <p:cNvPr id="14" name="矩形 13"/>
            <p:cNvSpPr/>
            <p:nvPr/>
          </p:nvSpPr>
          <p:spPr>
            <a:xfrm>
              <a:off x="3903260" y="3757961"/>
              <a:ext cx="3739486" cy="53226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000" kern="0" dirty="0">
                  <a:solidFill>
                    <a:schemeClr val="tx1"/>
                  </a:solidFill>
                  <a:latin typeface="微软雅黑" panose="020B0503020204020204" pitchFamily="34" charset="-122"/>
                  <a:ea typeface="微软雅黑" panose="020B0503020204020204" pitchFamily="34" charset="-122"/>
                </a:rPr>
                <a:t>独立核算的非法人企业</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
          <p:nvSpPr>
            <p:cNvPr id="15" name="矩形 14"/>
            <p:cNvSpPr/>
            <p:nvPr/>
          </p:nvSpPr>
          <p:spPr>
            <a:xfrm>
              <a:off x="3903260" y="4512857"/>
              <a:ext cx="3739488" cy="53226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kern="0" dirty="0">
                  <a:solidFill>
                    <a:schemeClr val="tx1"/>
                  </a:solidFill>
                  <a:latin typeface="微软雅黑" panose="020B0503020204020204" pitchFamily="34" charset="-122"/>
                  <a:ea typeface="微软雅黑" panose="020B0503020204020204" pitchFamily="34" charset="-122"/>
                </a:rPr>
                <a:t>非独立核算的非法人企业</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9" name="左箭头标注 8"/>
            <p:cNvSpPr/>
            <p:nvPr/>
          </p:nvSpPr>
          <p:spPr>
            <a:xfrm>
              <a:off x="8024886" y="2648648"/>
              <a:ext cx="3267668" cy="2130340"/>
            </a:xfrm>
            <a:prstGeom prst="leftArrowCallou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kern="0" dirty="0">
                  <a:solidFill>
                    <a:schemeClr val="tx1"/>
                  </a:solidFill>
                  <a:latin typeface="微软雅黑" panose="020B0503020204020204" pitchFamily="34" charset="-122"/>
                  <a:ea typeface="微软雅黑" panose="020B0503020204020204" pitchFamily="34" charset="-122"/>
                </a:rPr>
                <a:t>需填写</a:t>
              </a:r>
              <a:r>
                <a:rPr lang="zh-CN" altLang="zh-CN" sz="2000" kern="0" dirty="0">
                  <a:solidFill>
                    <a:schemeClr val="tx1"/>
                  </a:solidFill>
                  <a:latin typeface="微软雅黑" panose="020B0503020204020204" pitchFamily="34" charset="-122"/>
                  <a:ea typeface="微软雅黑" panose="020B0503020204020204" pitchFamily="34" charset="-122"/>
                </a:rPr>
                <a:t>相关税费指标、财务和其他指标</a:t>
              </a:r>
              <a:endParaRPr lang="zh-CN" altLang="en-US" sz="2000" dirty="0">
                <a:solidFill>
                  <a:schemeClr val="tx1"/>
                </a:solidFill>
              </a:endParaRPr>
            </a:p>
          </p:txBody>
        </p:sp>
        <p:sp>
          <p:nvSpPr>
            <p:cNvPr id="10" name="右箭头标注 9"/>
            <p:cNvSpPr/>
            <p:nvPr/>
          </p:nvSpPr>
          <p:spPr>
            <a:xfrm>
              <a:off x="230942" y="3601521"/>
              <a:ext cx="3547302" cy="2354930"/>
            </a:xfrm>
            <a:prstGeom prst="right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000" kern="0" dirty="0">
                  <a:solidFill>
                    <a:schemeClr val="tx1"/>
                  </a:solidFill>
                  <a:latin typeface="微软雅黑" panose="020B0503020204020204" pitchFamily="34" charset="-122"/>
                  <a:ea typeface="微软雅黑" panose="020B0503020204020204" pitchFamily="34" charset="-122"/>
                </a:rPr>
                <a:t>只需填写本企业相关税费指标，不填写财务及其他指标</a:t>
              </a:r>
              <a:endParaRPr lang="en-US" altLang="zh-CN" sz="2000" kern="0" dirty="0">
                <a:latin typeface="微软雅黑" panose="020B0503020204020204" pitchFamily="34" charset="-122"/>
                <a:ea typeface="微软雅黑" panose="020B0503020204020204" pitchFamily="34" charset="-122"/>
              </a:endParaRPr>
            </a:p>
            <a:p>
              <a:pPr algn="ctr"/>
              <a:endParaRPr lang="zh-CN" altLang="en-US" dirty="0"/>
            </a:p>
          </p:txBody>
        </p:sp>
      </p:grpSp>
      <p:sp>
        <p:nvSpPr>
          <p:cNvPr id="18" name="TextBox 17"/>
          <p:cNvSpPr txBox="1"/>
          <p:nvPr/>
        </p:nvSpPr>
        <p:spPr>
          <a:xfrm>
            <a:off x="1173543" y="2350447"/>
            <a:ext cx="5199353" cy="861774"/>
          </a:xfrm>
          <a:prstGeom prst="rect">
            <a:avLst/>
          </a:prstGeom>
          <a:noFill/>
        </p:spPr>
        <p:txBody>
          <a:bodyPr wrap="square" rtlCol="0">
            <a:spAutoFit/>
          </a:bodyPr>
          <a:lstStyle/>
          <a:p>
            <a:r>
              <a:rPr lang="en-US" altLang="zh-CN" sz="3200" b="1" kern="0" dirty="0">
                <a:latin typeface="微软雅黑" panose="020B0503020204020204" pitchFamily="34" charset="-122"/>
                <a:ea typeface="微软雅黑" panose="020B0503020204020204" pitchFamily="34" charset="-122"/>
              </a:rPr>
              <a:t>3</a:t>
            </a:r>
            <a:r>
              <a:rPr lang="zh-CN" altLang="en-US" sz="3200" b="1" kern="0" dirty="0">
                <a:latin typeface="微软雅黑" panose="020B0503020204020204" pitchFamily="34" charset="-122"/>
                <a:ea typeface="微软雅黑" panose="020B0503020204020204" pitchFamily="34" charset="-122"/>
              </a:rPr>
              <a:t>、第</a:t>
            </a:r>
            <a:r>
              <a:rPr lang="en-US" altLang="zh-CN" sz="3200" b="1" kern="0" dirty="0">
                <a:latin typeface="微软雅黑" panose="020B0503020204020204" pitchFamily="34" charset="-122"/>
                <a:ea typeface="微软雅黑" panose="020B0503020204020204" pitchFamily="34" charset="-122"/>
              </a:rPr>
              <a:t>6</a:t>
            </a:r>
            <a:r>
              <a:rPr lang="zh-CN" altLang="en-US" sz="3200" b="1" kern="0" dirty="0">
                <a:latin typeface="微软雅黑" panose="020B0503020204020204" pitchFamily="34" charset="-122"/>
                <a:ea typeface="微软雅黑" panose="020B0503020204020204" pitchFamily="34" charset="-122"/>
              </a:rPr>
              <a:t>行是否为法人企业：</a:t>
            </a:r>
            <a:endParaRPr lang="en-US" altLang="zh-CN" sz="3200" b="1" kern="0" dirty="0">
              <a:latin typeface="微软雅黑" panose="020B0503020204020204" pitchFamily="34" charset="-122"/>
              <a:ea typeface="微软雅黑" panose="020B0503020204020204" pitchFamily="34" charset="-122"/>
            </a:endParaRPr>
          </a:p>
          <a:p>
            <a:endParaRPr lang="zh-CN" altLang="en-US" dirty="0"/>
          </a:p>
        </p:txBody>
      </p:sp>
      <p:sp>
        <p:nvSpPr>
          <p:cNvPr id="19" name="TextBox 18"/>
          <p:cNvSpPr txBox="1"/>
          <p:nvPr/>
        </p:nvSpPr>
        <p:spPr>
          <a:xfrm>
            <a:off x="4114801" y="5414232"/>
            <a:ext cx="7014622" cy="984885"/>
          </a:xfrm>
          <a:prstGeom prst="rect">
            <a:avLst/>
          </a:prstGeom>
          <a:noFill/>
        </p:spPr>
        <p:txBody>
          <a:bodyPr wrap="square" rtlCol="0">
            <a:spAutoFit/>
          </a:bodyPr>
          <a:lstStyle/>
          <a:p>
            <a:r>
              <a:rPr lang="zh-CN" altLang="en-US" sz="2000" dirty="0">
                <a:latin typeface="华文楷体" panose="02010600040101010101" pitchFamily="2" charset="-122"/>
                <a:ea typeface="华文楷体" panose="02010600040101010101" pitchFamily="2" charset="-122"/>
              </a:rPr>
              <a:t>注：</a:t>
            </a:r>
            <a:r>
              <a:rPr lang="en-US" altLang="zh-CN" sz="2000" kern="0" dirty="0">
                <a:latin typeface="华文楷体" panose="02010600040101010101" pitchFamily="2" charset="-122"/>
                <a:ea typeface="华文楷体" panose="02010600040101010101" pitchFamily="2" charset="-122"/>
              </a:rPr>
              <a:t> </a:t>
            </a:r>
            <a:r>
              <a:rPr lang="zh-CN" altLang="zh-CN" sz="2000" kern="0" dirty="0">
                <a:latin typeface="华文楷体" panose="02010600040101010101" pitchFamily="2" charset="-122"/>
                <a:ea typeface="华文楷体" panose="02010600040101010101" pitchFamily="2" charset="-122"/>
              </a:rPr>
              <a:t>相关税费指标</a:t>
            </a:r>
            <a:r>
              <a:rPr lang="en-US" altLang="zh-CN" sz="2000" kern="0" dirty="0">
                <a:latin typeface="华文楷体" panose="02010600040101010101" pitchFamily="2" charset="-122"/>
                <a:ea typeface="华文楷体" panose="02010600040101010101" pitchFamily="2" charset="-122"/>
              </a:rPr>
              <a:t>——</a:t>
            </a:r>
            <a:r>
              <a:rPr lang="zh-CN" altLang="en-US" sz="2000" kern="0" dirty="0">
                <a:latin typeface="华文楷体" panose="02010600040101010101" pitchFamily="2" charset="-122"/>
                <a:ea typeface="华文楷体" panose="02010600040101010101" pitchFamily="2" charset="-122"/>
              </a:rPr>
              <a:t>企业</a:t>
            </a:r>
            <a:r>
              <a:rPr lang="zh-CN" altLang="zh-CN" sz="2000" kern="0" dirty="0">
                <a:latin typeface="华文楷体" panose="02010600040101010101" pitchFamily="2" charset="-122"/>
                <a:ea typeface="华文楷体" panose="02010600040101010101" pitchFamily="2" charset="-122"/>
              </a:rPr>
              <a:t>表第</a:t>
            </a:r>
            <a:r>
              <a:rPr lang="en-US" altLang="zh-CN" sz="2000" kern="0" dirty="0" smtClean="0">
                <a:latin typeface="华文楷体" panose="02010600040101010101" pitchFamily="2" charset="-122"/>
                <a:ea typeface="华文楷体" panose="02010600040101010101" pitchFamily="2" charset="-122"/>
              </a:rPr>
              <a:t>2-252</a:t>
            </a:r>
            <a:r>
              <a:rPr lang="zh-CN" altLang="zh-CN" sz="2000" kern="0" dirty="0" smtClean="0">
                <a:latin typeface="华文楷体" panose="02010600040101010101" pitchFamily="2" charset="-122"/>
                <a:ea typeface="华文楷体" panose="02010600040101010101" pitchFamily="2" charset="-122"/>
              </a:rPr>
              <a:t>行</a:t>
            </a:r>
            <a:r>
              <a:rPr lang="zh-CN" altLang="zh-CN" sz="2000" kern="0" dirty="0">
                <a:latin typeface="华文楷体" panose="02010600040101010101" pitchFamily="2" charset="-122"/>
                <a:ea typeface="华文楷体" panose="02010600040101010101" pitchFamily="2" charset="-122"/>
              </a:rPr>
              <a:t>及</a:t>
            </a:r>
            <a:r>
              <a:rPr lang="zh-CN" altLang="en-US" sz="2000" kern="0" dirty="0">
                <a:latin typeface="华文楷体" panose="02010600040101010101" pitchFamily="2" charset="-122"/>
                <a:ea typeface="华文楷体" panose="02010600040101010101" pitchFamily="2" charset="-122"/>
              </a:rPr>
              <a:t>货物劳务</a:t>
            </a:r>
            <a:r>
              <a:rPr lang="zh-CN" altLang="zh-CN" sz="2000" kern="0" dirty="0">
                <a:latin typeface="华文楷体" panose="02010600040101010101" pitchFamily="2" charset="-122"/>
                <a:ea typeface="华文楷体" panose="02010600040101010101" pitchFamily="2" charset="-122"/>
              </a:rPr>
              <a:t>表各行</a:t>
            </a:r>
            <a:endParaRPr lang="en-US" altLang="zh-CN" sz="2000" kern="0" dirty="0">
              <a:latin typeface="华文楷体" panose="02010600040101010101" pitchFamily="2" charset="-122"/>
              <a:ea typeface="华文楷体" panose="02010600040101010101" pitchFamily="2" charset="-122"/>
            </a:endParaRPr>
          </a:p>
          <a:p>
            <a:r>
              <a:rPr lang="en-US" altLang="zh-CN" sz="2000" kern="0" dirty="0">
                <a:latin typeface="华文楷体" panose="02010600040101010101" pitchFamily="2" charset="-122"/>
                <a:ea typeface="华文楷体" panose="02010600040101010101" pitchFamily="2" charset="-122"/>
              </a:rPr>
              <a:t>         </a:t>
            </a:r>
            <a:r>
              <a:rPr lang="zh-CN" altLang="zh-CN" sz="2000" kern="0" dirty="0">
                <a:latin typeface="华文楷体" panose="02010600040101010101" pitchFamily="2" charset="-122"/>
                <a:ea typeface="华文楷体" panose="02010600040101010101" pitchFamily="2" charset="-122"/>
              </a:rPr>
              <a:t>财务和其他指标</a:t>
            </a:r>
            <a:r>
              <a:rPr lang="en-US" altLang="zh-CN" sz="2000" kern="0" dirty="0">
                <a:latin typeface="华文楷体" panose="02010600040101010101" pitchFamily="2" charset="-122"/>
                <a:ea typeface="华文楷体" panose="02010600040101010101" pitchFamily="2" charset="-122"/>
              </a:rPr>
              <a:t>——</a:t>
            </a:r>
            <a:r>
              <a:rPr lang="zh-CN" altLang="en-US" sz="2000" kern="0" dirty="0">
                <a:latin typeface="华文楷体" panose="02010600040101010101" pitchFamily="2" charset="-122"/>
                <a:ea typeface="华文楷体" panose="02010600040101010101" pitchFamily="2" charset="-122"/>
              </a:rPr>
              <a:t>企业</a:t>
            </a:r>
            <a:r>
              <a:rPr lang="zh-CN" altLang="zh-CN" sz="2000" kern="0" dirty="0">
                <a:latin typeface="华文楷体" panose="02010600040101010101" pitchFamily="2" charset="-122"/>
                <a:ea typeface="华文楷体" panose="02010600040101010101" pitchFamily="2" charset="-122"/>
              </a:rPr>
              <a:t>表</a:t>
            </a:r>
            <a:r>
              <a:rPr lang="en-US" altLang="zh-CN" sz="2000" kern="0" dirty="0" smtClean="0">
                <a:latin typeface="华文楷体" panose="02010600040101010101" pitchFamily="2" charset="-122"/>
                <a:ea typeface="华文楷体" panose="02010600040101010101" pitchFamily="2" charset="-122"/>
              </a:rPr>
              <a:t>253-443</a:t>
            </a:r>
            <a:r>
              <a:rPr lang="zh-CN" altLang="zh-CN" sz="2000" kern="0" dirty="0" smtClean="0">
                <a:latin typeface="华文楷体" panose="02010600040101010101" pitchFamily="2" charset="-122"/>
                <a:ea typeface="华文楷体" panose="02010600040101010101" pitchFamily="2" charset="-122"/>
              </a:rPr>
              <a:t>行</a:t>
            </a:r>
            <a:endParaRPr lang="zh-CN" altLang="zh-CN" sz="2000" kern="0" dirty="0">
              <a:latin typeface="华文楷体" panose="02010600040101010101" pitchFamily="2" charset="-122"/>
              <a:ea typeface="华文楷体" panose="02010600040101010101" pitchFamily="2" charset="-122"/>
            </a:endParaRPr>
          </a:p>
          <a:p>
            <a:endParaRPr lang="zh-CN" altLang="en-US" dirty="0"/>
          </a:p>
        </p:txBody>
      </p:sp>
      <p:sp>
        <p:nvSpPr>
          <p:cNvPr id="21" name="文本框 20"/>
          <p:cNvSpPr txBox="1"/>
          <p:nvPr/>
        </p:nvSpPr>
        <p:spPr>
          <a:xfrm>
            <a:off x="1178355" y="108380"/>
            <a:ext cx="6095747" cy="584775"/>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四 填报内容及注意事项</a:t>
            </a:r>
            <a:r>
              <a:rPr lang="en-US" altLang="zh-CN" sz="2800" b="1" dirty="0">
                <a:solidFill>
                  <a:schemeClr val="bg1"/>
                </a:solidFill>
                <a:latin typeface="微软雅黑" panose="020B0503020204020204" pitchFamily="34" charset="-122"/>
                <a:ea typeface="微软雅黑" panose="020B0503020204020204" pitchFamily="34" charset="-122"/>
              </a:rPr>
              <a:t>—</a:t>
            </a:r>
            <a:r>
              <a:rPr lang="zh-CN" altLang="en-US" sz="3200" b="1" dirty="0">
                <a:solidFill>
                  <a:schemeClr val="bg1"/>
                </a:solidFill>
                <a:latin typeface="幼圆" panose="02010509060101010101" pitchFamily="49" charset="-122"/>
                <a:ea typeface="幼圆" panose="02010509060101010101" pitchFamily="49" charset="-122"/>
              </a:rPr>
              <a:t>信息表</a:t>
            </a:r>
          </a:p>
        </p:txBody>
      </p:sp>
      <p:sp>
        <p:nvSpPr>
          <p:cNvPr id="22" name="文本框 21"/>
          <p:cNvSpPr txBox="1"/>
          <p:nvPr/>
        </p:nvSpPr>
        <p:spPr>
          <a:xfrm>
            <a:off x="4157798" y="1446360"/>
            <a:ext cx="3496449" cy="769441"/>
          </a:xfrm>
          <a:prstGeom prst="rect">
            <a:avLst/>
          </a:prstGeom>
          <a:noFill/>
        </p:spPr>
        <p:txBody>
          <a:bodyPr wrap="square" rtlCol="0">
            <a:spAutoFit/>
          </a:bodyPr>
          <a:lstStyle/>
          <a:p>
            <a:pPr algn="dist"/>
            <a:r>
              <a:rPr lang="zh-CN" altLang="en-US" sz="4400" b="1" dirty="0">
                <a:solidFill>
                  <a:srgbClr val="235AA6"/>
                </a:solidFill>
                <a:latin typeface="微软雅黑" panose="020B0503020204020204" pitchFamily="34" charset="-122"/>
                <a:ea typeface="微软雅黑" panose="020B0503020204020204" pitchFamily="34" charset="-122"/>
              </a:rPr>
              <a:t>注意事项</a:t>
            </a:r>
          </a:p>
        </p:txBody>
      </p:sp>
    </p:spTree>
  </p:cSld>
  <p:clrMapOvr>
    <a:masterClrMapping/>
  </p:clrMapOvr>
  <mc:AlternateContent xmlns:mc="http://schemas.openxmlformats.org/markup-compatibility/2006">
    <mc:Choice xmlns="" xmlns:p14="http://schemas.microsoft.com/office/powerpoint/2010/main" Requires="p14">
      <p:transition spd="slow" p14:dur="1500" advTm="4000">
        <p:split orient="vert"/>
      </p:transition>
    </mc:Choice>
    <mc:Fallback>
      <p:transition spd="slow" advTm="4000">
        <p:split orient="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 xmlns:a14="http://schemas.microsoft.com/office/drawing/2010/main" val="0"/>
              </a:ext>
            </a:extLst>
          </a:blip>
          <a:srcRect t="62943" b="24314"/>
          <a:stretch>
            <a:fillRect/>
          </a:stretch>
        </p:blipFill>
        <p:spPr>
          <a:xfrm>
            <a:off x="0" y="6071418"/>
            <a:ext cx="12192000" cy="786582"/>
          </a:xfrm>
          <a:prstGeom prst="rect">
            <a:avLst/>
          </a:prstGeom>
        </p:spPr>
      </p:pic>
      <p:pic>
        <p:nvPicPr>
          <p:cNvPr id="3" name="图片 2"/>
          <p:cNvPicPr>
            <a:picLocks noChangeAspect="1"/>
          </p:cNvPicPr>
          <p:nvPr/>
        </p:nvPicPr>
        <p:blipFill rotWithShape="1">
          <a:blip r:embed="rId4" cstate="print">
            <a:extLst>
              <a:ext uri="{28A0092B-C50C-407E-A947-70E740481C1C}">
                <a14:useLocalDpi xmlns="" xmlns:a14="http://schemas.microsoft.com/office/drawing/2010/main" val="0"/>
              </a:ext>
            </a:extLst>
          </a:blip>
          <a:srcRect t="10036" b="88387"/>
          <a:stretch>
            <a:fillRect/>
          </a:stretch>
        </p:blipFill>
        <p:spPr>
          <a:xfrm>
            <a:off x="0" y="688258"/>
            <a:ext cx="12191999" cy="108155"/>
          </a:xfrm>
          <a:prstGeom prst="rect">
            <a:avLst/>
          </a:prstGeom>
        </p:spPr>
      </p:pic>
      <p:pic>
        <p:nvPicPr>
          <p:cNvPr id="7" name="图片 6"/>
          <p:cNvPicPr>
            <a:picLocks noChangeAspect="1"/>
          </p:cNvPicPr>
          <p:nvPr/>
        </p:nvPicPr>
        <p:blipFill rotWithShape="1">
          <a:blip r:embed="rId5" cstate="print">
            <a:extLst>
              <a:ext uri="{28A0092B-C50C-407E-A947-70E740481C1C}">
                <a14:useLocalDpi xmlns="" xmlns:a14="http://schemas.microsoft.com/office/drawing/2010/main" val="0"/>
              </a:ext>
            </a:extLst>
          </a:blip>
          <a:srcRect b="90108"/>
          <a:stretch>
            <a:fillRect/>
          </a:stretch>
        </p:blipFill>
        <p:spPr>
          <a:xfrm>
            <a:off x="0" y="0"/>
            <a:ext cx="12191999" cy="678426"/>
          </a:xfrm>
          <a:prstGeom prst="rect">
            <a:avLst/>
          </a:prstGeom>
        </p:spPr>
      </p:pic>
      <p:pic>
        <p:nvPicPr>
          <p:cNvPr id="33" name="图片 32"/>
          <p:cNvPicPr>
            <a:picLocks noChangeAspect="1"/>
          </p:cNvPicPr>
          <p:nvPr/>
        </p:nvPicPr>
        <p:blipFill rotWithShape="1">
          <a:blip r:embed="rId6" cstate="print">
            <a:extLst>
              <a:ext uri="{28A0092B-C50C-407E-A947-70E740481C1C}">
                <a14:useLocalDpi xmlns="" xmlns:a14="http://schemas.microsoft.com/office/drawing/2010/main" val="0"/>
              </a:ext>
            </a:extLst>
          </a:blip>
          <a:srcRect l="12854" t="25579" r="9876" b="9903"/>
          <a:stretch>
            <a:fillRect/>
          </a:stretch>
        </p:blipFill>
        <p:spPr>
          <a:xfrm>
            <a:off x="216867" y="43932"/>
            <a:ext cx="744622" cy="590562"/>
          </a:xfrm>
          <a:prstGeom prst="rect">
            <a:avLst/>
          </a:prstGeom>
        </p:spPr>
      </p:pic>
      <p:sp>
        <p:nvSpPr>
          <p:cNvPr id="4" name="文本框 3"/>
          <p:cNvSpPr txBox="1"/>
          <p:nvPr/>
        </p:nvSpPr>
        <p:spPr>
          <a:xfrm>
            <a:off x="1360695" y="2284842"/>
            <a:ext cx="9766164" cy="4339650"/>
          </a:xfrm>
          <a:prstGeom prst="rect">
            <a:avLst/>
          </a:prstGeom>
          <a:noFill/>
        </p:spPr>
        <p:txBody>
          <a:bodyPr wrap="square" rtlCol="0">
            <a:spAutoFit/>
          </a:bodyPr>
          <a:lstStyle/>
          <a:p>
            <a:pPr>
              <a:lnSpc>
                <a:spcPct val="150000"/>
              </a:lnSpc>
            </a:pPr>
            <a:r>
              <a:rPr lang="en-US" altLang="zh-CN" sz="2400" b="1" dirty="0">
                <a:latin typeface="微软雅黑" panose="020B0503020204020204" pitchFamily="34" charset="-122"/>
                <a:ea typeface="微软雅黑" panose="020B0503020204020204" pitchFamily="34" charset="-122"/>
              </a:rPr>
              <a:t>4</a:t>
            </a:r>
            <a:r>
              <a:rPr lang="zh-CN" altLang="en-US" sz="2400" b="1" dirty="0">
                <a:latin typeface="微软雅黑" panose="020B0503020204020204" pitchFamily="34" charset="-122"/>
                <a:ea typeface="微软雅黑" panose="020B0503020204020204" pitchFamily="34" charset="-122"/>
              </a:rPr>
              <a:t>、</a:t>
            </a:r>
            <a:r>
              <a:rPr lang="zh-CN" altLang="zh-CN" sz="2400" b="1" dirty="0">
                <a:latin typeface="微软雅黑" panose="020B0503020204020204" pitchFamily="34" charset="-122"/>
                <a:ea typeface="微软雅黑" panose="020B0503020204020204" pitchFamily="34" charset="-122"/>
              </a:rPr>
              <a:t>第</a:t>
            </a:r>
            <a:r>
              <a:rPr lang="en-US" altLang="zh-CN" sz="2400" b="1" dirty="0">
                <a:latin typeface="微软雅黑" panose="020B0503020204020204" pitchFamily="34" charset="-122"/>
                <a:ea typeface="微软雅黑" panose="020B0503020204020204" pitchFamily="34" charset="-122"/>
              </a:rPr>
              <a:t>12</a:t>
            </a:r>
            <a:r>
              <a:rPr lang="zh-CN" altLang="zh-CN" sz="2400" b="1" dirty="0">
                <a:latin typeface="微软雅黑" panose="020B0503020204020204" pitchFamily="34" charset="-122"/>
                <a:ea typeface="微软雅黑" panose="020B0503020204020204" pitchFamily="34" charset="-122"/>
              </a:rPr>
              <a:t>行增值税优惠政策代码</a:t>
            </a:r>
            <a:r>
              <a:rPr lang="zh-CN" altLang="en-US" sz="2400" b="1" dirty="0">
                <a:latin typeface="微软雅黑" panose="020B0503020204020204" pitchFamily="34" charset="-122"/>
                <a:ea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endParaRPr>
          </a:p>
          <a:p>
            <a:pPr>
              <a:lnSpc>
                <a:spcPct val="150000"/>
              </a:lnSpc>
            </a:pPr>
            <a:r>
              <a:rPr lang="en-US" altLang="zh-CN" sz="2400" dirty="0">
                <a:latin typeface="微软雅黑" panose="020B0503020204020204" pitchFamily="34" charset="-122"/>
                <a:ea typeface="微软雅黑" panose="020B0503020204020204" pitchFamily="34" charset="-122"/>
              </a:rPr>
              <a:t>       </a:t>
            </a:r>
            <a:r>
              <a:rPr lang="zh-CN" altLang="zh-CN" sz="2400" dirty="0">
                <a:latin typeface="微软雅黑" panose="020B0503020204020204" pitchFamily="34" charset="-122"/>
                <a:ea typeface="微软雅黑" panose="020B0503020204020204" pitchFamily="34" charset="-122"/>
              </a:rPr>
              <a:t>如果选择“不享受增值税优惠政策的企业”，不能在“企业表”中填写有关增值税优惠减免的数据，反之，选择了享受增值税优惠政策的企业，必须填写有关增值税优惠减免数据。</a:t>
            </a:r>
            <a:endParaRPr lang="en-US" altLang="zh-CN" sz="2400" dirty="0">
              <a:latin typeface="微软雅黑" panose="020B0503020204020204" pitchFamily="34" charset="-122"/>
              <a:ea typeface="微软雅黑" panose="020B0503020204020204" pitchFamily="34" charset="-122"/>
            </a:endParaRPr>
          </a:p>
          <a:p>
            <a:pPr>
              <a:lnSpc>
                <a:spcPct val="150000"/>
              </a:lnSpc>
            </a:pPr>
            <a:r>
              <a:rPr lang="en-US" altLang="zh-CN" sz="2400" dirty="0">
                <a:latin typeface="微软雅黑" panose="020B0503020204020204" pitchFamily="34" charset="-122"/>
                <a:ea typeface="微软雅黑" panose="020B0503020204020204" pitchFamily="34" charset="-122"/>
              </a:rPr>
              <a:t>       </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原则上</a:t>
            </a:r>
            <a:r>
              <a:rPr lang="zh-CN" altLang="zh-CN" sz="2400" dirty="0">
                <a:latin typeface="微软雅黑" panose="020B0503020204020204" pitchFamily="34" charset="-122"/>
                <a:ea typeface="微软雅黑" panose="020B0503020204020204" pitchFamily="34" charset="-122"/>
              </a:rPr>
              <a:t>不选“</a:t>
            </a:r>
            <a:r>
              <a:rPr lang="en-US" altLang="zh-CN" sz="2400" dirty="0">
                <a:latin typeface="微软雅黑" panose="020B0503020204020204" pitchFamily="34" charset="-122"/>
                <a:ea typeface="微软雅黑" panose="020B0503020204020204" pitchFamily="34" charset="-122"/>
              </a:rPr>
              <a:t>01019900</a:t>
            </a:r>
            <a:r>
              <a:rPr lang="zh-CN" altLang="zh-CN" sz="2400" dirty="0">
                <a:latin typeface="微软雅黑" panose="020B0503020204020204" pitchFamily="34" charset="-122"/>
                <a:ea typeface="微软雅黑" panose="020B0503020204020204" pitchFamily="34" charset="-122"/>
              </a:rPr>
              <a:t>其他优惠”。</a:t>
            </a:r>
            <a:endParaRPr lang="en-US" altLang="zh-CN" sz="2400" dirty="0">
              <a:latin typeface="微软雅黑" panose="020B0503020204020204" pitchFamily="34" charset="-122"/>
              <a:ea typeface="微软雅黑" panose="020B0503020204020204" pitchFamily="34" charset="-122"/>
            </a:endParaRPr>
          </a:p>
          <a:p>
            <a:pPr>
              <a:lnSpc>
                <a:spcPct val="150000"/>
              </a:lnSpc>
            </a:pPr>
            <a:r>
              <a:rPr lang="en-US" altLang="zh-CN" sz="2400" dirty="0">
                <a:latin typeface="微软雅黑" panose="020B0503020204020204" pitchFamily="34" charset="-122"/>
                <a:ea typeface="微软雅黑" panose="020B0503020204020204" pitchFamily="34" charset="-122"/>
              </a:rPr>
              <a:t>       </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税</a:t>
            </a:r>
            <a:r>
              <a:rPr lang="zh-CN" altLang="zh-CN" sz="2400" dirty="0">
                <a:latin typeface="微软雅黑" panose="020B0503020204020204" pitchFamily="34" charset="-122"/>
                <a:ea typeface="微软雅黑" panose="020B0503020204020204" pitchFamily="34" charset="-122"/>
              </a:rPr>
              <a:t>控专用设备抵扣减</a:t>
            </a:r>
            <a:r>
              <a:rPr lang="zh-CN" altLang="zh-CN" sz="2400" dirty="0" smtClean="0">
                <a:latin typeface="微软雅黑" panose="020B0503020204020204" pitchFamily="34" charset="-122"/>
                <a:ea typeface="微软雅黑" panose="020B0503020204020204" pitchFamily="34" charset="-122"/>
              </a:rPr>
              <a:t>免——</a:t>
            </a:r>
            <a:r>
              <a:rPr lang="zh-CN" altLang="en-US" sz="2400" dirty="0" smtClean="0">
                <a:latin typeface="微软雅黑" panose="020B0503020204020204" pitchFamily="34" charset="-122"/>
                <a:ea typeface="微软雅黑" panose="020B0503020204020204" pitchFamily="34" charset="-122"/>
              </a:rPr>
              <a:t>选择</a:t>
            </a:r>
            <a:r>
              <a:rPr lang="zh-CN" altLang="zh-CN" sz="2400" dirty="0" smtClean="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01129914</a:t>
            </a:r>
            <a:r>
              <a:rPr lang="zh-CN" altLang="zh-CN" sz="2400" dirty="0">
                <a:latin typeface="微软雅黑" panose="020B0503020204020204" pitchFamily="34" charset="-122"/>
                <a:ea typeface="微软雅黑" panose="020B0503020204020204" pitchFamily="34" charset="-122"/>
              </a:rPr>
              <a:t>购置增值税税控系统专用设备抵减增值税”。</a:t>
            </a:r>
            <a:endParaRPr lang="en-US" altLang="zh-CN" sz="2400" dirty="0">
              <a:latin typeface="微软雅黑" panose="020B0503020204020204" pitchFamily="34" charset="-122"/>
              <a:ea typeface="微软雅黑" panose="020B0503020204020204" pitchFamily="34" charset="-122"/>
            </a:endParaRPr>
          </a:p>
          <a:p>
            <a:r>
              <a:rPr lang="en-US" altLang="zh-CN" sz="2400" dirty="0">
                <a:latin typeface="微软雅黑" panose="020B0503020204020204" pitchFamily="34" charset="-122"/>
                <a:ea typeface="微软雅黑" panose="020B0503020204020204" pitchFamily="34" charset="-122"/>
              </a:rPr>
              <a:t>       </a:t>
            </a:r>
            <a:endParaRPr lang="zh-CN" altLang="zh-CN" sz="2400" dirty="0">
              <a:latin typeface="微软雅黑" panose="020B0503020204020204" pitchFamily="34" charset="-122"/>
              <a:ea typeface="微软雅黑" panose="020B0503020204020204" pitchFamily="34" charset="-122"/>
            </a:endParaRPr>
          </a:p>
        </p:txBody>
      </p:sp>
      <p:sp>
        <p:nvSpPr>
          <p:cNvPr id="10" name="文本框 9"/>
          <p:cNvSpPr txBox="1"/>
          <p:nvPr/>
        </p:nvSpPr>
        <p:spPr>
          <a:xfrm>
            <a:off x="1178355" y="108380"/>
            <a:ext cx="6095747" cy="584775"/>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四 填报内容及注意事项</a:t>
            </a:r>
            <a:r>
              <a:rPr lang="en-US" altLang="zh-CN" sz="2800" b="1" dirty="0">
                <a:solidFill>
                  <a:schemeClr val="bg1"/>
                </a:solidFill>
                <a:latin typeface="微软雅黑" panose="020B0503020204020204" pitchFamily="34" charset="-122"/>
                <a:ea typeface="微软雅黑" panose="020B0503020204020204" pitchFamily="34" charset="-122"/>
              </a:rPr>
              <a:t>—</a:t>
            </a:r>
            <a:r>
              <a:rPr lang="zh-CN" altLang="en-US" sz="3200" b="1" dirty="0">
                <a:solidFill>
                  <a:schemeClr val="bg1"/>
                </a:solidFill>
                <a:latin typeface="幼圆" panose="02010509060101010101" pitchFamily="49" charset="-122"/>
                <a:ea typeface="幼圆" panose="02010509060101010101" pitchFamily="49" charset="-122"/>
              </a:rPr>
              <a:t>信息表</a:t>
            </a:r>
          </a:p>
        </p:txBody>
      </p:sp>
      <p:sp>
        <p:nvSpPr>
          <p:cNvPr id="11" name="文本框 10"/>
          <p:cNvSpPr txBox="1"/>
          <p:nvPr/>
        </p:nvSpPr>
        <p:spPr>
          <a:xfrm>
            <a:off x="4157798" y="1446360"/>
            <a:ext cx="3496449" cy="769441"/>
          </a:xfrm>
          <a:prstGeom prst="rect">
            <a:avLst/>
          </a:prstGeom>
          <a:noFill/>
        </p:spPr>
        <p:txBody>
          <a:bodyPr wrap="square" rtlCol="0">
            <a:spAutoFit/>
          </a:bodyPr>
          <a:lstStyle/>
          <a:p>
            <a:pPr algn="dist"/>
            <a:r>
              <a:rPr lang="zh-CN" altLang="en-US" sz="4400" b="1" dirty="0">
                <a:solidFill>
                  <a:srgbClr val="235AA6"/>
                </a:solidFill>
                <a:latin typeface="微软雅黑" panose="020B0503020204020204" pitchFamily="34" charset="-122"/>
                <a:ea typeface="微软雅黑" panose="020B0503020204020204" pitchFamily="34" charset="-122"/>
              </a:rPr>
              <a:t>注意事项</a:t>
            </a:r>
          </a:p>
        </p:txBody>
      </p:sp>
    </p:spTree>
  </p:cSld>
  <p:clrMapOvr>
    <a:masterClrMapping/>
  </p:clrMapOvr>
  <p:transition spd="slow" advTm="4000">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 xmlns:a14="http://schemas.microsoft.com/office/drawing/2010/main" val="0"/>
              </a:ext>
            </a:extLst>
          </a:blip>
          <a:srcRect t="62943" b="24314"/>
          <a:stretch>
            <a:fillRect/>
          </a:stretch>
        </p:blipFill>
        <p:spPr>
          <a:xfrm>
            <a:off x="0" y="6071418"/>
            <a:ext cx="12192000" cy="786582"/>
          </a:xfrm>
          <a:prstGeom prst="rect">
            <a:avLst/>
          </a:prstGeom>
        </p:spPr>
      </p:pic>
      <p:pic>
        <p:nvPicPr>
          <p:cNvPr id="3" name="图片 2"/>
          <p:cNvPicPr>
            <a:picLocks noChangeAspect="1"/>
          </p:cNvPicPr>
          <p:nvPr/>
        </p:nvPicPr>
        <p:blipFill rotWithShape="1">
          <a:blip r:embed="rId4" cstate="print">
            <a:extLst>
              <a:ext uri="{28A0092B-C50C-407E-A947-70E740481C1C}">
                <a14:useLocalDpi xmlns="" xmlns:a14="http://schemas.microsoft.com/office/drawing/2010/main" val="0"/>
              </a:ext>
            </a:extLst>
          </a:blip>
          <a:srcRect t="10036" b="88387"/>
          <a:stretch>
            <a:fillRect/>
          </a:stretch>
        </p:blipFill>
        <p:spPr>
          <a:xfrm>
            <a:off x="0" y="688258"/>
            <a:ext cx="12191999" cy="108155"/>
          </a:xfrm>
          <a:prstGeom prst="rect">
            <a:avLst/>
          </a:prstGeom>
        </p:spPr>
      </p:pic>
      <p:pic>
        <p:nvPicPr>
          <p:cNvPr id="7" name="图片 6"/>
          <p:cNvPicPr>
            <a:picLocks noChangeAspect="1"/>
          </p:cNvPicPr>
          <p:nvPr/>
        </p:nvPicPr>
        <p:blipFill rotWithShape="1">
          <a:blip r:embed="rId5" cstate="print">
            <a:extLst>
              <a:ext uri="{28A0092B-C50C-407E-A947-70E740481C1C}">
                <a14:useLocalDpi xmlns="" xmlns:a14="http://schemas.microsoft.com/office/drawing/2010/main" val="0"/>
              </a:ext>
            </a:extLst>
          </a:blip>
          <a:srcRect b="90108"/>
          <a:stretch>
            <a:fillRect/>
          </a:stretch>
        </p:blipFill>
        <p:spPr>
          <a:xfrm>
            <a:off x="0" y="0"/>
            <a:ext cx="12191999" cy="678426"/>
          </a:xfrm>
          <a:prstGeom prst="rect">
            <a:avLst/>
          </a:prstGeom>
        </p:spPr>
      </p:pic>
      <p:pic>
        <p:nvPicPr>
          <p:cNvPr id="33" name="图片 32"/>
          <p:cNvPicPr>
            <a:picLocks noChangeAspect="1"/>
          </p:cNvPicPr>
          <p:nvPr/>
        </p:nvPicPr>
        <p:blipFill rotWithShape="1">
          <a:blip r:embed="rId6" cstate="print">
            <a:extLst>
              <a:ext uri="{28A0092B-C50C-407E-A947-70E740481C1C}">
                <a14:useLocalDpi xmlns="" xmlns:a14="http://schemas.microsoft.com/office/drawing/2010/main" val="0"/>
              </a:ext>
            </a:extLst>
          </a:blip>
          <a:srcRect l="12854" t="25579" r="9876" b="9903"/>
          <a:stretch>
            <a:fillRect/>
          </a:stretch>
        </p:blipFill>
        <p:spPr>
          <a:xfrm>
            <a:off x="216867" y="43932"/>
            <a:ext cx="744622" cy="590562"/>
          </a:xfrm>
          <a:prstGeom prst="rect">
            <a:avLst/>
          </a:prstGeom>
        </p:spPr>
      </p:pic>
      <p:sp>
        <p:nvSpPr>
          <p:cNvPr id="4" name="文本框 3"/>
          <p:cNvSpPr txBox="1"/>
          <p:nvPr/>
        </p:nvSpPr>
        <p:spPr>
          <a:xfrm>
            <a:off x="1345004" y="2451663"/>
            <a:ext cx="9640017" cy="2959977"/>
          </a:xfrm>
          <a:prstGeom prst="rect">
            <a:avLst/>
          </a:prstGeom>
          <a:noFill/>
        </p:spPr>
        <p:txBody>
          <a:bodyPr wrap="square" rtlCol="0">
            <a:spAutoFit/>
          </a:bodyPr>
          <a:lstStyle/>
          <a:p>
            <a:pPr>
              <a:lnSpc>
                <a:spcPct val="150000"/>
              </a:lnSpc>
            </a:pPr>
            <a:r>
              <a:rPr lang="en-US" altLang="zh-CN" sz="3200" b="1" dirty="0">
                <a:latin typeface="微软雅黑" panose="020B0503020204020204" pitchFamily="34" charset="-122"/>
                <a:ea typeface="微软雅黑" panose="020B0503020204020204" pitchFamily="34" charset="-122"/>
              </a:rPr>
              <a:t>5</a:t>
            </a:r>
            <a:r>
              <a:rPr lang="zh-CN" altLang="en-US" sz="3200" b="1" dirty="0">
                <a:latin typeface="微软雅黑" panose="020B0503020204020204" pitchFamily="34" charset="-122"/>
                <a:ea typeface="微软雅黑" panose="020B0503020204020204" pitchFamily="34" charset="-122"/>
              </a:rPr>
              <a:t>、</a:t>
            </a:r>
            <a:r>
              <a:rPr lang="zh-CN" altLang="zh-CN" sz="3200" b="1" dirty="0">
                <a:latin typeface="微软雅黑" panose="020B0503020204020204" pitchFamily="34" charset="-122"/>
                <a:ea typeface="微软雅黑" panose="020B0503020204020204" pitchFamily="34" charset="-122"/>
              </a:rPr>
              <a:t>第</a:t>
            </a:r>
            <a:r>
              <a:rPr lang="en-US" altLang="zh-CN" sz="3200" b="1" dirty="0">
                <a:latin typeface="微软雅黑" panose="020B0503020204020204" pitchFamily="34" charset="-122"/>
                <a:ea typeface="微软雅黑" panose="020B0503020204020204" pitchFamily="34" charset="-122"/>
              </a:rPr>
              <a:t>19</a:t>
            </a:r>
            <a:r>
              <a:rPr lang="zh-CN" altLang="zh-CN" sz="3200" b="1" dirty="0">
                <a:latin typeface="微软雅黑" panose="020B0503020204020204" pitchFamily="34" charset="-122"/>
                <a:ea typeface="微软雅黑" panose="020B0503020204020204" pitchFamily="34" charset="-122"/>
              </a:rPr>
              <a:t>行企业所得税缴纳方式代码</a:t>
            </a:r>
            <a:r>
              <a:rPr lang="zh-CN" altLang="en-US" sz="3200" b="1" dirty="0">
                <a:latin typeface="微软雅黑" panose="020B0503020204020204" pitchFamily="34" charset="-122"/>
                <a:ea typeface="微软雅黑" panose="020B0503020204020204" pitchFamily="34" charset="-122"/>
              </a:rPr>
              <a:t>：</a:t>
            </a:r>
            <a:endParaRPr lang="en-US" altLang="zh-CN" sz="3200" b="1" dirty="0">
              <a:latin typeface="微软雅黑" panose="020B0503020204020204" pitchFamily="34" charset="-122"/>
              <a:ea typeface="微软雅黑" panose="020B0503020204020204" pitchFamily="34" charset="-122"/>
            </a:endParaRPr>
          </a:p>
          <a:p>
            <a:pPr>
              <a:lnSpc>
                <a:spcPct val="150000"/>
              </a:lnSpc>
            </a:pPr>
            <a:r>
              <a:rPr lang="en-US" altLang="zh-CN" sz="1200" b="1" dirty="0">
                <a:latin typeface="微软雅黑" panose="020B0503020204020204" pitchFamily="34" charset="-122"/>
                <a:ea typeface="微软雅黑" panose="020B0503020204020204" pitchFamily="34" charset="-122"/>
              </a:rPr>
              <a:t>                 </a:t>
            </a:r>
            <a:r>
              <a:rPr lang="zh-CN" altLang="zh-CN" sz="3200" dirty="0">
                <a:latin typeface="微软雅黑" panose="020B0503020204020204" pitchFamily="34" charset="-122"/>
                <a:ea typeface="微软雅黑" panose="020B0503020204020204" pitchFamily="34" charset="-122"/>
              </a:rPr>
              <a:t>如果第</a:t>
            </a:r>
            <a:r>
              <a:rPr lang="en-US" altLang="zh-CN" sz="3200" dirty="0">
                <a:latin typeface="微软雅黑" panose="020B0503020204020204" pitchFamily="34" charset="-122"/>
                <a:ea typeface="微软雅黑" panose="020B0503020204020204" pitchFamily="34" charset="-122"/>
              </a:rPr>
              <a:t>5</a:t>
            </a:r>
            <a:r>
              <a:rPr lang="zh-CN" altLang="zh-CN" sz="3200" dirty="0">
                <a:latin typeface="微软雅黑" panose="020B0503020204020204" pitchFamily="34" charset="-122"/>
                <a:ea typeface="微软雅黑" panose="020B0503020204020204" pitchFamily="34" charset="-122"/>
              </a:rPr>
              <a:t>行纳税人登记注册类型代码选择“</a:t>
            </a:r>
            <a:r>
              <a:rPr lang="en-US" altLang="zh-CN" sz="3200" dirty="0">
                <a:latin typeface="微软雅黑" panose="020B0503020204020204" pitchFamily="34" charset="-122"/>
                <a:ea typeface="微软雅黑" panose="020B0503020204020204" pitchFamily="34" charset="-122"/>
              </a:rPr>
              <a:t>171</a:t>
            </a:r>
            <a:r>
              <a:rPr lang="zh-CN" altLang="zh-CN" sz="3200" dirty="0">
                <a:latin typeface="微软雅黑" panose="020B0503020204020204" pitchFamily="34" charset="-122"/>
                <a:ea typeface="微软雅黑" panose="020B0503020204020204" pitchFamily="34" charset="-122"/>
              </a:rPr>
              <a:t>私营独资企业、</a:t>
            </a:r>
            <a:r>
              <a:rPr lang="en-US" altLang="zh-CN" sz="3200" dirty="0">
                <a:latin typeface="微软雅黑" panose="020B0503020204020204" pitchFamily="34" charset="-122"/>
                <a:ea typeface="微软雅黑" panose="020B0503020204020204" pitchFamily="34" charset="-122"/>
              </a:rPr>
              <a:t>172</a:t>
            </a:r>
            <a:r>
              <a:rPr lang="zh-CN" altLang="zh-CN" sz="3200" dirty="0">
                <a:latin typeface="微软雅黑" panose="020B0503020204020204" pitchFamily="34" charset="-122"/>
                <a:ea typeface="微软雅黑" panose="020B0503020204020204" pitchFamily="34" charset="-122"/>
              </a:rPr>
              <a:t>私营合伙企业、</a:t>
            </a:r>
            <a:r>
              <a:rPr lang="en-US" altLang="zh-CN" sz="3200" dirty="0">
                <a:latin typeface="微软雅黑" panose="020B0503020204020204" pitchFamily="34" charset="-122"/>
                <a:ea typeface="微软雅黑" panose="020B0503020204020204" pitchFamily="34" charset="-122"/>
              </a:rPr>
              <a:t>175</a:t>
            </a:r>
            <a:r>
              <a:rPr lang="zh-CN" altLang="zh-CN" sz="3200" dirty="0">
                <a:latin typeface="微软雅黑" panose="020B0503020204020204" pitchFamily="34" charset="-122"/>
                <a:ea typeface="微软雅黑" panose="020B0503020204020204" pitchFamily="34" charset="-122"/>
              </a:rPr>
              <a:t>个人独资企业”的企业，第</a:t>
            </a:r>
            <a:r>
              <a:rPr lang="en-US" altLang="zh-CN" sz="3200" dirty="0">
                <a:latin typeface="微软雅黑" panose="020B0503020204020204" pitchFamily="34" charset="-122"/>
                <a:ea typeface="微软雅黑" panose="020B0503020204020204" pitchFamily="34" charset="-122"/>
              </a:rPr>
              <a:t>19</a:t>
            </a:r>
            <a:r>
              <a:rPr lang="zh-CN" altLang="zh-CN" sz="3200" dirty="0">
                <a:latin typeface="微软雅黑" panose="020B0503020204020204" pitchFamily="34" charset="-122"/>
                <a:ea typeface="微软雅黑" panose="020B0503020204020204" pitchFamily="34" charset="-122"/>
              </a:rPr>
              <a:t>行应选择“</a:t>
            </a:r>
            <a:r>
              <a:rPr lang="en-US" altLang="zh-CN" sz="3200" dirty="0">
                <a:latin typeface="微软雅黑" panose="020B0503020204020204" pitchFamily="34" charset="-122"/>
                <a:ea typeface="微软雅黑" panose="020B0503020204020204" pitchFamily="34" charset="-122"/>
              </a:rPr>
              <a:t>0</a:t>
            </a:r>
            <a:r>
              <a:rPr lang="zh-CN" altLang="zh-CN" sz="3200" dirty="0">
                <a:latin typeface="微软雅黑" panose="020B0503020204020204" pitchFamily="34" charset="-122"/>
                <a:ea typeface="微软雅黑" panose="020B0503020204020204" pitchFamily="34" charset="-122"/>
              </a:rPr>
              <a:t>非企业所得税纳税人”。</a:t>
            </a:r>
            <a:endParaRPr lang="zh-CN" altLang="zh-CN" sz="3200" kern="0" dirty="0">
              <a:latin typeface="微软雅黑" panose="020B0503020204020204" pitchFamily="34" charset="-122"/>
              <a:ea typeface="微软雅黑" panose="020B0503020204020204" pitchFamily="34" charset="-122"/>
            </a:endParaRPr>
          </a:p>
        </p:txBody>
      </p:sp>
      <p:sp>
        <p:nvSpPr>
          <p:cNvPr id="10" name="文本框 9"/>
          <p:cNvSpPr txBox="1"/>
          <p:nvPr/>
        </p:nvSpPr>
        <p:spPr>
          <a:xfrm>
            <a:off x="1178355" y="108380"/>
            <a:ext cx="6095747" cy="584775"/>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四 填报内容及注意事项</a:t>
            </a:r>
            <a:r>
              <a:rPr lang="en-US" altLang="zh-CN" sz="2800" b="1" dirty="0">
                <a:solidFill>
                  <a:schemeClr val="bg1"/>
                </a:solidFill>
                <a:latin typeface="微软雅黑" panose="020B0503020204020204" pitchFamily="34" charset="-122"/>
                <a:ea typeface="微软雅黑" panose="020B0503020204020204" pitchFamily="34" charset="-122"/>
              </a:rPr>
              <a:t>—</a:t>
            </a:r>
            <a:r>
              <a:rPr lang="zh-CN" altLang="en-US" sz="3200" b="1" dirty="0">
                <a:solidFill>
                  <a:schemeClr val="bg1"/>
                </a:solidFill>
                <a:latin typeface="幼圆" panose="02010509060101010101" pitchFamily="49" charset="-122"/>
                <a:ea typeface="幼圆" panose="02010509060101010101" pitchFamily="49" charset="-122"/>
              </a:rPr>
              <a:t>信息表</a:t>
            </a:r>
          </a:p>
        </p:txBody>
      </p:sp>
      <p:sp>
        <p:nvSpPr>
          <p:cNvPr id="11" name="文本框 10"/>
          <p:cNvSpPr txBox="1"/>
          <p:nvPr/>
        </p:nvSpPr>
        <p:spPr>
          <a:xfrm>
            <a:off x="4157798" y="1446360"/>
            <a:ext cx="3496449" cy="769441"/>
          </a:xfrm>
          <a:prstGeom prst="rect">
            <a:avLst/>
          </a:prstGeom>
          <a:noFill/>
        </p:spPr>
        <p:txBody>
          <a:bodyPr wrap="square" rtlCol="0">
            <a:spAutoFit/>
          </a:bodyPr>
          <a:lstStyle/>
          <a:p>
            <a:pPr algn="dist"/>
            <a:r>
              <a:rPr lang="zh-CN" altLang="en-US" sz="4400" b="1" dirty="0">
                <a:solidFill>
                  <a:srgbClr val="235AA6"/>
                </a:solidFill>
                <a:latin typeface="微软雅黑" panose="020B0503020204020204" pitchFamily="34" charset="-122"/>
                <a:ea typeface="微软雅黑" panose="020B0503020204020204" pitchFamily="34" charset="-122"/>
              </a:rPr>
              <a:t>注意事项</a:t>
            </a:r>
          </a:p>
        </p:txBody>
      </p:sp>
    </p:spTree>
  </p:cSld>
  <p:clrMapOvr>
    <a:masterClrMapping/>
  </p:clrMapOvr>
  <mc:AlternateContent xmlns:mc="http://schemas.openxmlformats.org/markup-compatibility/2006">
    <mc:Choice xmlns="" xmlns:p14="http://schemas.microsoft.com/office/powerpoint/2010/main" Requires="p14">
      <p:transition spd="slow" p14:dur="1500" advTm="4000">
        <p:split orient="vert"/>
      </p:transition>
    </mc:Choice>
    <mc:Fallback>
      <p:transition spd="slow" advTm="4000">
        <p:split orient="ver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 xmlns:a14="http://schemas.microsoft.com/office/drawing/2010/main" val="0"/>
              </a:ext>
            </a:extLst>
          </a:blip>
          <a:srcRect t="62943" b="24314"/>
          <a:stretch>
            <a:fillRect/>
          </a:stretch>
        </p:blipFill>
        <p:spPr>
          <a:xfrm>
            <a:off x="-95892" y="6102254"/>
            <a:ext cx="12192000" cy="786582"/>
          </a:xfrm>
          <a:prstGeom prst="rect">
            <a:avLst/>
          </a:prstGeom>
        </p:spPr>
      </p:pic>
      <p:pic>
        <p:nvPicPr>
          <p:cNvPr id="3" name="图片 2"/>
          <p:cNvPicPr>
            <a:picLocks noChangeAspect="1"/>
          </p:cNvPicPr>
          <p:nvPr/>
        </p:nvPicPr>
        <p:blipFill rotWithShape="1">
          <a:blip r:embed="rId4" cstate="print">
            <a:extLst>
              <a:ext uri="{28A0092B-C50C-407E-A947-70E740481C1C}">
                <a14:useLocalDpi xmlns="" xmlns:a14="http://schemas.microsoft.com/office/drawing/2010/main" val="0"/>
              </a:ext>
            </a:extLst>
          </a:blip>
          <a:srcRect t="10036" b="88387"/>
          <a:stretch>
            <a:fillRect/>
          </a:stretch>
        </p:blipFill>
        <p:spPr>
          <a:xfrm>
            <a:off x="0" y="688258"/>
            <a:ext cx="12191999" cy="108155"/>
          </a:xfrm>
          <a:prstGeom prst="rect">
            <a:avLst/>
          </a:prstGeom>
        </p:spPr>
      </p:pic>
      <p:pic>
        <p:nvPicPr>
          <p:cNvPr id="7" name="图片 6"/>
          <p:cNvPicPr>
            <a:picLocks noChangeAspect="1"/>
          </p:cNvPicPr>
          <p:nvPr/>
        </p:nvPicPr>
        <p:blipFill rotWithShape="1">
          <a:blip r:embed="rId5" cstate="print">
            <a:extLst>
              <a:ext uri="{28A0092B-C50C-407E-A947-70E740481C1C}">
                <a14:useLocalDpi xmlns="" xmlns:a14="http://schemas.microsoft.com/office/drawing/2010/main" val="0"/>
              </a:ext>
            </a:extLst>
          </a:blip>
          <a:srcRect b="90108"/>
          <a:stretch>
            <a:fillRect/>
          </a:stretch>
        </p:blipFill>
        <p:spPr>
          <a:xfrm>
            <a:off x="0" y="0"/>
            <a:ext cx="12191999" cy="678426"/>
          </a:xfrm>
          <a:prstGeom prst="rect">
            <a:avLst/>
          </a:prstGeom>
        </p:spPr>
      </p:pic>
      <p:pic>
        <p:nvPicPr>
          <p:cNvPr id="33" name="图片 32"/>
          <p:cNvPicPr>
            <a:picLocks noChangeAspect="1"/>
          </p:cNvPicPr>
          <p:nvPr/>
        </p:nvPicPr>
        <p:blipFill rotWithShape="1">
          <a:blip r:embed="rId6" cstate="print">
            <a:extLst>
              <a:ext uri="{28A0092B-C50C-407E-A947-70E740481C1C}">
                <a14:useLocalDpi xmlns="" xmlns:a14="http://schemas.microsoft.com/office/drawing/2010/main" val="0"/>
              </a:ext>
            </a:extLst>
          </a:blip>
          <a:srcRect l="12854" t="25579" r="9876" b="9903"/>
          <a:stretch>
            <a:fillRect/>
          </a:stretch>
        </p:blipFill>
        <p:spPr>
          <a:xfrm>
            <a:off x="216867" y="43932"/>
            <a:ext cx="744622" cy="590562"/>
          </a:xfrm>
          <a:prstGeom prst="rect">
            <a:avLst/>
          </a:prstGeom>
        </p:spPr>
      </p:pic>
      <p:sp>
        <p:nvSpPr>
          <p:cNvPr id="4" name="文本框 3"/>
          <p:cNvSpPr txBox="1"/>
          <p:nvPr/>
        </p:nvSpPr>
        <p:spPr>
          <a:xfrm>
            <a:off x="1178355" y="2479829"/>
            <a:ext cx="10299119" cy="3724096"/>
          </a:xfrm>
          <a:prstGeom prst="rect">
            <a:avLst/>
          </a:prstGeom>
          <a:noFill/>
        </p:spPr>
        <p:txBody>
          <a:bodyPr wrap="square" rtlCol="0">
            <a:spAutoFit/>
          </a:bodyPr>
          <a:lstStyle/>
          <a:p>
            <a:pPr>
              <a:lnSpc>
                <a:spcPct val="150000"/>
              </a:lnSpc>
            </a:pPr>
            <a:r>
              <a:rPr lang="en-US" altLang="zh-CN" sz="2400" b="1" dirty="0">
                <a:latin typeface="微软雅黑" panose="020B0503020204020204" pitchFamily="34" charset="-122"/>
                <a:ea typeface="微软雅黑" panose="020B0503020204020204" pitchFamily="34" charset="-122"/>
              </a:rPr>
              <a:t>6</a:t>
            </a:r>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第</a:t>
            </a:r>
            <a:r>
              <a:rPr lang="en-US" altLang="zh-CN" sz="2400" b="1" dirty="0" smtClean="0">
                <a:latin typeface="微软雅黑" panose="020B0503020204020204" pitchFamily="34" charset="-122"/>
                <a:ea typeface="微软雅黑" panose="020B0503020204020204" pitchFamily="34" charset="-122"/>
              </a:rPr>
              <a:t>22</a:t>
            </a:r>
            <a:r>
              <a:rPr lang="zh-CN" altLang="zh-CN" sz="2400" b="1" dirty="0" smtClean="0">
                <a:latin typeface="微软雅黑" panose="020B0503020204020204" pitchFamily="34" charset="-122"/>
                <a:ea typeface="微软雅黑" panose="020B0503020204020204" pitchFamily="34" charset="-122"/>
              </a:rPr>
              <a:t>行</a:t>
            </a:r>
            <a:r>
              <a:rPr lang="zh-CN" altLang="zh-CN" sz="2400" b="1" dirty="0">
                <a:latin typeface="微软雅黑" panose="020B0503020204020204" pitchFamily="34" charset="-122"/>
                <a:ea typeface="微软雅黑" panose="020B0503020204020204" pitchFamily="34" charset="-122"/>
              </a:rPr>
              <a:t>至第</a:t>
            </a:r>
            <a:r>
              <a:rPr lang="en-US" altLang="zh-CN" sz="2400" b="1" dirty="0" smtClean="0">
                <a:latin typeface="微软雅黑" panose="020B0503020204020204" pitchFamily="34" charset="-122"/>
                <a:ea typeface="微软雅黑" panose="020B0503020204020204" pitchFamily="34" charset="-122"/>
              </a:rPr>
              <a:t>25</a:t>
            </a:r>
            <a:r>
              <a:rPr lang="zh-CN" altLang="zh-CN" sz="2400" b="1" dirty="0" smtClean="0">
                <a:latin typeface="微软雅黑" panose="020B0503020204020204" pitchFamily="34" charset="-122"/>
                <a:ea typeface="微软雅黑" panose="020B0503020204020204" pitchFamily="34" charset="-122"/>
              </a:rPr>
              <a:t>行</a:t>
            </a:r>
            <a:r>
              <a:rPr lang="zh-CN" altLang="zh-CN" sz="2400" b="1" dirty="0">
                <a:latin typeface="微软雅黑" panose="020B0503020204020204" pitchFamily="34" charset="-122"/>
                <a:ea typeface="微软雅黑" panose="020B0503020204020204" pitchFamily="34" charset="-122"/>
              </a:rPr>
              <a:t>（</a:t>
            </a:r>
            <a:r>
              <a:rPr lang="zh-CN" altLang="en-US" sz="2400" b="1" dirty="0">
                <a:solidFill>
                  <a:srgbClr val="002060"/>
                </a:solidFill>
                <a:latin typeface="微软雅黑" panose="020B0503020204020204" pitchFamily="34" charset="-122"/>
                <a:ea typeface="微软雅黑" panose="020B0503020204020204" pitchFamily="34" charset="-122"/>
              </a:rPr>
              <a:t>车船税</a:t>
            </a:r>
            <a:r>
              <a:rPr lang="en-US" altLang="zh-CN" sz="2400" b="1" dirty="0">
                <a:solidFill>
                  <a:srgbClr val="002060"/>
                </a:solidFill>
                <a:latin typeface="微软雅黑" panose="020B0503020204020204" pitchFamily="34" charset="-122"/>
                <a:ea typeface="微软雅黑" panose="020B0503020204020204" pitchFamily="34" charset="-122"/>
              </a:rPr>
              <a:t>/</a:t>
            </a:r>
            <a:r>
              <a:rPr lang="zh-CN" altLang="en-US" sz="2400" b="1" dirty="0">
                <a:solidFill>
                  <a:srgbClr val="002060"/>
                </a:solidFill>
                <a:latin typeface="微软雅黑" panose="020B0503020204020204" pitchFamily="34" charset="-122"/>
                <a:ea typeface="微软雅黑" panose="020B0503020204020204" pitchFamily="34" charset="-122"/>
              </a:rPr>
              <a:t>土地增值税</a:t>
            </a:r>
            <a:r>
              <a:rPr lang="en-US" altLang="zh-CN" sz="2400" b="1" dirty="0">
                <a:solidFill>
                  <a:srgbClr val="002060"/>
                </a:solidFill>
                <a:latin typeface="微软雅黑" panose="020B0503020204020204" pitchFamily="34" charset="-122"/>
                <a:ea typeface="微软雅黑" panose="020B0503020204020204" pitchFamily="34" charset="-122"/>
              </a:rPr>
              <a:t>/</a:t>
            </a:r>
            <a:r>
              <a:rPr lang="zh-CN" altLang="en-US" sz="2400" b="1" dirty="0">
                <a:solidFill>
                  <a:srgbClr val="002060"/>
                </a:solidFill>
                <a:latin typeface="微软雅黑" panose="020B0503020204020204" pitchFamily="34" charset="-122"/>
                <a:ea typeface="微软雅黑" panose="020B0503020204020204" pitchFamily="34" charset="-122"/>
              </a:rPr>
              <a:t>耕地占用税</a:t>
            </a:r>
            <a:r>
              <a:rPr lang="en-US" altLang="zh-CN" sz="2400" b="1" dirty="0">
                <a:solidFill>
                  <a:srgbClr val="002060"/>
                </a:solidFill>
                <a:latin typeface="微软雅黑" panose="020B0503020204020204" pitchFamily="34" charset="-122"/>
                <a:ea typeface="微软雅黑" panose="020B0503020204020204" pitchFamily="34" charset="-122"/>
              </a:rPr>
              <a:t>/</a:t>
            </a:r>
            <a:r>
              <a:rPr lang="zh-CN" altLang="en-US" sz="2400" b="1" dirty="0">
                <a:solidFill>
                  <a:srgbClr val="002060"/>
                </a:solidFill>
                <a:latin typeface="微软雅黑" panose="020B0503020204020204" pitchFamily="34" charset="-122"/>
                <a:ea typeface="微软雅黑" panose="020B0503020204020204" pitchFamily="34" charset="-122"/>
              </a:rPr>
              <a:t>契税</a:t>
            </a:r>
            <a:r>
              <a:rPr lang="zh-CN" altLang="en-US" sz="2400" b="1" dirty="0">
                <a:latin typeface="微软雅黑" panose="020B0503020204020204" pitchFamily="34" charset="-122"/>
                <a:ea typeface="微软雅黑" panose="020B0503020204020204" pitchFamily="34" charset="-122"/>
              </a:rPr>
              <a:t>缴纳方式代码</a:t>
            </a:r>
            <a:r>
              <a:rPr lang="zh-CN"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endParaRPr>
          </a:p>
          <a:p>
            <a:pPr>
              <a:lnSpc>
                <a:spcPct val="150000"/>
              </a:lnSpc>
            </a:pPr>
            <a:r>
              <a:rPr lang="en-US" altLang="zh-CN" sz="2400" dirty="0">
                <a:latin typeface="微软雅黑" panose="020B0503020204020204" pitchFamily="34" charset="-122"/>
                <a:ea typeface="微软雅黑" panose="020B0503020204020204" pitchFamily="34" charset="-122"/>
              </a:rPr>
              <a:t>      </a:t>
            </a:r>
            <a:r>
              <a:rPr lang="zh-CN" altLang="zh-CN" sz="2400" dirty="0">
                <a:latin typeface="微软雅黑" panose="020B0503020204020204" pitchFamily="34" charset="-122"/>
                <a:ea typeface="微软雅黑" panose="020B0503020204020204" pitchFamily="34" charset="-122"/>
              </a:rPr>
              <a:t>凡在信息表中填写税种代码不为</a:t>
            </a:r>
            <a:r>
              <a:rPr lang="en-US" altLang="zh-CN" sz="2400" dirty="0">
                <a:latin typeface="微软雅黑" panose="020B0503020204020204" pitchFamily="34" charset="-122"/>
                <a:ea typeface="微软雅黑" panose="020B0503020204020204" pitchFamily="34" charset="-122"/>
              </a:rPr>
              <a:t>0</a:t>
            </a:r>
            <a:r>
              <a:rPr lang="zh-CN" altLang="zh-CN" sz="2400" dirty="0">
                <a:latin typeface="微软雅黑" panose="020B0503020204020204" pitchFamily="34" charset="-122"/>
                <a:ea typeface="微软雅黑" panose="020B0503020204020204" pitchFamily="34" charset="-122"/>
              </a:rPr>
              <a:t>的企业，则</a:t>
            </a:r>
            <a:r>
              <a:rPr lang="zh-CN" altLang="zh-CN" sz="2400" dirty="0" smtClean="0">
                <a:latin typeface="微软雅黑" panose="020B0503020204020204" pitchFamily="34" charset="-122"/>
                <a:ea typeface="微软雅黑" panose="020B0503020204020204" pitchFamily="34" charset="-122"/>
              </a:rPr>
              <a:t>在</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企业表</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中</a:t>
            </a:r>
            <a:r>
              <a:rPr lang="zh-CN" altLang="zh-CN" sz="2400" dirty="0">
                <a:latin typeface="微软雅黑" panose="020B0503020204020204" pitchFamily="34" charset="-122"/>
                <a:ea typeface="微软雅黑" panose="020B0503020204020204" pitchFamily="34" charset="-122"/>
              </a:rPr>
              <a:t>必须填写对应税款</a:t>
            </a:r>
            <a:r>
              <a:rPr lang="zh-CN" altLang="en-US" sz="2400" dirty="0">
                <a:latin typeface="微软雅黑" panose="020B0503020204020204" pitchFamily="34" charset="-122"/>
                <a:ea typeface="微软雅黑" panose="020B0503020204020204" pitchFamily="34" charset="-122"/>
              </a:rPr>
              <a:t>。</a:t>
            </a:r>
            <a:endParaRPr lang="en-US" altLang="zh-CN" sz="2400" dirty="0">
              <a:solidFill>
                <a:srgbClr val="002060"/>
              </a:solidFill>
              <a:latin typeface="微软雅黑" panose="020B0503020204020204" pitchFamily="34" charset="-122"/>
              <a:ea typeface="微软雅黑" panose="020B0503020204020204" pitchFamily="34" charset="-122"/>
            </a:endParaRPr>
          </a:p>
          <a:p>
            <a:pPr>
              <a:lnSpc>
                <a:spcPct val="150000"/>
              </a:lnSpc>
            </a:pPr>
            <a:r>
              <a:rPr lang="en-US" altLang="zh-CN" sz="2400" dirty="0">
                <a:solidFill>
                  <a:srgbClr val="002060"/>
                </a:solidFill>
                <a:latin typeface="华文楷体" panose="02010600040101010101" pitchFamily="2" charset="-122"/>
                <a:ea typeface="华文楷体" panose="02010600040101010101" pitchFamily="2" charset="-122"/>
              </a:rPr>
              <a:t>     0—</a:t>
            </a:r>
            <a:r>
              <a:rPr lang="zh-CN" altLang="en-US" sz="2400" dirty="0">
                <a:solidFill>
                  <a:srgbClr val="002060"/>
                </a:solidFill>
                <a:latin typeface="华文楷体" panose="02010600040101010101" pitchFamily="2" charset="-122"/>
                <a:ea typeface="华文楷体" panose="02010600040101010101" pitchFamily="2" charset="-122"/>
              </a:rPr>
              <a:t>表示本年度未发生应交车船税</a:t>
            </a:r>
            <a:r>
              <a:rPr lang="en-US" altLang="zh-CN" sz="2400" dirty="0">
                <a:solidFill>
                  <a:srgbClr val="002060"/>
                </a:solidFill>
                <a:latin typeface="华文楷体" panose="02010600040101010101" pitchFamily="2" charset="-122"/>
                <a:ea typeface="华文楷体" panose="02010600040101010101" pitchFamily="2" charset="-122"/>
              </a:rPr>
              <a:t>/</a:t>
            </a:r>
            <a:r>
              <a:rPr lang="zh-CN" altLang="en-US" sz="2400" dirty="0">
                <a:solidFill>
                  <a:srgbClr val="002060"/>
                </a:solidFill>
                <a:latin typeface="华文楷体" panose="02010600040101010101" pitchFamily="2" charset="-122"/>
                <a:ea typeface="华文楷体" panose="02010600040101010101" pitchFamily="2" charset="-122"/>
              </a:rPr>
              <a:t>土地增值税</a:t>
            </a:r>
            <a:r>
              <a:rPr lang="en-US" altLang="zh-CN" sz="2400" dirty="0">
                <a:solidFill>
                  <a:srgbClr val="002060"/>
                </a:solidFill>
                <a:latin typeface="华文楷体" panose="02010600040101010101" pitchFamily="2" charset="-122"/>
                <a:ea typeface="华文楷体" panose="02010600040101010101" pitchFamily="2" charset="-122"/>
              </a:rPr>
              <a:t>/</a:t>
            </a:r>
            <a:r>
              <a:rPr lang="zh-CN" altLang="en-US" sz="2400" dirty="0">
                <a:solidFill>
                  <a:srgbClr val="002060"/>
                </a:solidFill>
                <a:latin typeface="华文楷体" panose="02010600040101010101" pitchFamily="2" charset="-122"/>
                <a:ea typeface="华文楷体" panose="02010600040101010101" pitchFamily="2" charset="-122"/>
              </a:rPr>
              <a:t>耕地占用税</a:t>
            </a:r>
            <a:r>
              <a:rPr lang="en-US" altLang="zh-CN" sz="2400" dirty="0">
                <a:solidFill>
                  <a:srgbClr val="002060"/>
                </a:solidFill>
                <a:latin typeface="华文楷体" panose="02010600040101010101" pitchFamily="2" charset="-122"/>
                <a:ea typeface="华文楷体" panose="02010600040101010101" pitchFamily="2" charset="-122"/>
              </a:rPr>
              <a:t>/</a:t>
            </a:r>
            <a:r>
              <a:rPr lang="zh-CN" altLang="en-US" sz="2400" dirty="0">
                <a:solidFill>
                  <a:srgbClr val="002060"/>
                </a:solidFill>
                <a:latin typeface="华文楷体" panose="02010600040101010101" pitchFamily="2" charset="-122"/>
                <a:ea typeface="华文楷体" panose="02010600040101010101" pitchFamily="2" charset="-122"/>
              </a:rPr>
              <a:t>契税的企业</a:t>
            </a:r>
            <a:endParaRPr lang="en-US" altLang="zh-CN" sz="2400" dirty="0">
              <a:solidFill>
                <a:srgbClr val="002060"/>
              </a:solidFill>
              <a:latin typeface="华文楷体" panose="02010600040101010101" pitchFamily="2" charset="-122"/>
              <a:ea typeface="华文楷体" panose="02010600040101010101" pitchFamily="2" charset="-122"/>
            </a:endParaRPr>
          </a:p>
          <a:p>
            <a:pPr>
              <a:lnSpc>
                <a:spcPct val="150000"/>
              </a:lnSpc>
            </a:pPr>
            <a:r>
              <a:rPr lang="en-US" altLang="zh-CN" sz="2400" dirty="0">
                <a:solidFill>
                  <a:srgbClr val="002060"/>
                </a:solidFill>
                <a:latin typeface="华文楷体" panose="02010600040101010101" pitchFamily="2" charset="-122"/>
                <a:ea typeface="华文楷体" panose="02010600040101010101" pitchFamily="2" charset="-122"/>
              </a:rPr>
              <a:t>     1—</a:t>
            </a:r>
            <a:r>
              <a:rPr lang="zh-CN" altLang="en-US" sz="2400" dirty="0">
                <a:solidFill>
                  <a:srgbClr val="002060"/>
                </a:solidFill>
                <a:latin typeface="华文楷体" panose="02010600040101010101" pitchFamily="2" charset="-122"/>
                <a:ea typeface="华文楷体" panose="02010600040101010101" pitchFamily="2" charset="-122"/>
              </a:rPr>
              <a:t>表示本年度发生应交车船税</a:t>
            </a:r>
            <a:r>
              <a:rPr lang="en-US" altLang="zh-CN" sz="2400" dirty="0">
                <a:solidFill>
                  <a:srgbClr val="002060"/>
                </a:solidFill>
                <a:latin typeface="华文楷体" panose="02010600040101010101" pitchFamily="2" charset="-122"/>
                <a:ea typeface="华文楷体" panose="02010600040101010101" pitchFamily="2" charset="-122"/>
              </a:rPr>
              <a:t>/</a:t>
            </a:r>
            <a:r>
              <a:rPr lang="zh-CN" altLang="en-US" sz="2400" dirty="0">
                <a:solidFill>
                  <a:srgbClr val="002060"/>
                </a:solidFill>
                <a:latin typeface="华文楷体" panose="02010600040101010101" pitchFamily="2" charset="-122"/>
                <a:ea typeface="华文楷体" panose="02010600040101010101" pitchFamily="2" charset="-122"/>
              </a:rPr>
              <a:t>土地增值税</a:t>
            </a:r>
            <a:r>
              <a:rPr lang="en-US" altLang="zh-CN" sz="2400" dirty="0">
                <a:solidFill>
                  <a:srgbClr val="002060"/>
                </a:solidFill>
                <a:latin typeface="华文楷体" panose="02010600040101010101" pitchFamily="2" charset="-122"/>
                <a:ea typeface="华文楷体" panose="02010600040101010101" pitchFamily="2" charset="-122"/>
              </a:rPr>
              <a:t>/</a:t>
            </a:r>
            <a:r>
              <a:rPr lang="zh-CN" altLang="en-US" sz="2400" dirty="0">
                <a:solidFill>
                  <a:srgbClr val="002060"/>
                </a:solidFill>
                <a:latin typeface="华文楷体" panose="02010600040101010101" pitchFamily="2" charset="-122"/>
                <a:ea typeface="华文楷体" panose="02010600040101010101" pitchFamily="2" charset="-122"/>
              </a:rPr>
              <a:t>耕地占用税</a:t>
            </a:r>
            <a:r>
              <a:rPr lang="en-US" altLang="zh-CN" sz="2400" dirty="0">
                <a:solidFill>
                  <a:srgbClr val="002060"/>
                </a:solidFill>
                <a:latin typeface="华文楷体" panose="02010600040101010101" pitchFamily="2" charset="-122"/>
                <a:ea typeface="华文楷体" panose="02010600040101010101" pitchFamily="2" charset="-122"/>
              </a:rPr>
              <a:t>/</a:t>
            </a:r>
            <a:r>
              <a:rPr lang="zh-CN" altLang="en-US" sz="2400" dirty="0">
                <a:solidFill>
                  <a:srgbClr val="002060"/>
                </a:solidFill>
                <a:latin typeface="华文楷体" panose="02010600040101010101" pitchFamily="2" charset="-122"/>
                <a:ea typeface="华文楷体" panose="02010600040101010101" pitchFamily="2" charset="-122"/>
              </a:rPr>
              <a:t>契税的企业</a:t>
            </a:r>
            <a:endParaRPr lang="en-US" altLang="zh-CN" sz="2400" dirty="0">
              <a:solidFill>
                <a:srgbClr val="002060"/>
              </a:solidFill>
              <a:latin typeface="华文楷体" panose="02010600040101010101" pitchFamily="2" charset="-122"/>
              <a:ea typeface="华文楷体" panose="02010600040101010101" pitchFamily="2" charset="-122"/>
            </a:endParaRPr>
          </a:p>
          <a:p>
            <a:endParaRPr lang="zh-CN" altLang="zh-CN" sz="2000" dirty="0">
              <a:latin typeface="微软雅黑" panose="020B0503020204020204" pitchFamily="34" charset="-122"/>
              <a:ea typeface="微软雅黑" panose="020B0503020204020204" pitchFamily="34" charset="-122"/>
            </a:endParaRPr>
          </a:p>
        </p:txBody>
      </p:sp>
      <p:sp>
        <p:nvSpPr>
          <p:cNvPr id="10" name="文本框 9"/>
          <p:cNvSpPr txBox="1"/>
          <p:nvPr/>
        </p:nvSpPr>
        <p:spPr>
          <a:xfrm>
            <a:off x="1178355" y="108380"/>
            <a:ext cx="6095747" cy="584775"/>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四 填报内容及注意事项</a:t>
            </a:r>
            <a:r>
              <a:rPr lang="en-US" altLang="zh-CN" sz="2800" b="1" dirty="0">
                <a:solidFill>
                  <a:schemeClr val="bg1"/>
                </a:solidFill>
                <a:latin typeface="微软雅黑" panose="020B0503020204020204" pitchFamily="34" charset="-122"/>
                <a:ea typeface="微软雅黑" panose="020B0503020204020204" pitchFamily="34" charset="-122"/>
              </a:rPr>
              <a:t>—</a:t>
            </a:r>
            <a:r>
              <a:rPr lang="zh-CN" altLang="en-US" sz="3200" b="1" dirty="0">
                <a:solidFill>
                  <a:schemeClr val="bg1"/>
                </a:solidFill>
                <a:latin typeface="幼圆" panose="02010509060101010101" pitchFamily="49" charset="-122"/>
                <a:ea typeface="幼圆" panose="02010509060101010101" pitchFamily="49" charset="-122"/>
              </a:rPr>
              <a:t>信息表</a:t>
            </a:r>
          </a:p>
        </p:txBody>
      </p:sp>
      <p:sp>
        <p:nvSpPr>
          <p:cNvPr id="11" name="文本框 10"/>
          <p:cNvSpPr txBox="1"/>
          <p:nvPr/>
        </p:nvSpPr>
        <p:spPr>
          <a:xfrm>
            <a:off x="4157798" y="1446360"/>
            <a:ext cx="3496449" cy="769441"/>
          </a:xfrm>
          <a:prstGeom prst="rect">
            <a:avLst/>
          </a:prstGeom>
          <a:noFill/>
        </p:spPr>
        <p:txBody>
          <a:bodyPr wrap="square" rtlCol="0">
            <a:spAutoFit/>
          </a:bodyPr>
          <a:lstStyle/>
          <a:p>
            <a:pPr algn="dist"/>
            <a:r>
              <a:rPr lang="zh-CN" altLang="en-US" sz="4400" b="1" dirty="0">
                <a:solidFill>
                  <a:srgbClr val="235AA6"/>
                </a:solidFill>
                <a:latin typeface="微软雅黑" panose="020B0503020204020204" pitchFamily="34" charset="-122"/>
                <a:ea typeface="微软雅黑" panose="020B0503020204020204" pitchFamily="34" charset="-122"/>
              </a:rPr>
              <a:t>注意事项</a:t>
            </a:r>
          </a:p>
        </p:txBody>
      </p:sp>
    </p:spTree>
  </p:cSld>
  <p:clrMapOvr>
    <a:masterClrMapping/>
  </p:clrMapOvr>
  <p:transition spd="slow" advTm="4000">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 xmlns:a14="http://schemas.microsoft.com/office/drawing/2010/main" val="0"/>
              </a:ext>
            </a:extLst>
          </a:blip>
          <a:srcRect t="10036" b="88387"/>
          <a:stretch>
            <a:fillRect/>
          </a:stretch>
        </p:blipFill>
        <p:spPr>
          <a:xfrm>
            <a:off x="0" y="688258"/>
            <a:ext cx="12191999" cy="108155"/>
          </a:xfrm>
          <a:prstGeom prst="rect">
            <a:avLst/>
          </a:prstGeom>
        </p:spPr>
      </p:pic>
      <p:pic>
        <p:nvPicPr>
          <p:cNvPr id="7" name="图片 6"/>
          <p:cNvPicPr>
            <a:picLocks noChangeAspect="1"/>
          </p:cNvPicPr>
          <p:nvPr/>
        </p:nvPicPr>
        <p:blipFill rotWithShape="1">
          <a:blip r:embed="rId4" cstate="print">
            <a:extLst>
              <a:ext uri="{28A0092B-C50C-407E-A947-70E740481C1C}">
                <a14:useLocalDpi xmlns="" xmlns:a14="http://schemas.microsoft.com/office/drawing/2010/main" val="0"/>
              </a:ext>
            </a:extLst>
          </a:blip>
          <a:srcRect b="90108"/>
          <a:stretch>
            <a:fillRect/>
          </a:stretch>
        </p:blipFill>
        <p:spPr>
          <a:xfrm>
            <a:off x="0" y="0"/>
            <a:ext cx="12191999" cy="678426"/>
          </a:xfrm>
          <a:prstGeom prst="rect">
            <a:avLst/>
          </a:prstGeom>
        </p:spPr>
      </p:pic>
      <p:pic>
        <p:nvPicPr>
          <p:cNvPr id="33" name="图片 32"/>
          <p:cNvPicPr>
            <a:picLocks noChangeAspect="1"/>
          </p:cNvPicPr>
          <p:nvPr/>
        </p:nvPicPr>
        <p:blipFill rotWithShape="1">
          <a:blip r:embed="rId5" cstate="print">
            <a:extLst>
              <a:ext uri="{28A0092B-C50C-407E-A947-70E740481C1C}">
                <a14:useLocalDpi xmlns="" xmlns:a14="http://schemas.microsoft.com/office/drawing/2010/main" val="0"/>
              </a:ext>
            </a:extLst>
          </a:blip>
          <a:srcRect l="12854" t="25579" r="9876" b="9903"/>
          <a:stretch>
            <a:fillRect/>
          </a:stretch>
        </p:blipFill>
        <p:spPr>
          <a:xfrm>
            <a:off x="216867" y="43932"/>
            <a:ext cx="744622" cy="590562"/>
          </a:xfrm>
          <a:prstGeom prst="rect">
            <a:avLst/>
          </a:prstGeom>
        </p:spPr>
      </p:pic>
      <p:sp>
        <p:nvSpPr>
          <p:cNvPr id="4" name="文本框 3"/>
          <p:cNvSpPr txBox="1"/>
          <p:nvPr/>
        </p:nvSpPr>
        <p:spPr>
          <a:xfrm>
            <a:off x="477079" y="1860606"/>
            <a:ext cx="10933044" cy="6001643"/>
          </a:xfrm>
          <a:prstGeom prst="rect">
            <a:avLst/>
          </a:prstGeom>
          <a:noFill/>
        </p:spPr>
        <p:txBody>
          <a:bodyPr wrap="square" rtlCol="0">
            <a:spAutoFit/>
          </a:bodyPr>
          <a:lstStyle/>
          <a:p>
            <a:pPr>
              <a:lnSpc>
                <a:spcPct val="150000"/>
              </a:lnSpc>
            </a:pPr>
            <a:r>
              <a:rPr lang="en-US" altLang="zh-CN" sz="3200" b="1" kern="0" dirty="0">
                <a:latin typeface="微软雅黑" panose="020B0503020204020204" pitchFamily="34" charset="-122"/>
                <a:ea typeface="微软雅黑" panose="020B0503020204020204" pitchFamily="34" charset="-122"/>
              </a:rPr>
              <a:t>7</a:t>
            </a:r>
            <a:r>
              <a:rPr lang="zh-CN" altLang="en-US" sz="3200" b="1" kern="0" dirty="0">
                <a:latin typeface="微软雅黑" panose="020B0503020204020204" pitchFamily="34" charset="-122"/>
                <a:ea typeface="微软雅黑" panose="020B0503020204020204" pitchFamily="34" charset="-122"/>
              </a:rPr>
              <a:t>、</a:t>
            </a:r>
            <a:r>
              <a:rPr lang="zh-CN" altLang="en-US" sz="3200" b="1" kern="0" dirty="0" smtClean="0">
                <a:latin typeface="微软雅黑" panose="020B0503020204020204" pitchFamily="34" charset="-122"/>
                <a:ea typeface="微软雅黑" panose="020B0503020204020204" pitchFamily="34" charset="-122"/>
              </a:rPr>
              <a:t>第</a:t>
            </a:r>
            <a:r>
              <a:rPr lang="en-US" altLang="zh-CN" sz="3200" b="1" dirty="0" smtClean="0">
                <a:latin typeface="微软雅黑" panose="020B0503020204020204" pitchFamily="34" charset="-122"/>
                <a:ea typeface="微软雅黑" panose="020B0503020204020204" pitchFamily="34" charset="-122"/>
              </a:rPr>
              <a:t>26</a:t>
            </a:r>
            <a:r>
              <a:rPr lang="zh-CN" altLang="en-US" sz="3200" b="1" dirty="0" smtClean="0">
                <a:latin typeface="微软雅黑" panose="020B0503020204020204" pitchFamily="34" charset="-122"/>
                <a:ea typeface="微软雅黑" panose="020B0503020204020204" pitchFamily="34" charset="-122"/>
              </a:rPr>
              <a:t>行是否编制现金流量表：</a:t>
            </a:r>
            <a:endParaRPr lang="en-US" altLang="zh-CN" sz="3200" b="1" dirty="0">
              <a:latin typeface="微软雅黑" panose="020B0503020204020204" pitchFamily="34" charset="-122"/>
              <a:ea typeface="微软雅黑" panose="020B0503020204020204" pitchFamily="34" charset="-122"/>
            </a:endParaRPr>
          </a:p>
          <a:p>
            <a:pPr>
              <a:lnSpc>
                <a:spcPct val="150000"/>
              </a:lnSpc>
            </a:pPr>
            <a:r>
              <a:rPr lang="zh-CN" altLang="en-US" sz="3200" dirty="0">
                <a:latin typeface="微软雅黑" panose="020B0503020204020204" pitchFamily="34" charset="-122"/>
                <a:ea typeface="微软雅黑" panose="020B0503020204020204" pitchFamily="34" charset="-122"/>
              </a:rPr>
              <a:t>     </a:t>
            </a:r>
            <a:r>
              <a:rPr lang="zh-CN" altLang="en-US" sz="3200" dirty="0" smtClean="0">
                <a:latin typeface="微软雅黑" panose="020B0503020204020204" pitchFamily="34" charset="-122"/>
                <a:ea typeface="微软雅黑" panose="020B0503020204020204" pitchFamily="34" charset="-122"/>
              </a:rPr>
              <a:t>上市公司必须选是。</a:t>
            </a:r>
            <a:endParaRPr lang="en-US" altLang="zh-CN" sz="3200" dirty="0" smtClean="0">
              <a:latin typeface="微软雅黑" panose="020B0503020204020204" pitchFamily="34" charset="-122"/>
              <a:ea typeface="微软雅黑" panose="020B0503020204020204" pitchFamily="34" charset="-122"/>
            </a:endParaRPr>
          </a:p>
          <a:p>
            <a:pPr>
              <a:lnSpc>
                <a:spcPct val="150000"/>
              </a:lnSpc>
            </a:pPr>
            <a:r>
              <a:rPr lang="zh-CN" altLang="en-US" sz="3200" b="1" kern="0" dirty="0" smtClean="0">
                <a:latin typeface="微软雅黑" panose="020B0503020204020204" pitchFamily="34" charset="-122"/>
                <a:ea typeface="微软雅黑" panose="020B0503020204020204" pitchFamily="34" charset="-122"/>
              </a:rPr>
              <a:t>     第</a:t>
            </a:r>
            <a:r>
              <a:rPr lang="en-US" altLang="zh-CN" sz="3200" b="1" dirty="0" smtClean="0">
                <a:latin typeface="微软雅黑" panose="020B0503020204020204" pitchFamily="34" charset="-122"/>
                <a:ea typeface="微软雅黑" panose="020B0503020204020204" pitchFamily="34" charset="-122"/>
              </a:rPr>
              <a:t>30</a:t>
            </a:r>
            <a:r>
              <a:rPr lang="zh-CN" altLang="en-US" sz="3200" b="1" dirty="0" smtClean="0">
                <a:latin typeface="微软雅黑" panose="020B0503020204020204" pitchFamily="34" charset="-122"/>
                <a:ea typeface="微软雅黑" panose="020B0503020204020204" pitchFamily="34" charset="-122"/>
              </a:rPr>
              <a:t>行调查方式代码</a:t>
            </a:r>
            <a:r>
              <a:rPr lang="en-US" altLang="zh-CN" sz="3200" b="1" dirty="0" smtClean="0">
                <a:latin typeface="微软雅黑" panose="020B0503020204020204" pitchFamily="34" charset="-122"/>
                <a:ea typeface="微软雅黑" panose="020B0503020204020204" pitchFamily="34" charset="-122"/>
              </a:rPr>
              <a:t>&amp;</a:t>
            </a:r>
            <a:r>
              <a:rPr lang="zh-CN" altLang="en-US" sz="3200" b="1" dirty="0" smtClean="0">
                <a:latin typeface="微软雅黑" panose="020B0503020204020204" pitchFamily="34" charset="-122"/>
                <a:ea typeface="微软雅黑" panose="020B0503020204020204" pitchFamily="34" charset="-122"/>
              </a:rPr>
              <a:t>第</a:t>
            </a:r>
            <a:r>
              <a:rPr lang="en-US" altLang="zh-CN" sz="3200" b="1" dirty="0" smtClean="0">
                <a:latin typeface="微软雅黑" panose="020B0503020204020204" pitchFamily="34" charset="-122"/>
                <a:ea typeface="微软雅黑" panose="020B0503020204020204" pitchFamily="34" charset="-122"/>
              </a:rPr>
              <a:t>31</a:t>
            </a:r>
            <a:r>
              <a:rPr lang="zh-CN" altLang="en-US" sz="3200" b="1" dirty="0" smtClean="0">
                <a:latin typeface="微软雅黑" panose="020B0503020204020204" pitchFamily="34" charset="-122"/>
                <a:ea typeface="微软雅黑" panose="020B0503020204020204" pitchFamily="34" charset="-122"/>
              </a:rPr>
              <a:t>行是否为</a:t>
            </a:r>
            <a:r>
              <a:rPr lang="en-US" altLang="zh-CN" sz="3200" b="1" dirty="0" smtClean="0">
                <a:latin typeface="微软雅黑" panose="020B0503020204020204" pitchFamily="34" charset="-122"/>
                <a:ea typeface="微软雅黑" panose="020B0503020204020204" pitchFamily="34" charset="-122"/>
              </a:rPr>
              <a:t>2012</a:t>
            </a:r>
            <a:r>
              <a:rPr lang="zh-CN" altLang="en-US" sz="3200" b="1" dirty="0" smtClean="0">
                <a:latin typeface="微软雅黑" panose="020B0503020204020204" pitchFamily="34" charset="-122"/>
                <a:ea typeface="微软雅黑" panose="020B0503020204020204" pitchFamily="34" charset="-122"/>
              </a:rPr>
              <a:t>年以来连续调查企业：</a:t>
            </a:r>
            <a:endParaRPr lang="en-US" altLang="zh-CN" sz="3200" b="1" dirty="0" smtClean="0">
              <a:latin typeface="微软雅黑" panose="020B0503020204020204" pitchFamily="34" charset="-122"/>
              <a:ea typeface="微软雅黑" panose="020B0503020204020204" pitchFamily="34" charset="-122"/>
            </a:endParaRPr>
          </a:p>
          <a:p>
            <a:pPr>
              <a:lnSpc>
                <a:spcPct val="150000"/>
              </a:lnSpc>
            </a:pPr>
            <a:r>
              <a:rPr lang="zh-CN" altLang="en-US" sz="3200" dirty="0" smtClean="0">
                <a:latin typeface="微软雅黑" panose="020B0503020204020204" pitchFamily="34" charset="-122"/>
                <a:ea typeface="微软雅黑" panose="020B0503020204020204" pitchFamily="34" charset="-122"/>
              </a:rPr>
              <a:t>     导入基础数据时自动带出，与我局下发的名单中调查方式代码和是否连续调查企业一致。</a:t>
            </a:r>
          </a:p>
          <a:p>
            <a:pPr>
              <a:lnSpc>
                <a:spcPct val="150000"/>
              </a:lnSpc>
            </a:pPr>
            <a:endParaRPr lang="en-US" altLang="zh-CN" sz="3200" dirty="0" smtClean="0">
              <a:latin typeface="微软雅黑" panose="020B0503020204020204" pitchFamily="34" charset="-122"/>
              <a:ea typeface="微软雅黑" panose="020B0503020204020204" pitchFamily="34" charset="-122"/>
            </a:endParaRPr>
          </a:p>
          <a:p>
            <a:pPr>
              <a:lnSpc>
                <a:spcPct val="150000"/>
              </a:lnSpc>
            </a:pPr>
            <a:endParaRPr lang="zh-CN" altLang="en-US" sz="3200" dirty="0">
              <a:latin typeface="微软雅黑" panose="020B0503020204020204" pitchFamily="34" charset="-122"/>
              <a:ea typeface="微软雅黑" panose="020B0503020204020204" pitchFamily="34" charset="-122"/>
            </a:endParaRPr>
          </a:p>
        </p:txBody>
      </p:sp>
      <p:sp>
        <p:nvSpPr>
          <p:cNvPr id="10" name="文本框 9"/>
          <p:cNvSpPr txBox="1"/>
          <p:nvPr/>
        </p:nvSpPr>
        <p:spPr>
          <a:xfrm>
            <a:off x="1178355" y="108380"/>
            <a:ext cx="6095747" cy="584775"/>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四 填报内容及注意事项</a:t>
            </a:r>
            <a:r>
              <a:rPr lang="en-US" altLang="zh-CN" sz="2800" b="1" dirty="0">
                <a:solidFill>
                  <a:schemeClr val="bg1"/>
                </a:solidFill>
                <a:latin typeface="微软雅黑" panose="020B0503020204020204" pitchFamily="34" charset="-122"/>
                <a:ea typeface="微软雅黑" panose="020B0503020204020204" pitchFamily="34" charset="-122"/>
              </a:rPr>
              <a:t>—</a:t>
            </a:r>
            <a:r>
              <a:rPr lang="zh-CN" altLang="en-US" sz="3200" b="1" dirty="0">
                <a:solidFill>
                  <a:schemeClr val="bg1"/>
                </a:solidFill>
                <a:latin typeface="幼圆" panose="02010509060101010101" pitchFamily="49" charset="-122"/>
                <a:ea typeface="幼圆" panose="02010509060101010101" pitchFamily="49" charset="-122"/>
              </a:rPr>
              <a:t>信息表</a:t>
            </a:r>
          </a:p>
        </p:txBody>
      </p:sp>
      <p:sp>
        <p:nvSpPr>
          <p:cNvPr id="11" name="文本框 10"/>
          <p:cNvSpPr txBox="1"/>
          <p:nvPr/>
        </p:nvSpPr>
        <p:spPr>
          <a:xfrm>
            <a:off x="3919258" y="1001087"/>
            <a:ext cx="3496449" cy="769441"/>
          </a:xfrm>
          <a:prstGeom prst="rect">
            <a:avLst/>
          </a:prstGeom>
          <a:noFill/>
        </p:spPr>
        <p:txBody>
          <a:bodyPr wrap="square" rtlCol="0">
            <a:spAutoFit/>
          </a:bodyPr>
          <a:lstStyle/>
          <a:p>
            <a:pPr algn="dist"/>
            <a:r>
              <a:rPr lang="zh-CN" altLang="en-US" sz="4400" b="1" dirty="0">
                <a:solidFill>
                  <a:srgbClr val="235AA6"/>
                </a:solidFill>
                <a:latin typeface="微软雅黑" panose="020B0503020204020204" pitchFamily="34" charset="-122"/>
                <a:ea typeface="微软雅黑" panose="020B0503020204020204" pitchFamily="34" charset="-122"/>
              </a:rPr>
              <a:t>注意事项</a:t>
            </a:r>
          </a:p>
        </p:txBody>
      </p:sp>
    </p:spTree>
  </p:cSld>
  <p:clrMapOvr>
    <a:masterClrMapping/>
  </p:clrMapOvr>
  <p:transition spd="slow" advTm="4000">
    <p:randomBar dir="ver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 xmlns:a14="http://schemas.microsoft.com/office/drawing/2010/main" val="0"/>
              </a:ext>
            </a:extLst>
          </a:blip>
          <a:srcRect t="62943" b="24314"/>
          <a:stretch>
            <a:fillRect/>
          </a:stretch>
        </p:blipFill>
        <p:spPr>
          <a:xfrm>
            <a:off x="0" y="6071418"/>
            <a:ext cx="12192000" cy="786582"/>
          </a:xfrm>
          <a:prstGeom prst="rect">
            <a:avLst/>
          </a:prstGeom>
        </p:spPr>
      </p:pic>
      <p:pic>
        <p:nvPicPr>
          <p:cNvPr id="3" name="图片 2"/>
          <p:cNvPicPr>
            <a:picLocks noChangeAspect="1"/>
          </p:cNvPicPr>
          <p:nvPr/>
        </p:nvPicPr>
        <p:blipFill rotWithShape="1">
          <a:blip r:embed="rId4" cstate="print">
            <a:extLst>
              <a:ext uri="{28A0092B-C50C-407E-A947-70E740481C1C}">
                <a14:useLocalDpi xmlns="" xmlns:a14="http://schemas.microsoft.com/office/drawing/2010/main" val="0"/>
              </a:ext>
            </a:extLst>
          </a:blip>
          <a:srcRect t="10036" b="88387"/>
          <a:stretch>
            <a:fillRect/>
          </a:stretch>
        </p:blipFill>
        <p:spPr>
          <a:xfrm>
            <a:off x="0" y="688258"/>
            <a:ext cx="12191999" cy="108155"/>
          </a:xfrm>
          <a:prstGeom prst="rect">
            <a:avLst/>
          </a:prstGeom>
        </p:spPr>
      </p:pic>
      <p:pic>
        <p:nvPicPr>
          <p:cNvPr id="7" name="图片 6"/>
          <p:cNvPicPr>
            <a:picLocks noChangeAspect="1"/>
          </p:cNvPicPr>
          <p:nvPr/>
        </p:nvPicPr>
        <p:blipFill rotWithShape="1">
          <a:blip r:embed="rId5" cstate="print">
            <a:extLst>
              <a:ext uri="{28A0092B-C50C-407E-A947-70E740481C1C}">
                <a14:useLocalDpi xmlns="" xmlns:a14="http://schemas.microsoft.com/office/drawing/2010/main" val="0"/>
              </a:ext>
            </a:extLst>
          </a:blip>
          <a:srcRect b="90108"/>
          <a:stretch>
            <a:fillRect/>
          </a:stretch>
        </p:blipFill>
        <p:spPr>
          <a:xfrm>
            <a:off x="0" y="0"/>
            <a:ext cx="12191999" cy="678426"/>
          </a:xfrm>
          <a:prstGeom prst="rect">
            <a:avLst/>
          </a:prstGeom>
        </p:spPr>
      </p:pic>
      <p:pic>
        <p:nvPicPr>
          <p:cNvPr id="33" name="图片 32"/>
          <p:cNvPicPr>
            <a:picLocks noChangeAspect="1"/>
          </p:cNvPicPr>
          <p:nvPr/>
        </p:nvPicPr>
        <p:blipFill rotWithShape="1">
          <a:blip r:embed="rId6" cstate="print">
            <a:extLst>
              <a:ext uri="{28A0092B-C50C-407E-A947-70E740481C1C}">
                <a14:useLocalDpi xmlns="" xmlns:a14="http://schemas.microsoft.com/office/drawing/2010/main" val="0"/>
              </a:ext>
            </a:extLst>
          </a:blip>
          <a:srcRect l="12854" t="25579" r="9876" b="9903"/>
          <a:stretch>
            <a:fillRect/>
          </a:stretch>
        </p:blipFill>
        <p:spPr>
          <a:xfrm>
            <a:off x="216867" y="43932"/>
            <a:ext cx="744622" cy="590562"/>
          </a:xfrm>
          <a:prstGeom prst="rect">
            <a:avLst/>
          </a:prstGeom>
        </p:spPr>
      </p:pic>
      <p:sp>
        <p:nvSpPr>
          <p:cNvPr id="4" name="文本框 3"/>
          <p:cNvSpPr txBox="1"/>
          <p:nvPr/>
        </p:nvSpPr>
        <p:spPr>
          <a:xfrm>
            <a:off x="1574729" y="2655285"/>
            <a:ext cx="8081565" cy="3046988"/>
          </a:xfrm>
          <a:prstGeom prst="rect">
            <a:avLst/>
          </a:prstGeom>
          <a:noFill/>
        </p:spPr>
        <p:txBody>
          <a:bodyPr wrap="square" rtlCol="0">
            <a:spAutoFit/>
          </a:bodyPr>
          <a:lstStyle/>
          <a:p>
            <a:pPr>
              <a:lnSpc>
                <a:spcPct val="150000"/>
              </a:lnSpc>
            </a:pPr>
            <a:r>
              <a:rPr lang="en-US" altLang="zh-CN" sz="3200" b="1" kern="0" dirty="0">
                <a:latin typeface="微软雅黑" panose="020B0503020204020204" pitchFamily="34" charset="-122"/>
                <a:ea typeface="微软雅黑" panose="020B0503020204020204" pitchFamily="34" charset="-122"/>
              </a:rPr>
              <a:t>8</a:t>
            </a:r>
            <a:r>
              <a:rPr lang="zh-CN" altLang="en-US" sz="3200" b="1" kern="0" dirty="0">
                <a:latin typeface="微软雅黑" panose="020B0503020204020204" pitchFamily="34" charset="-122"/>
                <a:ea typeface="微软雅黑" panose="020B0503020204020204" pitchFamily="34" charset="-122"/>
              </a:rPr>
              <a:t>、第</a:t>
            </a:r>
            <a:r>
              <a:rPr lang="en-US" altLang="zh-CN" sz="3200" b="1" kern="0" dirty="0" smtClean="0">
                <a:latin typeface="微软雅黑" panose="020B0503020204020204" pitchFamily="34" charset="-122"/>
                <a:ea typeface="微软雅黑" panose="020B0503020204020204" pitchFamily="34" charset="-122"/>
              </a:rPr>
              <a:t>31</a:t>
            </a:r>
            <a:r>
              <a:rPr lang="zh-CN" altLang="en-US" sz="3200" b="1" kern="0" dirty="0" smtClean="0">
                <a:latin typeface="微软雅黑" panose="020B0503020204020204" pitchFamily="34" charset="-122"/>
                <a:ea typeface="微软雅黑" panose="020B0503020204020204" pitchFamily="34" charset="-122"/>
              </a:rPr>
              <a:t>行</a:t>
            </a:r>
            <a:r>
              <a:rPr lang="zh-CN" altLang="en-US" sz="3200" b="1" kern="0" dirty="0">
                <a:latin typeface="微软雅黑" panose="020B0503020204020204" pitchFamily="34" charset="-122"/>
                <a:ea typeface="微软雅黑" panose="020B0503020204020204" pitchFamily="34" charset="-122"/>
              </a:rPr>
              <a:t>是否自贸区企业</a:t>
            </a:r>
            <a:r>
              <a:rPr lang="zh-CN" altLang="zh-CN" sz="3200" b="1" kern="0" dirty="0">
                <a:latin typeface="微软雅黑" panose="020B0503020204020204" pitchFamily="34" charset="-122"/>
                <a:ea typeface="微软雅黑" panose="020B0503020204020204" pitchFamily="34" charset="-122"/>
              </a:rPr>
              <a:t>：</a:t>
            </a:r>
            <a:endParaRPr lang="en-US" altLang="zh-CN" sz="3200" b="1" kern="0" dirty="0">
              <a:latin typeface="微软雅黑" panose="020B0503020204020204" pitchFamily="34" charset="-122"/>
              <a:ea typeface="微软雅黑" panose="020B0503020204020204" pitchFamily="34" charset="-122"/>
            </a:endParaRPr>
          </a:p>
          <a:p>
            <a:pPr>
              <a:lnSpc>
                <a:spcPct val="150000"/>
              </a:lnSpc>
            </a:pPr>
            <a:r>
              <a:rPr lang="zh-CN" altLang="en-US" sz="3200" kern="0" dirty="0">
                <a:latin typeface="微软雅黑" panose="020B0503020204020204" pitchFamily="34" charset="-122"/>
                <a:ea typeface="微软雅黑" panose="020B0503020204020204" pitchFamily="34" charset="-122"/>
              </a:rPr>
              <a:t>     东疆企业一律填</a:t>
            </a:r>
            <a:r>
              <a:rPr lang="en-US" altLang="zh-CN" sz="3200" kern="0" dirty="0">
                <a:latin typeface="微软雅黑" panose="020B0503020204020204" pitchFamily="34" charset="-122"/>
                <a:ea typeface="微软雅黑" panose="020B0503020204020204" pitchFamily="34" charset="-122"/>
              </a:rPr>
              <a:t>1</a:t>
            </a:r>
            <a:r>
              <a:rPr lang="zh-CN" altLang="zh-CN" sz="3200" kern="0" dirty="0">
                <a:latin typeface="微软雅黑" panose="020B0503020204020204" pitchFamily="34" charset="-122"/>
                <a:ea typeface="微软雅黑" panose="020B0503020204020204" pitchFamily="34" charset="-122"/>
              </a:rPr>
              <a:t> </a:t>
            </a:r>
            <a:endParaRPr lang="en-US" altLang="zh-CN" sz="2800" b="1" kern="0" dirty="0">
              <a:latin typeface="微软雅黑" panose="020B0503020204020204" pitchFamily="34" charset="-122"/>
              <a:ea typeface="微软雅黑" panose="020B0503020204020204" pitchFamily="34" charset="-122"/>
            </a:endParaRPr>
          </a:p>
          <a:p>
            <a:pPr>
              <a:lnSpc>
                <a:spcPct val="150000"/>
              </a:lnSpc>
            </a:pPr>
            <a:r>
              <a:rPr lang="en-US" altLang="zh-CN" sz="3200" b="1" kern="0" dirty="0">
                <a:solidFill>
                  <a:srgbClr val="002060"/>
                </a:solidFill>
                <a:latin typeface="华文楷体" panose="02010600040101010101" pitchFamily="2" charset="-122"/>
                <a:ea typeface="华文楷体" panose="02010600040101010101" pitchFamily="2" charset="-122"/>
              </a:rPr>
              <a:t>     </a:t>
            </a:r>
            <a:r>
              <a:rPr lang="en-US" altLang="zh-CN" sz="3200" kern="0" dirty="0">
                <a:solidFill>
                  <a:srgbClr val="002060"/>
                </a:solidFill>
                <a:latin typeface="华文楷体" panose="02010600040101010101" pitchFamily="2" charset="-122"/>
                <a:ea typeface="华文楷体" panose="02010600040101010101" pitchFamily="2" charset="-122"/>
              </a:rPr>
              <a:t>0—</a:t>
            </a:r>
            <a:r>
              <a:rPr lang="zh-CN" altLang="en-US" sz="3200" kern="0" dirty="0">
                <a:solidFill>
                  <a:srgbClr val="002060"/>
                </a:solidFill>
                <a:latin typeface="华文楷体" panose="02010600040101010101" pitchFamily="2" charset="-122"/>
                <a:ea typeface="华文楷体" panose="02010600040101010101" pitchFamily="2" charset="-122"/>
              </a:rPr>
              <a:t>表示不是自由贸易试验区的企业</a:t>
            </a:r>
            <a:endParaRPr lang="en-US" altLang="zh-CN" sz="3200" kern="0" dirty="0">
              <a:solidFill>
                <a:srgbClr val="002060"/>
              </a:solidFill>
              <a:latin typeface="华文楷体" panose="02010600040101010101" pitchFamily="2" charset="-122"/>
              <a:ea typeface="华文楷体" panose="02010600040101010101" pitchFamily="2" charset="-122"/>
            </a:endParaRPr>
          </a:p>
          <a:p>
            <a:pPr>
              <a:lnSpc>
                <a:spcPct val="150000"/>
              </a:lnSpc>
            </a:pPr>
            <a:r>
              <a:rPr lang="en-US" altLang="zh-CN" sz="3200" kern="0" dirty="0">
                <a:solidFill>
                  <a:srgbClr val="002060"/>
                </a:solidFill>
                <a:latin typeface="华文楷体" panose="02010600040101010101" pitchFamily="2" charset="-122"/>
                <a:ea typeface="华文楷体" panose="02010600040101010101" pitchFamily="2" charset="-122"/>
              </a:rPr>
              <a:t>     1—</a:t>
            </a:r>
            <a:r>
              <a:rPr lang="zh-CN" altLang="en-US" sz="3200" kern="0" dirty="0">
                <a:solidFill>
                  <a:srgbClr val="002060"/>
                </a:solidFill>
                <a:latin typeface="华文楷体" panose="02010600040101010101" pitchFamily="2" charset="-122"/>
                <a:ea typeface="华文楷体" panose="02010600040101010101" pitchFamily="2" charset="-122"/>
              </a:rPr>
              <a:t>表示是自由贸易试验区的企业</a:t>
            </a:r>
            <a:endParaRPr lang="zh-CN" altLang="zh-CN" sz="3200" kern="0" dirty="0">
              <a:solidFill>
                <a:srgbClr val="002060"/>
              </a:solidFill>
              <a:latin typeface="华文楷体" panose="02010600040101010101" pitchFamily="2" charset="-122"/>
              <a:ea typeface="华文楷体" panose="02010600040101010101" pitchFamily="2" charset="-122"/>
            </a:endParaRPr>
          </a:p>
        </p:txBody>
      </p:sp>
      <p:sp>
        <p:nvSpPr>
          <p:cNvPr id="10" name="文本框 9"/>
          <p:cNvSpPr txBox="1"/>
          <p:nvPr/>
        </p:nvSpPr>
        <p:spPr>
          <a:xfrm>
            <a:off x="1178355" y="108380"/>
            <a:ext cx="6095747" cy="584775"/>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四 填报内容及注意事项</a:t>
            </a:r>
            <a:r>
              <a:rPr lang="en-US" altLang="zh-CN" sz="2800" b="1" dirty="0">
                <a:solidFill>
                  <a:schemeClr val="bg1"/>
                </a:solidFill>
                <a:latin typeface="微软雅黑" panose="020B0503020204020204" pitchFamily="34" charset="-122"/>
                <a:ea typeface="微软雅黑" panose="020B0503020204020204" pitchFamily="34" charset="-122"/>
              </a:rPr>
              <a:t>—</a:t>
            </a:r>
            <a:r>
              <a:rPr lang="zh-CN" altLang="en-US" sz="3200" b="1" dirty="0">
                <a:solidFill>
                  <a:schemeClr val="bg1"/>
                </a:solidFill>
                <a:latin typeface="幼圆" panose="02010509060101010101" pitchFamily="49" charset="-122"/>
                <a:ea typeface="幼圆" panose="02010509060101010101" pitchFamily="49" charset="-122"/>
              </a:rPr>
              <a:t>信息表</a:t>
            </a:r>
          </a:p>
        </p:txBody>
      </p:sp>
      <p:sp>
        <p:nvSpPr>
          <p:cNvPr id="11" name="文本框 10"/>
          <p:cNvSpPr txBox="1"/>
          <p:nvPr/>
        </p:nvSpPr>
        <p:spPr>
          <a:xfrm>
            <a:off x="4157798" y="1446360"/>
            <a:ext cx="3496449" cy="769441"/>
          </a:xfrm>
          <a:prstGeom prst="rect">
            <a:avLst/>
          </a:prstGeom>
          <a:noFill/>
        </p:spPr>
        <p:txBody>
          <a:bodyPr wrap="square" rtlCol="0">
            <a:spAutoFit/>
          </a:bodyPr>
          <a:lstStyle/>
          <a:p>
            <a:pPr algn="dist"/>
            <a:r>
              <a:rPr lang="zh-CN" altLang="en-US" sz="4400" b="1" dirty="0">
                <a:solidFill>
                  <a:srgbClr val="235AA6"/>
                </a:solidFill>
                <a:latin typeface="微软雅黑" panose="020B0503020204020204" pitchFamily="34" charset="-122"/>
                <a:ea typeface="微软雅黑" panose="020B0503020204020204" pitchFamily="34" charset="-122"/>
              </a:rPr>
              <a:t>注意事项</a:t>
            </a:r>
          </a:p>
        </p:txBody>
      </p:sp>
    </p:spTree>
  </p:cSld>
  <p:clrMapOvr>
    <a:masterClrMapping/>
  </p:clrMapOvr>
  <mc:AlternateContent xmlns:mc="http://schemas.openxmlformats.org/markup-compatibility/2006">
    <mc:Choice xmlns="" xmlns:p14="http://schemas.microsoft.com/office/powerpoint/2010/main" Requires="p14">
      <p:transition spd="slow" p14:dur="1500" advTm="4000">
        <p:split orient="vert"/>
      </p:transition>
    </mc:Choice>
    <mc:Fallback>
      <p:transition spd="slow" advTm="4000">
        <p:split orient="ver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 xmlns:a14="http://schemas.microsoft.com/office/drawing/2010/main" val="0"/>
              </a:ext>
            </a:extLst>
          </a:blip>
          <a:srcRect t="62943" b="24314"/>
          <a:stretch>
            <a:fillRect/>
          </a:stretch>
        </p:blipFill>
        <p:spPr>
          <a:xfrm>
            <a:off x="0" y="6071418"/>
            <a:ext cx="12192000" cy="786582"/>
          </a:xfrm>
          <a:prstGeom prst="rect">
            <a:avLst/>
          </a:prstGeom>
        </p:spPr>
      </p:pic>
      <p:pic>
        <p:nvPicPr>
          <p:cNvPr id="3" name="图片 2"/>
          <p:cNvPicPr>
            <a:picLocks noChangeAspect="1"/>
          </p:cNvPicPr>
          <p:nvPr/>
        </p:nvPicPr>
        <p:blipFill rotWithShape="1">
          <a:blip r:embed="rId4" cstate="print">
            <a:extLst>
              <a:ext uri="{28A0092B-C50C-407E-A947-70E740481C1C}">
                <a14:useLocalDpi xmlns="" xmlns:a14="http://schemas.microsoft.com/office/drawing/2010/main" val="0"/>
              </a:ext>
            </a:extLst>
          </a:blip>
          <a:srcRect t="10036" b="88387"/>
          <a:stretch>
            <a:fillRect/>
          </a:stretch>
        </p:blipFill>
        <p:spPr>
          <a:xfrm>
            <a:off x="0" y="688258"/>
            <a:ext cx="12191999" cy="108155"/>
          </a:xfrm>
          <a:prstGeom prst="rect">
            <a:avLst/>
          </a:prstGeom>
        </p:spPr>
      </p:pic>
      <p:pic>
        <p:nvPicPr>
          <p:cNvPr id="7" name="图片 6"/>
          <p:cNvPicPr>
            <a:picLocks noChangeAspect="1"/>
          </p:cNvPicPr>
          <p:nvPr/>
        </p:nvPicPr>
        <p:blipFill rotWithShape="1">
          <a:blip r:embed="rId5" cstate="print">
            <a:extLst>
              <a:ext uri="{28A0092B-C50C-407E-A947-70E740481C1C}">
                <a14:useLocalDpi xmlns="" xmlns:a14="http://schemas.microsoft.com/office/drawing/2010/main" val="0"/>
              </a:ext>
            </a:extLst>
          </a:blip>
          <a:srcRect b="90108"/>
          <a:stretch>
            <a:fillRect/>
          </a:stretch>
        </p:blipFill>
        <p:spPr>
          <a:xfrm>
            <a:off x="0" y="0"/>
            <a:ext cx="12191999" cy="678426"/>
          </a:xfrm>
          <a:prstGeom prst="rect">
            <a:avLst/>
          </a:prstGeom>
        </p:spPr>
      </p:pic>
      <p:pic>
        <p:nvPicPr>
          <p:cNvPr id="33" name="图片 32"/>
          <p:cNvPicPr>
            <a:picLocks noChangeAspect="1"/>
          </p:cNvPicPr>
          <p:nvPr/>
        </p:nvPicPr>
        <p:blipFill rotWithShape="1">
          <a:blip r:embed="rId6" cstate="print">
            <a:extLst>
              <a:ext uri="{28A0092B-C50C-407E-A947-70E740481C1C}">
                <a14:useLocalDpi xmlns="" xmlns:a14="http://schemas.microsoft.com/office/drawing/2010/main" val="0"/>
              </a:ext>
            </a:extLst>
          </a:blip>
          <a:srcRect l="12854" t="25579" r="9876" b="9903"/>
          <a:stretch>
            <a:fillRect/>
          </a:stretch>
        </p:blipFill>
        <p:spPr>
          <a:xfrm>
            <a:off x="216867" y="43932"/>
            <a:ext cx="744622" cy="590562"/>
          </a:xfrm>
          <a:prstGeom prst="rect">
            <a:avLst/>
          </a:prstGeom>
        </p:spPr>
      </p:pic>
      <p:sp>
        <p:nvSpPr>
          <p:cNvPr id="4" name="文本框 3"/>
          <p:cNvSpPr txBox="1"/>
          <p:nvPr/>
        </p:nvSpPr>
        <p:spPr>
          <a:xfrm>
            <a:off x="1291593" y="2429449"/>
            <a:ext cx="9766164" cy="3785652"/>
          </a:xfrm>
          <a:prstGeom prst="rect">
            <a:avLst/>
          </a:prstGeom>
          <a:noFill/>
        </p:spPr>
        <p:txBody>
          <a:bodyPr wrap="square" rtlCol="0">
            <a:spAutoFit/>
          </a:bodyPr>
          <a:lstStyle/>
          <a:p>
            <a:pPr>
              <a:lnSpc>
                <a:spcPct val="150000"/>
              </a:lnSpc>
            </a:pPr>
            <a:r>
              <a:rPr lang="en-US" altLang="zh-CN" sz="3200" b="1" dirty="0">
                <a:latin typeface="微软雅黑" panose="020B0503020204020204" pitchFamily="34" charset="-122"/>
                <a:ea typeface="微软雅黑" panose="020B0503020204020204" pitchFamily="34" charset="-122"/>
              </a:rPr>
              <a:t>9</a:t>
            </a:r>
            <a:r>
              <a:rPr lang="zh-CN" altLang="en-US" sz="3200" b="1" dirty="0">
                <a:latin typeface="微软雅黑" panose="020B0503020204020204" pitchFamily="34" charset="-122"/>
                <a:ea typeface="微软雅黑" panose="020B0503020204020204" pitchFamily="34" charset="-122"/>
              </a:rPr>
              <a:t>、</a:t>
            </a:r>
            <a:r>
              <a:rPr lang="zh-CN" altLang="zh-CN" sz="3200" b="1" dirty="0">
                <a:latin typeface="微软雅黑" panose="020B0503020204020204" pitchFamily="34" charset="-122"/>
                <a:ea typeface="微软雅黑" panose="020B0503020204020204" pitchFamily="34" charset="-122"/>
              </a:rPr>
              <a:t>第</a:t>
            </a:r>
            <a:r>
              <a:rPr lang="en-US" altLang="zh-CN" sz="3200" b="1" dirty="0" smtClean="0">
                <a:latin typeface="微软雅黑" panose="020B0503020204020204" pitchFamily="34" charset="-122"/>
                <a:ea typeface="微软雅黑" panose="020B0503020204020204" pitchFamily="34" charset="-122"/>
              </a:rPr>
              <a:t>32-33</a:t>
            </a:r>
            <a:r>
              <a:rPr lang="zh-CN" altLang="zh-CN" sz="3200" b="1" dirty="0" smtClean="0">
                <a:latin typeface="微软雅黑" panose="020B0503020204020204" pitchFamily="34" charset="-122"/>
                <a:ea typeface="微软雅黑" panose="020B0503020204020204" pitchFamily="34" charset="-122"/>
              </a:rPr>
              <a:t>行</a:t>
            </a:r>
            <a:r>
              <a:rPr lang="zh-CN" altLang="en-US" sz="3200" b="1" dirty="0" smtClean="0">
                <a:latin typeface="微软雅黑" panose="020B0503020204020204" pitchFamily="34" charset="-122"/>
                <a:ea typeface="微软雅黑" panose="020B0503020204020204" pitchFamily="34" charset="-122"/>
              </a:rPr>
              <a:t>“战新”“三新”企业：</a:t>
            </a:r>
            <a:endParaRPr lang="en-US" altLang="zh-CN" sz="3200" dirty="0">
              <a:latin typeface="微软雅黑" panose="020B0503020204020204" pitchFamily="34" charset="-122"/>
              <a:ea typeface="微软雅黑" panose="020B0503020204020204" pitchFamily="34" charset="-122"/>
            </a:endParaRPr>
          </a:p>
          <a:p>
            <a:pPr>
              <a:lnSpc>
                <a:spcPct val="150000"/>
              </a:lnSpc>
            </a:pPr>
            <a:r>
              <a:rPr lang="zh-CN" altLang="en-US" sz="3200" dirty="0" smtClean="0">
                <a:latin typeface="微软雅黑" panose="020B0503020204020204" pitchFamily="34" charset="-122"/>
                <a:ea typeface="微软雅黑" panose="020B0503020204020204" pitchFamily="34" charset="-122"/>
              </a:rPr>
              <a:t>     本年新增调查项目，双击带下划线的文字，可以调出</a:t>
            </a:r>
            <a:r>
              <a:rPr lang="en-US" altLang="zh-CN" sz="3200" dirty="0" smtClean="0">
                <a:latin typeface="微软雅黑" panose="020B0503020204020204" pitchFamily="34" charset="-122"/>
                <a:ea typeface="微软雅黑" panose="020B0503020204020204" pitchFamily="34" charset="-122"/>
              </a:rPr>
              <a:t>《</a:t>
            </a:r>
            <a:r>
              <a:rPr lang="zh-CN" altLang="en-US" sz="3200" dirty="0" smtClean="0">
                <a:latin typeface="微软雅黑" panose="020B0503020204020204" pitchFamily="34" charset="-122"/>
                <a:ea typeface="微软雅黑" panose="020B0503020204020204" pitchFamily="34" charset="-122"/>
              </a:rPr>
              <a:t>服务目录</a:t>
            </a:r>
            <a:r>
              <a:rPr lang="en-US" altLang="zh-CN" sz="3200" dirty="0" smtClean="0">
                <a:latin typeface="微软雅黑" panose="020B0503020204020204" pitchFamily="34" charset="-122"/>
                <a:ea typeface="微软雅黑" panose="020B0503020204020204" pitchFamily="34" charset="-122"/>
              </a:rPr>
              <a:t>》</a:t>
            </a:r>
            <a:r>
              <a:rPr lang="zh-CN" altLang="en-US" sz="3200" dirty="0" smtClean="0">
                <a:latin typeface="微软雅黑" panose="020B0503020204020204" pitchFamily="34" charset="-122"/>
                <a:ea typeface="微软雅黑" panose="020B0503020204020204" pitchFamily="34" charset="-122"/>
              </a:rPr>
              <a:t>和</a:t>
            </a:r>
            <a:r>
              <a:rPr lang="en-US" altLang="zh-CN" sz="3200" dirty="0" smtClean="0">
                <a:latin typeface="微软雅黑" panose="020B0503020204020204" pitchFamily="34" charset="-122"/>
                <a:ea typeface="微软雅黑" panose="020B0503020204020204" pitchFamily="34" charset="-122"/>
              </a:rPr>
              <a:t>《</a:t>
            </a:r>
            <a:r>
              <a:rPr lang="zh-CN" altLang="en-US" sz="3200" dirty="0" smtClean="0">
                <a:latin typeface="微软雅黑" panose="020B0503020204020204" pitchFamily="34" charset="-122"/>
                <a:ea typeface="微软雅黑" panose="020B0503020204020204" pitchFamily="34" charset="-122"/>
              </a:rPr>
              <a:t>统计分类表</a:t>
            </a:r>
            <a:r>
              <a:rPr lang="en-US" altLang="zh-CN" sz="3200" dirty="0" smtClean="0">
                <a:latin typeface="微软雅黑" panose="020B0503020204020204" pitchFamily="34" charset="-122"/>
                <a:ea typeface="微软雅黑" panose="020B0503020204020204" pitchFamily="34" charset="-122"/>
              </a:rPr>
              <a:t>》</a:t>
            </a:r>
            <a:r>
              <a:rPr lang="zh-CN" altLang="en-US" sz="3200" dirty="0" smtClean="0">
                <a:latin typeface="微软雅黑" panose="020B0503020204020204" pitchFamily="34" charset="-122"/>
                <a:ea typeface="微软雅黑" panose="020B0503020204020204" pitchFamily="34" charset="-122"/>
              </a:rPr>
              <a:t>，对应目录和分类表确定企业是否属于“战新”或是“三新”，据此填报</a:t>
            </a:r>
            <a:r>
              <a:rPr lang="zh-CN" altLang="zh-CN" sz="3200" dirty="0" smtClean="0">
                <a:latin typeface="微软雅黑" panose="020B0503020204020204" pitchFamily="34" charset="-122"/>
                <a:ea typeface="微软雅黑" panose="020B0503020204020204" pitchFamily="34" charset="-122"/>
              </a:rPr>
              <a:t>。</a:t>
            </a:r>
            <a:endParaRPr lang="zh-CN" altLang="zh-CN" sz="3200" dirty="0">
              <a:latin typeface="微软雅黑" panose="020B0503020204020204" pitchFamily="34" charset="-122"/>
              <a:ea typeface="微软雅黑" panose="020B0503020204020204" pitchFamily="34" charset="-122"/>
            </a:endParaRPr>
          </a:p>
        </p:txBody>
      </p:sp>
      <p:sp>
        <p:nvSpPr>
          <p:cNvPr id="10" name="文本框 9"/>
          <p:cNvSpPr txBox="1"/>
          <p:nvPr/>
        </p:nvSpPr>
        <p:spPr>
          <a:xfrm>
            <a:off x="1178355" y="108380"/>
            <a:ext cx="6095747" cy="584775"/>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四 填报内容及注意事项</a:t>
            </a:r>
            <a:r>
              <a:rPr lang="en-US" altLang="zh-CN" sz="2800" b="1" dirty="0">
                <a:solidFill>
                  <a:schemeClr val="bg1"/>
                </a:solidFill>
                <a:latin typeface="微软雅黑" panose="020B0503020204020204" pitchFamily="34" charset="-122"/>
                <a:ea typeface="微软雅黑" panose="020B0503020204020204" pitchFamily="34" charset="-122"/>
              </a:rPr>
              <a:t>—</a:t>
            </a:r>
            <a:r>
              <a:rPr lang="zh-CN" altLang="en-US" sz="3200" b="1" dirty="0">
                <a:solidFill>
                  <a:schemeClr val="bg1"/>
                </a:solidFill>
                <a:latin typeface="幼圆" panose="02010509060101010101" pitchFamily="49" charset="-122"/>
                <a:ea typeface="幼圆" panose="02010509060101010101" pitchFamily="49" charset="-122"/>
              </a:rPr>
              <a:t>信息表</a:t>
            </a:r>
          </a:p>
        </p:txBody>
      </p:sp>
      <p:sp>
        <p:nvSpPr>
          <p:cNvPr id="11" name="文本框 10"/>
          <p:cNvSpPr txBox="1"/>
          <p:nvPr/>
        </p:nvSpPr>
        <p:spPr>
          <a:xfrm>
            <a:off x="4157798" y="1446360"/>
            <a:ext cx="3496449" cy="769441"/>
          </a:xfrm>
          <a:prstGeom prst="rect">
            <a:avLst/>
          </a:prstGeom>
          <a:noFill/>
        </p:spPr>
        <p:txBody>
          <a:bodyPr wrap="square" rtlCol="0">
            <a:spAutoFit/>
          </a:bodyPr>
          <a:lstStyle/>
          <a:p>
            <a:pPr algn="dist"/>
            <a:r>
              <a:rPr lang="zh-CN" altLang="en-US" sz="4400" b="1" dirty="0">
                <a:solidFill>
                  <a:srgbClr val="235AA6"/>
                </a:solidFill>
                <a:latin typeface="微软雅黑" panose="020B0503020204020204" pitchFamily="34" charset="-122"/>
                <a:ea typeface="微软雅黑" panose="020B0503020204020204" pitchFamily="34" charset="-122"/>
              </a:rPr>
              <a:t>注意事项</a:t>
            </a:r>
          </a:p>
        </p:txBody>
      </p:sp>
    </p:spTree>
  </p:cSld>
  <p:clrMapOvr>
    <a:masterClrMapping/>
  </p:clrMapOvr>
  <p:transition spd="slow" advTm="4000">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 xmlns:a14="http://schemas.microsoft.com/office/drawing/2010/main" val="0"/>
              </a:ext>
            </a:extLst>
          </a:blip>
          <a:srcRect t="62943" b="24314"/>
          <a:stretch>
            <a:fillRect/>
          </a:stretch>
        </p:blipFill>
        <p:spPr>
          <a:xfrm>
            <a:off x="0" y="6071418"/>
            <a:ext cx="12192000" cy="786582"/>
          </a:xfrm>
          <a:prstGeom prst="rect">
            <a:avLst/>
          </a:prstGeom>
        </p:spPr>
      </p:pic>
      <p:pic>
        <p:nvPicPr>
          <p:cNvPr id="3" name="图片 2"/>
          <p:cNvPicPr>
            <a:picLocks noChangeAspect="1"/>
          </p:cNvPicPr>
          <p:nvPr/>
        </p:nvPicPr>
        <p:blipFill rotWithShape="1">
          <a:blip r:embed="rId4" cstate="print">
            <a:extLst>
              <a:ext uri="{28A0092B-C50C-407E-A947-70E740481C1C}">
                <a14:useLocalDpi xmlns="" xmlns:a14="http://schemas.microsoft.com/office/drawing/2010/main" val="0"/>
              </a:ext>
            </a:extLst>
          </a:blip>
          <a:srcRect t="10036" b="88387"/>
          <a:stretch>
            <a:fillRect/>
          </a:stretch>
        </p:blipFill>
        <p:spPr>
          <a:xfrm>
            <a:off x="0" y="688258"/>
            <a:ext cx="12191999" cy="108155"/>
          </a:xfrm>
          <a:prstGeom prst="rect">
            <a:avLst/>
          </a:prstGeom>
        </p:spPr>
      </p:pic>
      <p:pic>
        <p:nvPicPr>
          <p:cNvPr id="7" name="图片 6"/>
          <p:cNvPicPr>
            <a:picLocks noChangeAspect="1"/>
          </p:cNvPicPr>
          <p:nvPr/>
        </p:nvPicPr>
        <p:blipFill rotWithShape="1">
          <a:blip r:embed="rId5" cstate="print">
            <a:extLst>
              <a:ext uri="{28A0092B-C50C-407E-A947-70E740481C1C}">
                <a14:useLocalDpi xmlns="" xmlns:a14="http://schemas.microsoft.com/office/drawing/2010/main" val="0"/>
              </a:ext>
            </a:extLst>
          </a:blip>
          <a:srcRect b="90108"/>
          <a:stretch>
            <a:fillRect/>
          </a:stretch>
        </p:blipFill>
        <p:spPr>
          <a:xfrm>
            <a:off x="0" y="0"/>
            <a:ext cx="12191999" cy="678426"/>
          </a:xfrm>
          <a:prstGeom prst="rect">
            <a:avLst/>
          </a:prstGeom>
        </p:spPr>
      </p:pic>
      <p:pic>
        <p:nvPicPr>
          <p:cNvPr id="33" name="图片 32"/>
          <p:cNvPicPr>
            <a:picLocks noChangeAspect="1"/>
          </p:cNvPicPr>
          <p:nvPr/>
        </p:nvPicPr>
        <p:blipFill rotWithShape="1">
          <a:blip r:embed="rId6" cstate="print">
            <a:extLst>
              <a:ext uri="{28A0092B-C50C-407E-A947-70E740481C1C}">
                <a14:useLocalDpi xmlns="" xmlns:a14="http://schemas.microsoft.com/office/drawing/2010/main" val="0"/>
              </a:ext>
            </a:extLst>
          </a:blip>
          <a:srcRect l="12854" t="25579" r="9876" b="9903"/>
          <a:stretch>
            <a:fillRect/>
          </a:stretch>
        </p:blipFill>
        <p:spPr>
          <a:xfrm>
            <a:off x="216867" y="43932"/>
            <a:ext cx="744622" cy="590562"/>
          </a:xfrm>
          <a:prstGeom prst="rect">
            <a:avLst/>
          </a:prstGeom>
        </p:spPr>
      </p:pic>
      <p:sp>
        <p:nvSpPr>
          <p:cNvPr id="4" name="文本框 3"/>
          <p:cNvSpPr txBox="1"/>
          <p:nvPr/>
        </p:nvSpPr>
        <p:spPr>
          <a:xfrm>
            <a:off x="1482424" y="2731599"/>
            <a:ext cx="9766164" cy="1569660"/>
          </a:xfrm>
          <a:prstGeom prst="rect">
            <a:avLst/>
          </a:prstGeom>
          <a:noFill/>
        </p:spPr>
        <p:txBody>
          <a:bodyPr wrap="square" rtlCol="0">
            <a:spAutoFit/>
          </a:bodyPr>
          <a:lstStyle/>
          <a:p>
            <a:pPr>
              <a:lnSpc>
                <a:spcPct val="150000"/>
              </a:lnSpc>
            </a:pPr>
            <a:r>
              <a:rPr lang="en-US" altLang="zh-CN" sz="3200" b="1" dirty="0" smtClean="0">
                <a:latin typeface="微软雅黑" panose="020B0503020204020204" pitchFamily="34" charset="-122"/>
                <a:ea typeface="微软雅黑" panose="020B0503020204020204" pitchFamily="34" charset="-122"/>
              </a:rPr>
              <a:t>10</a:t>
            </a:r>
            <a:r>
              <a:rPr lang="zh-CN" altLang="en-US" sz="3200" b="1" dirty="0" smtClean="0">
                <a:latin typeface="微软雅黑" panose="020B0503020204020204" pitchFamily="34" charset="-122"/>
                <a:ea typeface="微软雅黑" panose="020B0503020204020204" pitchFamily="34" charset="-122"/>
              </a:rPr>
              <a:t>、</a:t>
            </a:r>
            <a:r>
              <a:rPr lang="zh-CN" altLang="zh-CN" sz="3200" b="1" dirty="0">
                <a:latin typeface="微软雅黑" panose="020B0503020204020204" pitchFamily="34" charset="-122"/>
                <a:ea typeface="微软雅黑" panose="020B0503020204020204" pitchFamily="34" charset="-122"/>
              </a:rPr>
              <a:t>第</a:t>
            </a:r>
            <a:r>
              <a:rPr lang="en-US" altLang="zh-CN" sz="3200" b="1" dirty="0">
                <a:latin typeface="微软雅黑" panose="020B0503020204020204" pitchFamily="34" charset="-122"/>
                <a:ea typeface="微软雅黑" panose="020B0503020204020204" pitchFamily="34" charset="-122"/>
              </a:rPr>
              <a:t>34</a:t>
            </a:r>
            <a:r>
              <a:rPr lang="zh-CN" altLang="zh-CN" sz="3200" b="1" dirty="0">
                <a:latin typeface="微软雅黑" panose="020B0503020204020204" pitchFamily="34" charset="-122"/>
                <a:ea typeface="微软雅黑" panose="020B0503020204020204" pitchFamily="34" charset="-122"/>
              </a:rPr>
              <a:t>行自定义代码</a:t>
            </a:r>
            <a:r>
              <a:rPr lang="zh-CN" altLang="en-US" sz="3200" b="1" dirty="0">
                <a:latin typeface="微软雅黑" panose="020B0503020204020204" pitchFamily="34" charset="-122"/>
                <a:ea typeface="微软雅黑" panose="020B0503020204020204" pitchFamily="34" charset="-122"/>
              </a:rPr>
              <a:t>：</a:t>
            </a:r>
            <a:endParaRPr lang="en-US" altLang="zh-CN" sz="3200" dirty="0">
              <a:latin typeface="微软雅黑" panose="020B0503020204020204" pitchFamily="34" charset="-122"/>
              <a:ea typeface="微软雅黑" panose="020B0503020204020204" pitchFamily="34" charset="-122"/>
            </a:endParaRPr>
          </a:p>
          <a:p>
            <a:pPr>
              <a:lnSpc>
                <a:spcPct val="150000"/>
              </a:lnSpc>
            </a:pPr>
            <a:r>
              <a:rPr lang="en-US" altLang="zh-CN" sz="3200" dirty="0">
                <a:latin typeface="微软雅黑" panose="020B0503020204020204" pitchFamily="34" charset="-122"/>
                <a:ea typeface="微软雅黑" panose="020B0503020204020204" pitchFamily="34" charset="-122"/>
              </a:rPr>
              <a:t>        </a:t>
            </a:r>
            <a:r>
              <a:rPr lang="zh-CN" altLang="zh-CN" sz="3200" dirty="0">
                <a:latin typeface="微软雅黑" panose="020B0503020204020204" pitchFamily="34" charset="-122"/>
                <a:ea typeface="微软雅黑" panose="020B0503020204020204" pitchFamily="34" charset="-122"/>
              </a:rPr>
              <a:t>任何数字都不要填，直接</a:t>
            </a:r>
            <a:r>
              <a:rPr lang="zh-CN" altLang="zh-CN" sz="3200" dirty="0" smtClean="0">
                <a:latin typeface="微软雅黑" panose="020B0503020204020204" pitchFamily="34" charset="-122"/>
                <a:ea typeface="微软雅黑" panose="020B0503020204020204" pitchFamily="34" charset="-122"/>
              </a:rPr>
              <a:t>为</a:t>
            </a:r>
            <a:r>
              <a:rPr lang="zh-CN" altLang="en-US" sz="3200" dirty="0" smtClean="0">
                <a:latin typeface="微软雅黑" panose="020B0503020204020204" pitchFamily="34" charset="-122"/>
                <a:ea typeface="微软雅黑" panose="020B0503020204020204" pitchFamily="34" charset="-122"/>
              </a:rPr>
              <a:t>空</a:t>
            </a:r>
            <a:r>
              <a:rPr lang="zh-CN" altLang="zh-CN" sz="3200" dirty="0" smtClean="0">
                <a:latin typeface="微软雅黑" panose="020B0503020204020204" pitchFamily="34" charset="-122"/>
                <a:ea typeface="微软雅黑" panose="020B0503020204020204" pitchFamily="34" charset="-122"/>
              </a:rPr>
              <a:t>。</a:t>
            </a:r>
            <a:endParaRPr lang="zh-CN" altLang="zh-CN" sz="3200" dirty="0">
              <a:latin typeface="微软雅黑" panose="020B0503020204020204" pitchFamily="34" charset="-122"/>
              <a:ea typeface="微软雅黑" panose="020B0503020204020204" pitchFamily="34" charset="-122"/>
            </a:endParaRPr>
          </a:p>
        </p:txBody>
      </p:sp>
      <p:sp>
        <p:nvSpPr>
          <p:cNvPr id="10" name="文本框 9"/>
          <p:cNvSpPr txBox="1"/>
          <p:nvPr/>
        </p:nvSpPr>
        <p:spPr>
          <a:xfrm>
            <a:off x="1178355" y="108380"/>
            <a:ext cx="6095747" cy="584775"/>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四 填报内容及注意事项</a:t>
            </a:r>
            <a:r>
              <a:rPr lang="en-US" altLang="zh-CN" sz="2800" b="1" dirty="0">
                <a:solidFill>
                  <a:schemeClr val="bg1"/>
                </a:solidFill>
                <a:latin typeface="微软雅黑" panose="020B0503020204020204" pitchFamily="34" charset="-122"/>
                <a:ea typeface="微软雅黑" panose="020B0503020204020204" pitchFamily="34" charset="-122"/>
              </a:rPr>
              <a:t>—</a:t>
            </a:r>
            <a:r>
              <a:rPr lang="zh-CN" altLang="en-US" sz="3200" b="1" dirty="0">
                <a:solidFill>
                  <a:schemeClr val="bg1"/>
                </a:solidFill>
                <a:latin typeface="幼圆" panose="02010509060101010101" pitchFamily="49" charset="-122"/>
                <a:ea typeface="幼圆" panose="02010509060101010101" pitchFamily="49" charset="-122"/>
              </a:rPr>
              <a:t>信息表</a:t>
            </a:r>
          </a:p>
        </p:txBody>
      </p:sp>
      <p:sp>
        <p:nvSpPr>
          <p:cNvPr id="11" name="文本框 10"/>
          <p:cNvSpPr txBox="1"/>
          <p:nvPr/>
        </p:nvSpPr>
        <p:spPr>
          <a:xfrm>
            <a:off x="4157798" y="1446360"/>
            <a:ext cx="3496449" cy="769441"/>
          </a:xfrm>
          <a:prstGeom prst="rect">
            <a:avLst/>
          </a:prstGeom>
          <a:noFill/>
        </p:spPr>
        <p:txBody>
          <a:bodyPr wrap="square" rtlCol="0">
            <a:spAutoFit/>
          </a:bodyPr>
          <a:lstStyle/>
          <a:p>
            <a:pPr algn="dist"/>
            <a:r>
              <a:rPr lang="zh-CN" altLang="en-US" sz="4400" b="1" dirty="0">
                <a:solidFill>
                  <a:srgbClr val="235AA6"/>
                </a:solidFill>
                <a:latin typeface="微软雅黑" panose="020B0503020204020204" pitchFamily="34" charset="-122"/>
                <a:ea typeface="微软雅黑" panose="020B0503020204020204" pitchFamily="34" charset="-122"/>
              </a:rPr>
              <a:t>注意事项</a:t>
            </a:r>
          </a:p>
        </p:txBody>
      </p:sp>
    </p:spTree>
  </p:cSld>
  <p:clrMapOvr>
    <a:masterClrMapping/>
  </p:clrMapOvr>
  <p:transition spd="slow" advTm="4000">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 xmlns:a14="http://schemas.microsoft.com/office/drawing/2010/main" val="0"/>
              </a:ext>
            </a:extLst>
          </a:blip>
          <a:srcRect t="62943" b="24314"/>
          <a:stretch>
            <a:fillRect/>
          </a:stretch>
        </p:blipFill>
        <p:spPr>
          <a:xfrm>
            <a:off x="0" y="6071418"/>
            <a:ext cx="12192000" cy="786582"/>
          </a:xfrm>
          <a:prstGeom prst="rect">
            <a:avLst/>
          </a:prstGeom>
        </p:spPr>
      </p:pic>
      <p:pic>
        <p:nvPicPr>
          <p:cNvPr id="3" name="图片 2"/>
          <p:cNvPicPr>
            <a:picLocks noChangeAspect="1"/>
          </p:cNvPicPr>
          <p:nvPr/>
        </p:nvPicPr>
        <p:blipFill rotWithShape="1">
          <a:blip r:embed="rId4" cstate="print">
            <a:extLst>
              <a:ext uri="{28A0092B-C50C-407E-A947-70E740481C1C}">
                <a14:useLocalDpi xmlns="" xmlns:a14="http://schemas.microsoft.com/office/drawing/2010/main" val="0"/>
              </a:ext>
            </a:extLst>
          </a:blip>
          <a:srcRect t="10036" b="88387"/>
          <a:stretch>
            <a:fillRect/>
          </a:stretch>
        </p:blipFill>
        <p:spPr>
          <a:xfrm>
            <a:off x="0" y="688258"/>
            <a:ext cx="12191999" cy="108155"/>
          </a:xfrm>
          <a:prstGeom prst="rect">
            <a:avLst/>
          </a:prstGeom>
        </p:spPr>
      </p:pic>
      <p:pic>
        <p:nvPicPr>
          <p:cNvPr id="7" name="图片 6"/>
          <p:cNvPicPr>
            <a:picLocks noChangeAspect="1"/>
          </p:cNvPicPr>
          <p:nvPr/>
        </p:nvPicPr>
        <p:blipFill rotWithShape="1">
          <a:blip r:embed="rId5" cstate="print">
            <a:extLst>
              <a:ext uri="{28A0092B-C50C-407E-A947-70E740481C1C}">
                <a14:useLocalDpi xmlns="" xmlns:a14="http://schemas.microsoft.com/office/drawing/2010/main" val="0"/>
              </a:ext>
            </a:extLst>
          </a:blip>
          <a:srcRect b="90108"/>
          <a:stretch>
            <a:fillRect/>
          </a:stretch>
        </p:blipFill>
        <p:spPr>
          <a:xfrm>
            <a:off x="0" y="0"/>
            <a:ext cx="12191999" cy="678426"/>
          </a:xfrm>
          <a:prstGeom prst="rect">
            <a:avLst/>
          </a:prstGeom>
        </p:spPr>
      </p:pic>
      <p:pic>
        <p:nvPicPr>
          <p:cNvPr id="33" name="图片 32"/>
          <p:cNvPicPr>
            <a:picLocks noChangeAspect="1"/>
          </p:cNvPicPr>
          <p:nvPr/>
        </p:nvPicPr>
        <p:blipFill rotWithShape="1">
          <a:blip r:embed="rId6" cstate="print">
            <a:extLst>
              <a:ext uri="{28A0092B-C50C-407E-A947-70E740481C1C}">
                <a14:useLocalDpi xmlns="" xmlns:a14="http://schemas.microsoft.com/office/drawing/2010/main" val="0"/>
              </a:ext>
            </a:extLst>
          </a:blip>
          <a:srcRect l="12854" t="25579" r="9876" b="9903"/>
          <a:stretch>
            <a:fillRect/>
          </a:stretch>
        </p:blipFill>
        <p:spPr>
          <a:xfrm>
            <a:off x="216867" y="43932"/>
            <a:ext cx="744622" cy="590562"/>
          </a:xfrm>
          <a:prstGeom prst="rect">
            <a:avLst/>
          </a:prstGeom>
        </p:spPr>
      </p:pic>
      <p:sp>
        <p:nvSpPr>
          <p:cNvPr id="5" name="爆炸形: 8 pt  4"/>
          <p:cNvSpPr/>
          <p:nvPr/>
        </p:nvSpPr>
        <p:spPr>
          <a:xfrm>
            <a:off x="961489" y="1272648"/>
            <a:ext cx="3312826" cy="3117954"/>
          </a:xfrm>
          <a:prstGeom prst="irregularSeal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t>特别注意</a:t>
            </a:r>
          </a:p>
        </p:txBody>
      </p:sp>
      <p:sp>
        <p:nvSpPr>
          <p:cNvPr id="6" name="文本框 5"/>
          <p:cNvSpPr txBox="1"/>
          <p:nvPr/>
        </p:nvSpPr>
        <p:spPr>
          <a:xfrm>
            <a:off x="4947385" y="1367926"/>
            <a:ext cx="6111324" cy="4708981"/>
          </a:xfrm>
          <a:prstGeom prst="rect">
            <a:avLst/>
          </a:prstGeom>
          <a:noFill/>
        </p:spPr>
        <p:txBody>
          <a:bodyPr wrap="square" rtlCol="0">
            <a:spAutoFit/>
          </a:bodyPr>
          <a:lstStyle/>
          <a:p>
            <a:pPr>
              <a:lnSpc>
                <a:spcPct val="150000"/>
              </a:lnSpc>
            </a:pPr>
            <a:r>
              <a:rPr lang="en-US" altLang="zh-CN" sz="4000" dirty="0">
                <a:latin typeface="微软雅黑" panose="020B0503020204020204" pitchFamily="34" charset="-122"/>
                <a:ea typeface="微软雅黑" panose="020B0503020204020204" pitchFamily="34" charset="-122"/>
              </a:rPr>
              <a:t>     </a:t>
            </a:r>
            <a:r>
              <a:rPr lang="zh-CN" altLang="zh-CN" sz="4000" dirty="0">
                <a:solidFill>
                  <a:srgbClr val="FF0000"/>
                </a:solidFill>
                <a:latin typeface="微软雅黑" panose="020B0503020204020204" pitchFamily="34" charset="-122"/>
                <a:ea typeface="微软雅黑" panose="020B0503020204020204" pitchFamily="34" charset="-122"/>
              </a:rPr>
              <a:t>信息表</a:t>
            </a:r>
            <a:r>
              <a:rPr lang="zh-CN" altLang="zh-CN" sz="4000" dirty="0">
                <a:latin typeface="微软雅黑" panose="020B0503020204020204" pitchFamily="34" charset="-122"/>
                <a:ea typeface="微软雅黑" panose="020B0503020204020204" pitchFamily="34" charset="-122"/>
              </a:rPr>
              <a:t>与</a:t>
            </a:r>
            <a:r>
              <a:rPr lang="zh-CN" altLang="zh-CN" sz="4000" dirty="0">
                <a:solidFill>
                  <a:srgbClr val="FF0000"/>
                </a:solidFill>
                <a:latin typeface="微软雅黑" panose="020B0503020204020204" pitchFamily="34" charset="-122"/>
                <a:ea typeface="微软雅黑" panose="020B0503020204020204" pitchFamily="34" charset="-122"/>
              </a:rPr>
              <a:t>企业表</a:t>
            </a:r>
            <a:r>
              <a:rPr lang="zh-CN" altLang="zh-CN" sz="4000" dirty="0">
                <a:latin typeface="微软雅黑" panose="020B0503020204020204" pitchFamily="34" charset="-122"/>
                <a:ea typeface="微软雅黑" panose="020B0503020204020204" pitchFamily="34" charset="-122"/>
              </a:rPr>
              <a:t>是有勾稽关系的，如果在信息表中选择了税种缴纳方式，在企业表中必须对应相应的税款。</a:t>
            </a:r>
          </a:p>
        </p:txBody>
      </p:sp>
      <p:sp>
        <p:nvSpPr>
          <p:cNvPr id="9" name="文本框 8"/>
          <p:cNvSpPr txBox="1"/>
          <p:nvPr/>
        </p:nvSpPr>
        <p:spPr>
          <a:xfrm>
            <a:off x="1178355" y="108380"/>
            <a:ext cx="6095747" cy="584775"/>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四 填报内容及注意事项</a:t>
            </a:r>
            <a:r>
              <a:rPr lang="en-US" altLang="zh-CN" sz="2800" b="1" dirty="0">
                <a:solidFill>
                  <a:schemeClr val="bg1"/>
                </a:solidFill>
                <a:latin typeface="微软雅黑" panose="020B0503020204020204" pitchFamily="34" charset="-122"/>
                <a:ea typeface="微软雅黑" panose="020B0503020204020204" pitchFamily="34" charset="-122"/>
              </a:rPr>
              <a:t>—</a:t>
            </a:r>
            <a:r>
              <a:rPr lang="zh-CN" altLang="en-US" sz="3200" b="1" dirty="0">
                <a:solidFill>
                  <a:schemeClr val="bg1"/>
                </a:solidFill>
                <a:latin typeface="幼圆" panose="02010509060101010101" pitchFamily="49" charset="-122"/>
                <a:ea typeface="幼圆" panose="02010509060101010101" pitchFamily="49" charset="-122"/>
              </a:rPr>
              <a:t>信息表</a:t>
            </a:r>
          </a:p>
        </p:txBody>
      </p:sp>
    </p:spTree>
  </p:cSld>
  <p:clrMapOvr>
    <a:masterClrMapping/>
  </p:clrMapOvr>
  <mc:AlternateContent xmlns:mc="http://schemas.openxmlformats.org/markup-compatibility/2006">
    <mc:Choice xmlns="" xmlns:p14="http://schemas.microsoft.com/office/powerpoint/2010/main" Requires="p14">
      <p:transition p14:dur="100" advTm="4000">
        <p:cut/>
      </p:transition>
    </mc:Choice>
    <mc:Fallback>
      <p:transition advTm="4000">
        <p:cut/>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 xmlns:a14="http://schemas.microsoft.com/office/drawing/2010/main" val="0"/>
              </a:ext>
            </a:extLst>
          </a:blip>
          <a:srcRect t="62943" b="24314"/>
          <a:stretch>
            <a:fillRect/>
          </a:stretch>
        </p:blipFill>
        <p:spPr>
          <a:xfrm>
            <a:off x="0" y="6071418"/>
            <a:ext cx="12192000" cy="786582"/>
          </a:xfrm>
          <a:prstGeom prst="rect">
            <a:avLst/>
          </a:prstGeom>
        </p:spPr>
      </p:pic>
      <p:pic>
        <p:nvPicPr>
          <p:cNvPr id="3" name="图片 2"/>
          <p:cNvPicPr>
            <a:picLocks noChangeAspect="1"/>
          </p:cNvPicPr>
          <p:nvPr/>
        </p:nvPicPr>
        <p:blipFill rotWithShape="1">
          <a:blip r:embed="rId4" cstate="print">
            <a:extLst>
              <a:ext uri="{28A0092B-C50C-407E-A947-70E740481C1C}">
                <a14:useLocalDpi xmlns="" xmlns:a14="http://schemas.microsoft.com/office/drawing/2010/main" val="0"/>
              </a:ext>
            </a:extLst>
          </a:blip>
          <a:srcRect t="10036" b="88387"/>
          <a:stretch>
            <a:fillRect/>
          </a:stretch>
        </p:blipFill>
        <p:spPr>
          <a:xfrm>
            <a:off x="0" y="688258"/>
            <a:ext cx="12191999" cy="108155"/>
          </a:xfrm>
          <a:prstGeom prst="rect">
            <a:avLst/>
          </a:prstGeom>
        </p:spPr>
      </p:pic>
      <p:pic>
        <p:nvPicPr>
          <p:cNvPr id="7" name="图片 6"/>
          <p:cNvPicPr>
            <a:picLocks noChangeAspect="1"/>
          </p:cNvPicPr>
          <p:nvPr/>
        </p:nvPicPr>
        <p:blipFill rotWithShape="1">
          <a:blip r:embed="rId5" cstate="print">
            <a:extLst>
              <a:ext uri="{28A0092B-C50C-407E-A947-70E740481C1C}">
                <a14:useLocalDpi xmlns="" xmlns:a14="http://schemas.microsoft.com/office/drawing/2010/main" val="0"/>
              </a:ext>
            </a:extLst>
          </a:blip>
          <a:srcRect b="90108"/>
          <a:stretch>
            <a:fillRect/>
          </a:stretch>
        </p:blipFill>
        <p:spPr>
          <a:xfrm>
            <a:off x="0" y="0"/>
            <a:ext cx="12191999" cy="678426"/>
          </a:xfrm>
          <a:prstGeom prst="rect">
            <a:avLst/>
          </a:prstGeom>
        </p:spPr>
      </p:pic>
      <p:pic>
        <p:nvPicPr>
          <p:cNvPr id="33" name="图片 32"/>
          <p:cNvPicPr>
            <a:picLocks noChangeAspect="1"/>
          </p:cNvPicPr>
          <p:nvPr/>
        </p:nvPicPr>
        <p:blipFill rotWithShape="1">
          <a:blip r:embed="rId6" cstate="print">
            <a:extLst>
              <a:ext uri="{28A0092B-C50C-407E-A947-70E740481C1C}">
                <a14:useLocalDpi xmlns="" xmlns:a14="http://schemas.microsoft.com/office/drawing/2010/main" val="0"/>
              </a:ext>
            </a:extLst>
          </a:blip>
          <a:srcRect l="12854" t="25579" r="9876" b="9903"/>
          <a:stretch>
            <a:fillRect/>
          </a:stretch>
        </p:blipFill>
        <p:spPr>
          <a:xfrm>
            <a:off x="216867" y="43932"/>
            <a:ext cx="744622" cy="590562"/>
          </a:xfrm>
          <a:prstGeom prst="rect">
            <a:avLst/>
          </a:prstGeom>
        </p:spPr>
      </p:pic>
      <p:sp>
        <p:nvSpPr>
          <p:cNvPr id="10" name="文本框 9"/>
          <p:cNvSpPr txBox="1"/>
          <p:nvPr/>
        </p:nvSpPr>
        <p:spPr>
          <a:xfrm>
            <a:off x="1178355" y="108380"/>
            <a:ext cx="6095747" cy="584775"/>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四 填报内容及注意事项</a:t>
            </a:r>
            <a:r>
              <a:rPr lang="en-US" altLang="zh-CN" sz="2800" b="1" dirty="0">
                <a:solidFill>
                  <a:schemeClr val="bg1"/>
                </a:solidFill>
                <a:latin typeface="微软雅黑" panose="020B0503020204020204" pitchFamily="34" charset="-122"/>
                <a:ea typeface="微软雅黑" panose="020B0503020204020204" pitchFamily="34" charset="-122"/>
              </a:rPr>
              <a:t>—</a:t>
            </a:r>
            <a:r>
              <a:rPr lang="zh-CN" altLang="en-US" sz="3200" b="1" dirty="0">
                <a:solidFill>
                  <a:schemeClr val="bg1"/>
                </a:solidFill>
                <a:latin typeface="幼圆" panose="02010509060101010101" pitchFamily="49" charset="-122"/>
                <a:ea typeface="幼圆" panose="02010509060101010101" pitchFamily="49" charset="-122"/>
              </a:rPr>
              <a:t>信息表</a:t>
            </a:r>
          </a:p>
        </p:txBody>
      </p:sp>
      <p:sp>
        <p:nvSpPr>
          <p:cNvPr id="9" name="Rectangle 3"/>
          <p:cNvSpPr txBox="1">
            <a:spLocks noChangeArrowheads="1"/>
          </p:cNvSpPr>
          <p:nvPr/>
        </p:nvSpPr>
        <p:spPr>
          <a:xfrm>
            <a:off x="595618" y="1191237"/>
            <a:ext cx="11014745" cy="5192785"/>
          </a:xfrm>
          <a:prstGeom prst="rect">
            <a:avLst/>
          </a:prstGeom>
        </p:spPr>
        <p:txBody>
          <a:bodyPr vert="horz" lIns="91440" tIns="45720" rIns="91440" bIns="45720" rtlCol="0">
            <a:normAutofit lnSpcReduction="10000"/>
          </a:bodyPr>
          <a:lstStyle/>
          <a:p>
            <a:pPr marL="0" marR="0" lvl="0" indent="0"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altLang="zh-CN" sz="3200" b="0" i="0" u="none" strike="noStrike" kern="1200" cap="none" spc="0" normalizeH="0" baseline="0" noProof="0" dirty="0" smtClean="0">
                <a:ln>
                  <a:noFill/>
                </a:ln>
                <a:solidFill>
                  <a:srgbClr val="FF0000"/>
                </a:solidFill>
                <a:effectLst/>
                <a:uLnTx/>
                <a:uFillTx/>
                <a:latin typeface="微软雅黑" pitchFamily="34" charset="-122"/>
                <a:ea typeface="微软雅黑" pitchFamily="34" charset="-122"/>
              </a:rPr>
              <a:t>※ </a:t>
            </a:r>
            <a:r>
              <a:rPr kumimoji="0" lang="en-US" altLang="zh-CN" sz="3200" b="0" i="0" u="none" strike="noStrike" kern="1200" cap="none" spc="0" normalizeH="0" baseline="0" noProof="0" dirty="0" smtClean="0">
                <a:ln>
                  <a:noFill/>
                </a:ln>
                <a:effectLst/>
                <a:uLnTx/>
                <a:uFillTx/>
                <a:latin typeface="微软雅黑" pitchFamily="34" charset="-122"/>
                <a:ea typeface="微软雅黑" pitchFamily="34" charset="-122"/>
              </a:rPr>
              <a:t>   </a:t>
            </a:r>
            <a:r>
              <a:rPr kumimoji="0" lang="zh-CN" sz="3200" b="0" i="0" u="none" strike="noStrike" kern="1200" cap="none" spc="0" normalizeH="0" baseline="0" noProof="0" dirty="0" smtClean="0">
                <a:ln>
                  <a:noFill/>
                </a:ln>
                <a:effectLst/>
                <a:uLnTx/>
                <a:uFillTx/>
                <a:latin typeface="微软雅黑" pitchFamily="34" charset="-122"/>
                <a:ea typeface="微软雅黑" pitchFamily="34" charset="-122"/>
              </a:rPr>
              <a:t>登记注册类型代码和中央企业或上市公司代码之间有关联关系，登记注册类型是“</a:t>
            </a:r>
            <a:r>
              <a:rPr kumimoji="0" lang="zh-CN" altLang="zh-CN" sz="3200" b="0" i="0" u="none" strike="noStrike" kern="1200" cap="none" spc="0" normalizeH="0" baseline="0" noProof="0" dirty="0" smtClean="0">
                <a:ln>
                  <a:noFill/>
                </a:ln>
                <a:effectLst/>
                <a:uLnTx/>
                <a:uFillTx/>
                <a:latin typeface="微软雅黑" pitchFamily="34" charset="-122"/>
                <a:ea typeface="微软雅黑" pitchFamily="34" charset="-122"/>
              </a:rPr>
              <a:t>110</a:t>
            </a:r>
            <a:r>
              <a:rPr kumimoji="0" lang="zh-CN" sz="3200" b="0" i="0" u="none" strike="noStrike" kern="1200" cap="none" spc="0" normalizeH="0" baseline="0" noProof="0" dirty="0" smtClean="0">
                <a:ln>
                  <a:noFill/>
                </a:ln>
                <a:effectLst/>
                <a:uLnTx/>
                <a:uFillTx/>
                <a:latin typeface="微软雅黑" pitchFamily="34" charset="-122"/>
                <a:ea typeface="微软雅黑" pitchFamily="34" charset="-122"/>
              </a:rPr>
              <a:t>、</a:t>
            </a:r>
            <a:r>
              <a:rPr kumimoji="0" lang="zh-CN" altLang="zh-CN" sz="3200" b="0" i="0" u="none" strike="noStrike" kern="1200" cap="none" spc="0" normalizeH="0" baseline="0" noProof="0" dirty="0" smtClean="0">
                <a:ln>
                  <a:noFill/>
                </a:ln>
                <a:effectLst/>
                <a:uLnTx/>
                <a:uFillTx/>
                <a:latin typeface="微软雅黑" pitchFamily="34" charset="-122"/>
                <a:ea typeface="微软雅黑" pitchFamily="34" charset="-122"/>
              </a:rPr>
              <a:t>120</a:t>
            </a:r>
            <a:r>
              <a:rPr kumimoji="0" lang="zh-CN" sz="3200" b="0" i="0" u="none" strike="noStrike" kern="1200" cap="none" spc="0" normalizeH="0" baseline="0" noProof="0" dirty="0" smtClean="0">
                <a:ln>
                  <a:noFill/>
                </a:ln>
                <a:effectLst/>
                <a:uLnTx/>
                <a:uFillTx/>
                <a:latin typeface="微软雅黑" pitchFamily="34" charset="-122"/>
                <a:ea typeface="微软雅黑" pitchFamily="34" charset="-122"/>
              </a:rPr>
              <a:t>、</a:t>
            </a:r>
            <a:r>
              <a:rPr kumimoji="0" lang="zh-CN" altLang="zh-CN" sz="3200" b="0" i="0" u="none" strike="noStrike" kern="1200" cap="none" spc="0" normalizeH="0" baseline="0" noProof="0" dirty="0" smtClean="0">
                <a:ln>
                  <a:noFill/>
                </a:ln>
                <a:effectLst/>
                <a:uLnTx/>
                <a:uFillTx/>
                <a:latin typeface="微软雅黑" pitchFamily="34" charset="-122"/>
                <a:ea typeface="微软雅黑" pitchFamily="34" charset="-122"/>
              </a:rPr>
              <a:t>151</a:t>
            </a:r>
            <a:r>
              <a:rPr kumimoji="0" lang="zh-CN" altLang="en-US" sz="3200" b="0" i="0" u="none" strike="noStrike" kern="1200" cap="none" spc="0" normalizeH="0" baseline="0" noProof="0" dirty="0" smtClean="0">
                <a:ln>
                  <a:noFill/>
                </a:ln>
                <a:effectLst/>
                <a:uLnTx/>
                <a:uFillTx/>
                <a:latin typeface="微软雅黑" pitchFamily="34" charset="-122"/>
                <a:ea typeface="微软雅黑" pitchFamily="34" charset="-122"/>
              </a:rPr>
              <a:t>”</a:t>
            </a:r>
            <a:r>
              <a:rPr kumimoji="0" lang="en-US" altLang="zh-CN" sz="3200" b="0" i="0" u="none" strike="noStrike" kern="1200" cap="none" spc="0" normalizeH="0" baseline="0" noProof="0" dirty="0" smtClean="0">
                <a:ln>
                  <a:noFill/>
                </a:ln>
                <a:effectLst/>
                <a:uLnTx/>
                <a:uFillTx/>
                <a:latin typeface="微软雅黑" pitchFamily="34" charset="-122"/>
                <a:ea typeface="微软雅黑" pitchFamily="34" charset="-122"/>
              </a:rPr>
              <a:t> </a:t>
            </a:r>
            <a:r>
              <a:rPr kumimoji="0" lang="zh-CN" sz="3200" b="0" i="0" u="none" strike="noStrike" kern="1200" cap="none" spc="0" normalizeH="0" baseline="0" noProof="0" dirty="0" smtClean="0">
                <a:ln>
                  <a:noFill/>
                </a:ln>
                <a:effectLst/>
                <a:uLnTx/>
                <a:uFillTx/>
                <a:latin typeface="微软雅黑" pitchFamily="34" charset="-122"/>
                <a:ea typeface="微软雅黑" pitchFamily="34" charset="-122"/>
              </a:rPr>
              <a:t>的企业必须填写企业隶属关系，企业隶属关系为</a:t>
            </a:r>
            <a:r>
              <a:rPr kumimoji="0" lang="zh-CN" sz="3200" b="0" i="0" u="none" strike="noStrike" kern="1200" cap="none" spc="0" normalizeH="0" baseline="0" noProof="0" dirty="0" smtClean="0">
                <a:ln>
                  <a:noFill/>
                </a:ln>
                <a:effectLst/>
                <a:uLnTx/>
                <a:uFillTx/>
                <a:latin typeface="微软雅黑" pitchFamily="34" charset="-122"/>
                <a:ea typeface="微软雅黑" pitchFamily="34" charset="-122"/>
              </a:rPr>
              <a:t>“</a:t>
            </a:r>
            <a:r>
              <a:rPr kumimoji="0" lang="zh-CN" altLang="zh-CN" sz="3200" b="0" i="0" u="none" strike="noStrike" kern="1200" cap="none" spc="0" normalizeH="0" baseline="0" noProof="0" dirty="0" smtClean="0">
                <a:ln>
                  <a:noFill/>
                </a:ln>
                <a:effectLst/>
                <a:uLnTx/>
                <a:uFillTx/>
                <a:latin typeface="微软雅黑" pitchFamily="34" charset="-122"/>
                <a:ea typeface="微软雅黑" pitchFamily="34" charset="-122"/>
              </a:rPr>
              <a:t>10</a:t>
            </a:r>
            <a:r>
              <a:rPr kumimoji="0" lang="zh-CN" altLang="en-US" sz="3200" b="0" i="0" u="none" strike="noStrike" kern="1200" cap="none" spc="0" normalizeH="0" baseline="0" noProof="0" dirty="0" smtClean="0">
                <a:ln>
                  <a:noFill/>
                </a:ln>
                <a:effectLst/>
                <a:uLnTx/>
                <a:uFillTx/>
                <a:latin typeface="微软雅黑" pitchFamily="34" charset="-122"/>
                <a:ea typeface="微软雅黑" pitchFamily="34" charset="-122"/>
              </a:rPr>
              <a:t>中央级</a:t>
            </a:r>
            <a:r>
              <a:rPr kumimoji="0" lang="zh-CN" altLang="zh-CN" sz="3200" b="0" i="0" u="none" strike="noStrike" kern="1200" cap="none" spc="0" normalizeH="0" baseline="0" noProof="0" dirty="0" smtClean="0">
                <a:ln>
                  <a:noFill/>
                </a:ln>
                <a:effectLst/>
                <a:uLnTx/>
                <a:uFillTx/>
                <a:latin typeface="微软雅黑" pitchFamily="34" charset="-122"/>
                <a:ea typeface="微软雅黑" pitchFamily="34" charset="-122"/>
              </a:rPr>
              <a:t>”</a:t>
            </a:r>
            <a:r>
              <a:rPr kumimoji="0" lang="zh-CN" sz="3200" b="0" i="0" u="none" strike="noStrike" kern="1200" cap="none" spc="0" normalizeH="0" baseline="0" noProof="0" dirty="0" smtClean="0">
                <a:ln>
                  <a:noFill/>
                </a:ln>
                <a:effectLst/>
                <a:uLnTx/>
                <a:uFillTx/>
                <a:latin typeface="微软雅黑" pitchFamily="34" charset="-122"/>
                <a:ea typeface="微软雅黑" pitchFamily="34" charset="-122"/>
              </a:rPr>
              <a:t>的必须填写中央企业代码；登记注册类型为“</a:t>
            </a:r>
            <a:r>
              <a:rPr kumimoji="0" lang="zh-CN" altLang="zh-CN" sz="3200" b="0" i="0" u="none" strike="noStrike" kern="1200" cap="none" spc="0" normalizeH="0" baseline="0" noProof="0" dirty="0" smtClean="0">
                <a:ln>
                  <a:noFill/>
                </a:ln>
                <a:effectLst/>
                <a:uLnTx/>
                <a:uFillTx/>
                <a:latin typeface="微软雅黑" pitchFamily="34" charset="-122"/>
                <a:ea typeface="微软雅黑" pitchFamily="34" charset="-122"/>
              </a:rPr>
              <a:t>161</a:t>
            </a:r>
            <a:r>
              <a:rPr kumimoji="0" lang="zh-CN" sz="3200" b="0" i="0" u="none" strike="noStrike" kern="1200" cap="none" spc="0" normalizeH="0" baseline="0" noProof="0" dirty="0" smtClean="0">
                <a:ln>
                  <a:noFill/>
                </a:ln>
                <a:effectLst/>
                <a:uLnTx/>
                <a:uFillTx/>
                <a:latin typeface="微软雅黑" pitchFamily="34" charset="-122"/>
                <a:ea typeface="微软雅黑" pitchFamily="34" charset="-122"/>
              </a:rPr>
              <a:t>、</a:t>
            </a:r>
            <a:r>
              <a:rPr kumimoji="0" lang="en-US" altLang="zh-CN" sz="3200" b="0" i="0" u="none" strike="noStrike" kern="1200" cap="none" spc="0" normalizeH="0" baseline="0" noProof="0" dirty="0" smtClean="0">
                <a:ln>
                  <a:noFill/>
                </a:ln>
                <a:effectLst/>
                <a:uLnTx/>
                <a:uFillTx/>
                <a:latin typeface="微软雅黑" pitchFamily="34" charset="-122"/>
                <a:ea typeface="微软雅黑" pitchFamily="34" charset="-122"/>
              </a:rPr>
              <a:t>162</a:t>
            </a:r>
            <a:r>
              <a:rPr kumimoji="0" lang="zh-CN" altLang="en-US" sz="3200" b="0" i="0" u="none" strike="noStrike" kern="1200" cap="none" spc="0" normalizeH="0" baseline="0" noProof="0" dirty="0" smtClean="0">
                <a:ln>
                  <a:noFill/>
                </a:ln>
                <a:effectLst/>
                <a:uLnTx/>
                <a:uFillTx/>
                <a:latin typeface="微软雅黑" pitchFamily="34" charset="-122"/>
                <a:ea typeface="微软雅黑" pitchFamily="34" charset="-122"/>
              </a:rPr>
              <a:t>、</a:t>
            </a:r>
            <a:r>
              <a:rPr kumimoji="0" lang="zh-CN" altLang="zh-CN" sz="3200" b="0" i="0" u="none" strike="noStrike" kern="1200" cap="none" spc="0" normalizeH="0" baseline="0" noProof="0" dirty="0" smtClean="0">
                <a:ln>
                  <a:noFill/>
                </a:ln>
                <a:effectLst/>
                <a:uLnTx/>
                <a:uFillTx/>
                <a:latin typeface="微软雅黑" pitchFamily="34" charset="-122"/>
                <a:ea typeface="微软雅黑" pitchFamily="34" charset="-122"/>
              </a:rPr>
              <a:t>163”</a:t>
            </a:r>
            <a:r>
              <a:rPr kumimoji="0" lang="zh-CN" sz="3200" b="0" i="0" u="none" strike="noStrike" kern="1200" cap="none" spc="0" normalizeH="0" baseline="0" noProof="0" dirty="0" smtClean="0">
                <a:ln>
                  <a:noFill/>
                </a:ln>
                <a:effectLst/>
                <a:uLnTx/>
                <a:uFillTx/>
                <a:latin typeface="微软雅黑" pitchFamily="34" charset="-122"/>
                <a:ea typeface="微软雅黑" pitchFamily="34" charset="-122"/>
              </a:rPr>
              <a:t>的必须填写上市区域代码，沪市或深市的上市公司填写“股票代码”</a:t>
            </a:r>
            <a:r>
              <a:rPr kumimoji="0" lang="zh-CN" altLang="en-US" sz="3200" b="0" i="0" u="none" strike="noStrike" kern="1200" cap="none" spc="0" normalizeH="0" baseline="0" noProof="0" dirty="0" smtClean="0">
                <a:ln>
                  <a:noFill/>
                </a:ln>
                <a:effectLst/>
                <a:uLnTx/>
                <a:uFillTx/>
                <a:latin typeface="微软雅黑" pitchFamily="34" charset="-122"/>
                <a:ea typeface="微软雅黑" pitchFamily="34" charset="-122"/>
              </a:rPr>
              <a:t>。</a:t>
            </a:r>
            <a:endParaRPr kumimoji="0" lang="en-US" altLang="zh-CN" sz="3200" b="0" i="0" u="none" strike="noStrike" kern="1200" cap="none" spc="0" normalizeH="0" baseline="0" noProof="0" dirty="0" smtClean="0">
              <a:ln>
                <a:noFill/>
              </a:ln>
              <a:effectLst/>
              <a:uLnTx/>
              <a:uFillTx/>
              <a:latin typeface="微软雅黑" pitchFamily="34" charset="-122"/>
              <a:ea typeface="微软雅黑" pitchFamily="34" charset="-122"/>
            </a:endParaRPr>
          </a:p>
          <a:p>
            <a:pPr marL="0" marR="0" lvl="0" indent="0"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endParaRPr kumimoji="0" lang="zh-CN" sz="3200" b="0" i="0" u="none" strike="noStrike" kern="1200" cap="none" spc="0" normalizeH="0" baseline="0" noProof="0" dirty="0" smtClean="0">
              <a:ln>
                <a:noFill/>
              </a:ln>
              <a:effectLst/>
              <a:uLnTx/>
              <a:uFillTx/>
              <a:latin typeface="微软雅黑" pitchFamily="34" charset="-122"/>
              <a:ea typeface="微软雅黑" pitchFamily="34" charset="-122"/>
            </a:endParaRPr>
          </a:p>
          <a:p>
            <a:r>
              <a:rPr kumimoji="0" lang="en-US" altLang="zh-CN" sz="3200" b="0" i="0" u="none" strike="noStrike" kern="1200" cap="none" spc="0" normalizeH="0" baseline="0" noProof="0" dirty="0" smtClean="0">
                <a:ln>
                  <a:noFill/>
                </a:ln>
                <a:solidFill>
                  <a:srgbClr val="FF0000"/>
                </a:solidFill>
                <a:effectLst/>
                <a:uLnTx/>
                <a:uFillTx/>
                <a:latin typeface="微软雅黑" pitchFamily="34" charset="-122"/>
                <a:ea typeface="微软雅黑" pitchFamily="34" charset="-122"/>
              </a:rPr>
              <a:t>※</a:t>
            </a:r>
            <a:r>
              <a:rPr kumimoji="0" lang="en-US" altLang="zh-CN" sz="3200" b="0" i="0" u="none" strike="noStrike" kern="1200" cap="none" spc="0" normalizeH="0" baseline="0" noProof="0" dirty="0" smtClean="0">
                <a:ln>
                  <a:noFill/>
                </a:ln>
                <a:effectLst/>
                <a:uLnTx/>
                <a:uFillTx/>
                <a:latin typeface="微软雅黑" pitchFamily="34" charset="-122"/>
                <a:ea typeface="微软雅黑" pitchFamily="34" charset="-122"/>
              </a:rPr>
              <a:t>   </a:t>
            </a:r>
            <a:r>
              <a:rPr kumimoji="0" lang="zh-CN" sz="3200" b="0" i="0" u="none" strike="noStrike" kern="1200" cap="none" spc="0" normalizeH="0" baseline="0" noProof="0" dirty="0" smtClean="0">
                <a:ln>
                  <a:noFill/>
                </a:ln>
                <a:effectLst/>
                <a:uLnTx/>
                <a:uFillTx/>
                <a:latin typeface="微软雅黑" pitchFamily="34" charset="-122"/>
                <a:ea typeface="微软雅黑" pitchFamily="34" charset="-122"/>
              </a:rPr>
              <a:t>“</a:t>
            </a:r>
            <a:r>
              <a:rPr kumimoji="0" lang="zh-CN" altLang="zh-CN" sz="3200" b="0" i="0" u="none" strike="noStrike" kern="1200" cap="none" spc="0" normalizeH="0" baseline="0" noProof="0" dirty="0" smtClean="0">
                <a:ln>
                  <a:noFill/>
                </a:ln>
                <a:effectLst/>
                <a:uLnTx/>
                <a:uFillTx/>
                <a:latin typeface="微软雅黑" pitchFamily="34" charset="-122"/>
                <a:ea typeface="微软雅黑" pitchFamily="34" charset="-122"/>
              </a:rPr>
              <a:t>5</a:t>
            </a:r>
            <a:r>
              <a:rPr kumimoji="0" lang="zh-CN" sz="3200" b="0" i="0" u="none" strike="noStrike" kern="1200" cap="none" spc="0" normalizeH="0" baseline="0" noProof="0" dirty="0" smtClean="0">
                <a:ln>
                  <a:noFill/>
                </a:ln>
                <a:effectLst/>
                <a:uLnTx/>
                <a:uFillTx/>
                <a:latin typeface="微软雅黑" pitchFamily="34" charset="-122"/>
                <a:ea typeface="微软雅黑" pitchFamily="34" charset="-122"/>
              </a:rPr>
              <a:t>是否为法人企业” 选择“</a:t>
            </a:r>
            <a:r>
              <a:rPr kumimoji="0" lang="zh-CN" altLang="zh-CN" sz="3200" b="0" i="0" u="none" strike="noStrike" kern="1200" cap="none" spc="0" normalizeH="0" baseline="0" noProof="0" dirty="0" smtClean="0">
                <a:ln>
                  <a:noFill/>
                </a:ln>
                <a:effectLst/>
                <a:uLnTx/>
                <a:uFillTx/>
                <a:latin typeface="微软雅黑" pitchFamily="34" charset="-122"/>
                <a:ea typeface="微软雅黑" pitchFamily="34" charset="-122"/>
              </a:rPr>
              <a:t>0”</a:t>
            </a:r>
            <a:r>
              <a:rPr kumimoji="0" lang="zh-CN" sz="3200" b="0" i="0" u="none" strike="noStrike" kern="1200" cap="none" spc="0" normalizeH="0" baseline="0" noProof="0" dirty="0" smtClean="0">
                <a:ln>
                  <a:noFill/>
                </a:ln>
                <a:effectLst/>
                <a:uLnTx/>
                <a:uFillTx/>
                <a:latin typeface="微软雅黑" pitchFamily="34" charset="-122"/>
                <a:ea typeface="微软雅黑" pitchFamily="34" charset="-122"/>
              </a:rPr>
              <a:t>时仅限于非独立核算的分支机构填写，可以只填写相关税费指标，不填写相关财务、费用指标，但不能将“</a:t>
            </a:r>
            <a:r>
              <a:rPr kumimoji="0" lang="zh-CN" altLang="zh-CN" sz="3200" b="0" i="0" u="none" strike="noStrike" kern="1200" cap="none" spc="0" normalizeH="0" baseline="0" noProof="0" dirty="0" smtClean="0">
                <a:ln>
                  <a:noFill/>
                </a:ln>
                <a:effectLst/>
                <a:uLnTx/>
                <a:uFillTx/>
                <a:latin typeface="微软雅黑" pitchFamily="34" charset="-122"/>
                <a:ea typeface="微软雅黑" pitchFamily="34" charset="-122"/>
              </a:rPr>
              <a:t>0”</a:t>
            </a:r>
            <a:r>
              <a:rPr kumimoji="0" lang="zh-CN" sz="3200" b="0" i="0" u="none" strike="noStrike" kern="1200" cap="none" spc="0" normalizeH="0" baseline="0" noProof="0" dirty="0" smtClean="0">
                <a:ln>
                  <a:noFill/>
                </a:ln>
                <a:effectLst/>
                <a:uLnTx/>
                <a:uFillTx/>
                <a:latin typeface="微软雅黑" pitchFamily="34" charset="-122"/>
                <a:ea typeface="微软雅黑" pitchFamily="34" charset="-122"/>
              </a:rPr>
              <a:t>做为企业不填写财务、费用指标的技术处理手段</a:t>
            </a:r>
            <a:r>
              <a:rPr kumimoji="0" lang="zh-CN" altLang="en-US" sz="3200" b="0" i="0" u="none" strike="noStrike" kern="1200" cap="none" spc="0" normalizeH="0" baseline="0" noProof="0" dirty="0" smtClean="0">
                <a:ln>
                  <a:noFill/>
                </a:ln>
                <a:effectLst/>
                <a:uLnTx/>
                <a:uFillTx/>
                <a:latin typeface="微软雅黑" pitchFamily="34" charset="-122"/>
                <a:ea typeface="微软雅黑" pitchFamily="34" charset="-122"/>
              </a:rPr>
              <a:t>。</a:t>
            </a:r>
            <a:endParaRPr kumimoji="0" lang="en-US" altLang="zh-CN" sz="3200" b="0" i="0" u="none" strike="noStrike" kern="1200" cap="none" spc="0" normalizeH="0" baseline="0" noProof="0" dirty="0" smtClean="0">
              <a:ln>
                <a:noFill/>
              </a:ln>
              <a:effectLst/>
              <a:uLnTx/>
              <a:uFillTx/>
              <a:latin typeface="微软雅黑" pitchFamily="34" charset="-122"/>
              <a:ea typeface="微软雅黑" pitchFamily="34" charset="-122"/>
            </a:endParaRPr>
          </a:p>
          <a:p>
            <a:endParaRPr lang="zh-CN" altLang="en-US" sz="2000" dirty="0" smtClean="0"/>
          </a:p>
          <a:p>
            <a:pPr marL="0" marR="0" lvl="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endParaRPr kumimoji="0" lang="zh-CN" sz="2000" b="0"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endParaRPr kumimoji="0" lang="zh-CN" altLang="zh-CN" sz="20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ransition spd="slow" advTm="4000">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FF5FB"/>
        </a:solidFill>
        <a:effectLst/>
      </p:bgPr>
    </p:bg>
    <p:spTree>
      <p:nvGrpSpPr>
        <p:cNvPr id="1" name=""/>
        <p:cNvGrpSpPr/>
        <p:nvPr/>
      </p:nvGrpSpPr>
      <p:grpSpPr>
        <a:xfrm>
          <a:off x="0" y="0"/>
          <a:ext cx="0" cy="0"/>
          <a:chOff x="0" y="0"/>
          <a:chExt cx="0" cy="0"/>
        </a:xfrm>
      </p:grpSpPr>
      <p:grpSp>
        <p:nvGrpSpPr>
          <p:cNvPr id="40" name="组合 39"/>
          <p:cNvGrpSpPr/>
          <p:nvPr/>
        </p:nvGrpSpPr>
        <p:grpSpPr>
          <a:xfrm>
            <a:off x="2428240" y="1516433"/>
            <a:ext cx="7335520" cy="1090284"/>
            <a:chOff x="3130481" y="1274478"/>
            <a:chExt cx="5931037" cy="1254052"/>
          </a:xfrm>
        </p:grpSpPr>
        <p:grpSp>
          <p:nvGrpSpPr>
            <p:cNvPr id="33" name="组合 32"/>
            <p:cNvGrpSpPr/>
            <p:nvPr/>
          </p:nvGrpSpPr>
          <p:grpSpPr bwMode="auto">
            <a:xfrm>
              <a:off x="3130481" y="1274478"/>
              <a:ext cx="5931037" cy="1254052"/>
              <a:chOff x="1" y="0"/>
              <a:chExt cx="1907462" cy="403076"/>
            </a:xfrm>
          </p:grpSpPr>
          <p:sp>
            <p:nvSpPr>
              <p:cNvPr id="34" name="圆角矩形 33"/>
              <p:cNvSpPr>
                <a:spLocks noChangeArrowheads="1"/>
              </p:cNvSpPr>
              <p:nvPr/>
            </p:nvSpPr>
            <p:spPr bwMode="auto">
              <a:xfrm>
                <a:off x="1" y="0"/>
                <a:ext cx="1907462" cy="403076"/>
              </a:xfrm>
              <a:prstGeom prst="roundRect">
                <a:avLst>
                  <a:gd name="adj" fmla="val 0"/>
                </a:avLst>
              </a:prstGeom>
              <a:noFill/>
              <a:ln w="25400">
                <a:solidFill>
                  <a:srgbClr val="235AA6"/>
                </a:solidFill>
                <a:round/>
              </a:ln>
            </p:spPr>
            <p:txBody>
              <a:bodyPr anchor="ct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35" name="矩形 34"/>
              <p:cNvSpPr>
                <a:spLocks noChangeArrowheads="1"/>
              </p:cNvSpPr>
              <p:nvPr/>
            </p:nvSpPr>
            <p:spPr bwMode="auto">
              <a:xfrm>
                <a:off x="29822" y="21290"/>
                <a:ext cx="359289" cy="360498"/>
              </a:xfrm>
              <a:prstGeom prst="rect">
                <a:avLst/>
              </a:prstGeom>
              <a:solidFill>
                <a:srgbClr val="235AA6"/>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9pPr>
              </a:lstStyle>
              <a:p>
                <a:pPr algn="ctr" eaLnBrk="1" hangingPunct="1"/>
                <a:r>
                  <a:rPr lang="en-US" altLang="zh-CN" sz="2400" b="1" dirty="0">
                    <a:solidFill>
                      <a:srgbClr val="FFFFFF"/>
                    </a:solidFill>
                    <a:latin typeface="微软雅黑" panose="020B0503020204020204" pitchFamily="34" charset="-122"/>
                    <a:ea typeface="微软雅黑" panose="020B0503020204020204" pitchFamily="34" charset="-122"/>
                  </a:rPr>
                  <a:t>Part</a:t>
                </a:r>
              </a:p>
              <a:p>
                <a:pPr algn="ctr" eaLnBrk="1" hangingPunct="1"/>
                <a:r>
                  <a:rPr lang="en-US" altLang="zh-CN" sz="2400" b="1" dirty="0">
                    <a:solidFill>
                      <a:srgbClr val="FFFFFF"/>
                    </a:solidFill>
                    <a:latin typeface="微软雅黑" panose="020B0503020204020204" pitchFamily="34" charset="-122"/>
                    <a:ea typeface="微软雅黑" panose="020B0503020204020204" pitchFamily="34" charset="-122"/>
                  </a:rPr>
                  <a:t>one</a:t>
                </a:r>
                <a:endParaRPr lang="zh-CN" altLang="en-US" sz="2400" b="1" dirty="0">
                  <a:solidFill>
                    <a:srgbClr val="FFFFFF"/>
                  </a:solidFill>
                  <a:latin typeface="微软雅黑" panose="020B0503020204020204" pitchFamily="34" charset="-122"/>
                  <a:ea typeface="微软雅黑" panose="020B0503020204020204" pitchFamily="34" charset="-122"/>
                </a:endParaRPr>
              </a:p>
            </p:txBody>
          </p:sp>
        </p:grpSp>
        <p:sp>
          <p:nvSpPr>
            <p:cNvPr id="36" name="TextBox 39">
              <a:hlinkClick r:id="" action="ppaction://hlinkshowjump?jump=nextslide"/>
            </p:cNvPr>
            <p:cNvSpPr txBox="1">
              <a:spLocks noChangeArrowheads="1"/>
            </p:cNvSpPr>
            <p:nvPr/>
          </p:nvSpPr>
          <p:spPr bwMode="auto">
            <a:xfrm>
              <a:off x="4444088" y="1516783"/>
              <a:ext cx="4513716" cy="76944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9pPr>
            </a:lstStyle>
            <a:p>
              <a:pPr algn="ctr" eaLnBrk="1" hangingPunct="1"/>
              <a:r>
                <a:rPr lang="zh-CN" altLang="en-US" sz="4400" b="1" dirty="0">
                  <a:solidFill>
                    <a:srgbClr val="235AA6"/>
                  </a:solidFill>
                  <a:latin typeface="微软雅黑" panose="020B0503020204020204" pitchFamily="34" charset="-122"/>
                  <a:ea typeface="微软雅黑" panose="020B0503020204020204" pitchFamily="34" charset="-122"/>
                </a:rPr>
                <a:t>什么是税收资料调查</a:t>
              </a:r>
            </a:p>
          </p:txBody>
        </p:sp>
      </p:grpSp>
      <p:pic>
        <p:nvPicPr>
          <p:cNvPr id="16" name="图片 15"/>
          <p:cNvPicPr>
            <a:picLocks noChangeAspect="1"/>
          </p:cNvPicPr>
          <p:nvPr/>
        </p:nvPicPr>
        <p:blipFill rotWithShape="1">
          <a:blip r:embed="rId3" cstate="print">
            <a:extLst>
              <a:ext uri="{28A0092B-C50C-407E-A947-70E740481C1C}">
                <a14:useLocalDpi xmlns="" xmlns:a14="http://schemas.microsoft.com/office/drawing/2010/main" val="0"/>
              </a:ext>
            </a:extLst>
          </a:blip>
          <a:srcRect t="49538"/>
          <a:stretch>
            <a:fillRect/>
          </a:stretch>
        </p:blipFill>
        <p:spPr>
          <a:xfrm>
            <a:off x="0" y="4326903"/>
            <a:ext cx="12192000" cy="2618252"/>
          </a:xfrm>
          <a:prstGeom prst="rect">
            <a:avLst/>
          </a:prstGeom>
        </p:spPr>
      </p:pic>
    </p:spTree>
  </p:cSld>
  <p:clrMapOvr>
    <a:masterClrMapping/>
  </p:clrMapOvr>
  <mc:AlternateContent xmlns:mc="http://schemas.openxmlformats.org/markup-compatibility/2006">
    <mc:Choice xmlns="" xmlns:p14="http://schemas.microsoft.com/office/powerpoint/2010/main" Requires="p14">
      <p:transition p14:dur="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42" presetClass="entr" presetSubtype="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1000"/>
                                        <p:tgtEl>
                                          <p:spTgt spid="16"/>
                                        </p:tgtEl>
                                      </p:cBhvr>
                                    </p:animEffect>
                                    <p:anim calcmode="lin" valueType="num">
                                      <p:cBhvr>
                                        <p:cTn id="11" dur="1000" fill="hold"/>
                                        <p:tgtEl>
                                          <p:spTgt spid="16"/>
                                        </p:tgtEl>
                                        <p:attrNameLst>
                                          <p:attrName>ppt_x</p:attrName>
                                        </p:attrNameLst>
                                      </p:cBhvr>
                                      <p:tavLst>
                                        <p:tav tm="0">
                                          <p:val>
                                            <p:strVal val="#ppt_x"/>
                                          </p:val>
                                        </p:tav>
                                        <p:tav tm="100000">
                                          <p:val>
                                            <p:strVal val="#ppt_x"/>
                                          </p:val>
                                        </p:tav>
                                      </p:tavLst>
                                    </p:anim>
                                    <p:anim calcmode="lin" valueType="num">
                                      <p:cBhvr>
                                        <p:cTn id="12"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 xmlns:a14="http://schemas.microsoft.com/office/drawing/2010/main" val="0"/>
              </a:ext>
            </a:extLst>
          </a:blip>
          <a:srcRect t="62943" b="24314"/>
          <a:stretch>
            <a:fillRect/>
          </a:stretch>
        </p:blipFill>
        <p:spPr>
          <a:xfrm>
            <a:off x="0" y="6071418"/>
            <a:ext cx="12192000" cy="786582"/>
          </a:xfrm>
          <a:prstGeom prst="rect">
            <a:avLst/>
          </a:prstGeom>
        </p:spPr>
      </p:pic>
      <p:pic>
        <p:nvPicPr>
          <p:cNvPr id="3" name="图片 2"/>
          <p:cNvPicPr>
            <a:picLocks noChangeAspect="1"/>
          </p:cNvPicPr>
          <p:nvPr/>
        </p:nvPicPr>
        <p:blipFill rotWithShape="1">
          <a:blip r:embed="rId4" cstate="print">
            <a:extLst>
              <a:ext uri="{28A0092B-C50C-407E-A947-70E740481C1C}">
                <a14:useLocalDpi xmlns="" xmlns:a14="http://schemas.microsoft.com/office/drawing/2010/main" val="0"/>
              </a:ext>
            </a:extLst>
          </a:blip>
          <a:srcRect t="10036" b="88387"/>
          <a:stretch>
            <a:fillRect/>
          </a:stretch>
        </p:blipFill>
        <p:spPr>
          <a:xfrm>
            <a:off x="0" y="688258"/>
            <a:ext cx="12191999" cy="108155"/>
          </a:xfrm>
          <a:prstGeom prst="rect">
            <a:avLst/>
          </a:prstGeom>
        </p:spPr>
      </p:pic>
      <p:pic>
        <p:nvPicPr>
          <p:cNvPr id="7" name="图片 6"/>
          <p:cNvPicPr>
            <a:picLocks noChangeAspect="1"/>
          </p:cNvPicPr>
          <p:nvPr/>
        </p:nvPicPr>
        <p:blipFill rotWithShape="1">
          <a:blip r:embed="rId5" cstate="print">
            <a:extLst>
              <a:ext uri="{28A0092B-C50C-407E-A947-70E740481C1C}">
                <a14:useLocalDpi xmlns="" xmlns:a14="http://schemas.microsoft.com/office/drawing/2010/main" val="0"/>
              </a:ext>
            </a:extLst>
          </a:blip>
          <a:srcRect b="90108"/>
          <a:stretch>
            <a:fillRect/>
          </a:stretch>
        </p:blipFill>
        <p:spPr>
          <a:xfrm>
            <a:off x="0" y="0"/>
            <a:ext cx="12191999" cy="678426"/>
          </a:xfrm>
          <a:prstGeom prst="rect">
            <a:avLst/>
          </a:prstGeom>
        </p:spPr>
      </p:pic>
      <p:pic>
        <p:nvPicPr>
          <p:cNvPr id="33" name="图片 32"/>
          <p:cNvPicPr>
            <a:picLocks noChangeAspect="1"/>
          </p:cNvPicPr>
          <p:nvPr/>
        </p:nvPicPr>
        <p:blipFill rotWithShape="1">
          <a:blip r:embed="rId6" cstate="print">
            <a:extLst>
              <a:ext uri="{28A0092B-C50C-407E-A947-70E740481C1C}">
                <a14:useLocalDpi xmlns="" xmlns:a14="http://schemas.microsoft.com/office/drawing/2010/main" val="0"/>
              </a:ext>
            </a:extLst>
          </a:blip>
          <a:srcRect l="12854" t="25579" r="9876" b="9903"/>
          <a:stretch>
            <a:fillRect/>
          </a:stretch>
        </p:blipFill>
        <p:spPr>
          <a:xfrm>
            <a:off x="216867" y="43932"/>
            <a:ext cx="744622" cy="590562"/>
          </a:xfrm>
          <a:prstGeom prst="rect">
            <a:avLst/>
          </a:prstGeom>
        </p:spPr>
      </p:pic>
      <p:sp>
        <p:nvSpPr>
          <p:cNvPr id="10" name="文本框 9"/>
          <p:cNvSpPr txBox="1"/>
          <p:nvPr/>
        </p:nvSpPr>
        <p:spPr>
          <a:xfrm>
            <a:off x="1178355" y="108380"/>
            <a:ext cx="6095747" cy="584775"/>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四 填报内容及注意事项</a:t>
            </a:r>
            <a:r>
              <a:rPr lang="en-US" altLang="zh-CN" sz="2800" b="1" dirty="0">
                <a:solidFill>
                  <a:schemeClr val="bg1"/>
                </a:solidFill>
                <a:latin typeface="微软雅黑" panose="020B0503020204020204" pitchFamily="34" charset="-122"/>
                <a:ea typeface="微软雅黑" panose="020B0503020204020204" pitchFamily="34" charset="-122"/>
              </a:rPr>
              <a:t>—</a:t>
            </a:r>
            <a:r>
              <a:rPr lang="zh-CN" altLang="en-US" sz="3200" b="1" dirty="0">
                <a:solidFill>
                  <a:schemeClr val="bg1"/>
                </a:solidFill>
                <a:latin typeface="幼圆" panose="02010509060101010101" pitchFamily="49" charset="-122"/>
                <a:ea typeface="幼圆" panose="02010509060101010101" pitchFamily="49" charset="-122"/>
              </a:rPr>
              <a:t>信息表</a:t>
            </a:r>
          </a:p>
        </p:txBody>
      </p:sp>
      <p:sp>
        <p:nvSpPr>
          <p:cNvPr id="9" name="Rectangle 3"/>
          <p:cNvSpPr txBox="1">
            <a:spLocks noChangeArrowheads="1"/>
          </p:cNvSpPr>
          <p:nvPr/>
        </p:nvSpPr>
        <p:spPr>
          <a:xfrm>
            <a:off x="1006679" y="1023457"/>
            <a:ext cx="9789952" cy="5268286"/>
          </a:xfrm>
          <a:prstGeom prst="rect">
            <a:avLst/>
          </a:prstGeom>
        </p:spPr>
        <p:txBody>
          <a:bodyPr vert="horz" lIns="91440" tIns="45720" rIns="91440" bIns="45720" rtlCol="0">
            <a:normAutofit/>
          </a:bodyPr>
          <a:lstStyle/>
          <a:p>
            <a:r>
              <a:rPr lang="en-US" altLang="zh-CN" sz="3600" dirty="0" smtClean="0">
                <a:solidFill>
                  <a:srgbClr val="FF0000"/>
                </a:solidFill>
                <a:latin typeface="微软雅黑" pitchFamily="34" charset="-122"/>
                <a:ea typeface="微软雅黑" pitchFamily="34" charset="-122"/>
              </a:rPr>
              <a:t>※</a:t>
            </a:r>
            <a:r>
              <a:rPr lang="en-US" altLang="zh-CN" sz="3600" dirty="0" smtClean="0">
                <a:latin typeface="微软雅黑" pitchFamily="34" charset="-122"/>
                <a:ea typeface="微软雅黑" pitchFamily="34" charset="-122"/>
              </a:rPr>
              <a:t>    </a:t>
            </a:r>
            <a:r>
              <a:rPr lang="zh-CN" altLang="en-US" sz="3600" dirty="0" smtClean="0">
                <a:latin typeface="微软雅黑" pitchFamily="34" charset="-122"/>
                <a:ea typeface="微软雅黑" pitchFamily="34" charset="-122"/>
              </a:rPr>
              <a:t>增值税、企业所得税缴纳方式代码“</a:t>
            </a:r>
            <a:r>
              <a:rPr lang="zh-CN" altLang="zh-CN" sz="3600" dirty="0" smtClean="0">
                <a:latin typeface="微软雅黑" pitchFamily="34" charset="-122"/>
                <a:ea typeface="微软雅黑" pitchFamily="34" charset="-122"/>
              </a:rPr>
              <a:t>3”</a:t>
            </a:r>
            <a:r>
              <a:rPr lang="zh-CN" altLang="en-US" sz="3600" dirty="0" smtClean="0">
                <a:latin typeface="微软雅黑" pitchFamily="34" charset="-122"/>
                <a:ea typeface="微软雅黑" pitchFamily="34" charset="-122"/>
              </a:rPr>
              <a:t>指的是分支机构，“</a:t>
            </a:r>
            <a:r>
              <a:rPr lang="zh-CN" altLang="zh-CN" sz="3600" dirty="0" smtClean="0">
                <a:latin typeface="微软雅黑" pitchFamily="34" charset="-122"/>
                <a:ea typeface="微软雅黑" pitchFamily="34" charset="-122"/>
              </a:rPr>
              <a:t>4”</a:t>
            </a:r>
            <a:r>
              <a:rPr lang="zh-CN" altLang="en-US" sz="3600" dirty="0" smtClean="0">
                <a:latin typeface="微软雅黑" pitchFamily="34" charset="-122"/>
                <a:ea typeface="微软雅黑" pitchFamily="34" charset="-122"/>
              </a:rPr>
              <a:t>表示总机构</a:t>
            </a:r>
            <a:endParaRPr lang="en-US" altLang="zh-CN" sz="3600" dirty="0" smtClean="0">
              <a:latin typeface="微软雅黑" pitchFamily="34" charset="-122"/>
              <a:ea typeface="微软雅黑" pitchFamily="34" charset="-122"/>
            </a:endParaRPr>
          </a:p>
          <a:p>
            <a:endParaRPr lang="zh-CN" altLang="en-US" sz="3600" dirty="0" smtClean="0">
              <a:latin typeface="微软雅黑" pitchFamily="34" charset="-122"/>
              <a:ea typeface="微软雅黑" pitchFamily="34" charset="-122"/>
            </a:endParaRPr>
          </a:p>
          <a:p>
            <a:r>
              <a:rPr lang="en-US" altLang="zh-CN" sz="3600" dirty="0" smtClean="0">
                <a:solidFill>
                  <a:srgbClr val="FF0000"/>
                </a:solidFill>
                <a:latin typeface="微软雅黑" pitchFamily="34" charset="-122"/>
                <a:ea typeface="微软雅黑" pitchFamily="34" charset="-122"/>
              </a:rPr>
              <a:t>※</a:t>
            </a:r>
            <a:r>
              <a:rPr lang="en-US" altLang="zh-CN" sz="3600" dirty="0" smtClean="0">
                <a:latin typeface="微软雅黑" pitchFamily="34" charset="-122"/>
                <a:ea typeface="微软雅黑" pitchFamily="34" charset="-122"/>
              </a:rPr>
              <a:t>    </a:t>
            </a:r>
            <a:r>
              <a:rPr lang="zh-CN" altLang="en-US" sz="3600" dirty="0" smtClean="0">
                <a:latin typeface="微软雅黑" pitchFamily="34" charset="-122"/>
                <a:ea typeface="微软雅黑" pitchFamily="34" charset="-122"/>
              </a:rPr>
              <a:t>增值税优惠政策可多选，享受优惠政策的企业不可复选“不享受增值税优惠政策”</a:t>
            </a:r>
            <a:endParaRPr lang="en-US" altLang="zh-CN" sz="3600" dirty="0" smtClean="0">
              <a:latin typeface="微软雅黑" pitchFamily="34" charset="-122"/>
              <a:ea typeface="微软雅黑" pitchFamily="34" charset="-122"/>
            </a:endParaRPr>
          </a:p>
          <a:p>
            <a:endParaRPr lang="zh-CN" altLang="en-US" sz="3600" dirty="0" smtClean="0">
              <a:latin typeface="微软雅黑" pitchFamily="34" charset="-122"/>
              <a:ea typeface="微软雅黑" pitchFamily="34" charset="-122"/>
            </a:endParaRPr>
          </a:p>
          <a:p>
            <a:r>
              <a:rPr lang="en-US" altLang="zh-CN" sz="3600" dirty="0" smtClean="0">
                <a:solidFill>
                  <a:srgbClr val="FF0000"/>
                </a:solidFill>
                <a:latin typeface="微软雅黑" pitchFamily="34" charset="-122"/>
                <a:ea typeface="微软雅黑" pitchFamily="34" charset="-122"/>
              </a:rPr>
              <a:t>※</a:t>
            </a:r>
            <a:r>
              <a:rPr lang="en-US" altLang="zh-CN" sz="3600" dirty="0" smtClean="0">
                <a:latin typeface="微软雅黑" pitchFamily="34" charset="-122"/>
                <a:ea typeface="微软雅黑" pitchFamily="34" charset="-122"/>
              </a:rPr>
              <a:t>    </a:t>
            </a:r>
            <a:r>
              <a:rPr lang="zh-CN" altLang="en-US" sz="3600" dirty="0" smtClean="0">
                <a:latin typeface="微软雅黑" pitchFamily="34" charset="-122"/>
                <a:ea typeface="微软雅黑" pitchFamily="34" charset="-122"/>
              </a:rPr>
              <a:t>原则上增值税税优惠政策代码不选择“其他优惠”，如果确实属于此项，应进行核实</a:t>
            </a:r>
          </a:p>
          <a:p>
            <a:endParaRPr lang="zh-CN" altLang="en-US" sz="2000" dirty="0" smtClean="0"/>
          </a:p>
          <a:p>
            <a:pPr marL="0" marR="0" lvl="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endParaRPr kumimoji="0" lang="zh-CN" sz="2000" b="0"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endParaRPr kumimoji="0" lang="zh-CN" altLang="zh-CN" sz="20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ransition spd="slow" advTm="4000">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 xmlns:a14="http://schemas.microsoft.com/office/drawing/2010/main" val="0"/>
              </a:ext>
            </a:extLst>
          </a:blip>
          <a:srcRect t="62943" b="24314"/>
          <a:stretch>
            <a:fillRect/>
          </a:stretch>
        </p:blipFill>
        <p:spPr>
          <a:xfrm>
            <a:off x="0" y="6071418"/>
            <a:ext cx="12192000" cy="786582"/>
          </a:xfrm>
          <a:prstGeom prst="rect">
            <a:avLst/>
          </a:prstGeom>
        </p:spPr>
      </p:pic>
      <p:pic>
        <p:nvPicPr>
          <p:cNvPr id="3" name="图片 2"/>
          <p:cNvPicPr>
            <a:picLocks noChangeAspect="1"/>
          </p:cNvPicPr>
          <p:nvPr/>
        </p:nvPicPr>
        <p:blipFill rotWithShape="1">
          <a:blip r:embed="rId4" cstate="print">
            <a:extLst>
              <a:ext uri="{28A0092B-C50C-407E-A947-70E740481C1C}">
                <a14:useLocalDpi xmlns="" xmlns:a14="http://schemas.microsoft.com/office/drawing/2010/main" val="0"/>
              </a:ext>
            </a:extLst>
          </a:blip>
          <a:srcRect t="10036" b="88387"/>
          <a:stretch>
            <a:fillRect/>
          </a:stretch>
        </p:blipFill>
        <p:spPr>
          <a:xfrm>
            <a:off x="0" y="688258"/>
            <a:ext cx="12191999" cy="108155"/>
          </a:xfrm>
          <a:prstGeom prst="rect">
            <a:avLst/>
          </a:prstGeom>
        </p:spPr>
      </p:pic>
      <p:pic>
        <p:nvPicPr>
          <p:cNvPr id="7" name="图片 6"/>
          <p:cNvPicPr>
            <a:picLocks noChangeAspect="1"/>
          </p:cNvPicPr>
          <p:nvPr/>
        </p:nvPicPr>
        <p:blipFill rotWithShape="1">
          <a:blip r:embed="rId5" cstate="print">
            <a:extLst>
              <a:ext uri="{28A0092B-C50C-407E-A947-70E740481C1C}">
                <a14:useLocalDpi xmlns="" xmlns:a14="http://schemas.microsoft.com/office/drawing/2010/main" val="0"/>
              </a:ext>
            </a:extLst>
          </a:blip>
          <a:srcRect b="90108"/>
          <a:stretch>
            <a:fillRect/>
          </a:stretch>
        </p:blipFill>
        <p:spPr>
          <a:xfrm>
            <a:off x="0" y="0"/>
            <a:ext cx="12191999" cy="678426"/>
          </a:xfrm>
          <a:prstGeom prst="rect">
            <a:avLst/>
          </a:prstGeom>
        </p:spPr>
      </p:pic>
      <p:pic>
        <p:nvPicPr>
          <p:cNvPr id="33" name="图片 32"/>
          <p:cNvPicPr>
            <a:picLocks noChangeAspect="1"/>
          </p:cNvPicPr>
          <p:nvPr/>
        </p:nvPicPr>
        <p:blipFill rotWithShape="1">
          <a:blip r:embed="rId6" cstate="print">
            <a:extLst>
              <a:ext uri="{28A0092B-C50C-407E-A947-70E740481C1C}">
                <a14:useLocalDpi xmlns="" xmlns:a14="http://schemas.microsoft.com/office/drawing/2010/main" val="0"/>
              </a:ext>
            </a:extLst>
          </a:blip>
          <a:srcRect l="12854" t="25579" r="9876" b="9903"/>
          <a:stretch>
            <a:fillRect/>
          </a:stretch>
        </p:blipFill>
        <p:spPr>
          <a:xfrm>
            <a:off x="216867" y="43932"/>
            <a:ext cx="744622" cy="590562"/>
          </a:xfrm>
          <a:prstGeom prst="rect">
            <a:avLst/>
          </a:prstGeom>
        </p:spPr>
      </p:pic>
      <p:sp>
        <p:nvSpPr>
          <p:cNvPr id="10" name="文本框 9"/>
          <p:cNvSpPr txBox="1"/>
          <p:nvPr/>
        </p:nvSpPr>
        <p:spPr>
          <a:xfrm>
            <a:off x="1178355" y="108380"/>
            <a:ext cx="6095747" cy="584775"/>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四 填报内容及注意事项</a:t>
            </a:r>
            <a:r>
              <a:rPr lang="en-US" altLang="zh-CN" sz="2800" b="1" dirty="0">
                <a:solidFill>
                  <a:schemeClr val="bg1"/>
                </a:solidFill>
                <a:latin typeface="微软雅黑" panose="020B0503020204020204" pitchFamily="34" charset="-122"/>
                <a:ea typeface="微软雅黑" panose="020B0503020204020204" pitchFamily="34" charset="-122"/>
              </a:rPr>
              <a:t>—</a:t>
            </a:r>
            <a:r>
              <a:rPr lang="zh-CN" altLang="en-US" sz="3200" b="1" dirty="0">
                <a:solidFill>
                  <a:schemeClr val="bg1"/>
                </a:solidFill>
                <a:latin typeface="幼圆" panose="02010509060101010101" pitchFamily="49" charset="-122"/>
                <a:ea typeface="幼圆" panose="02010509060101010101" pitchFamily="49" charset="-122"/>
              </a:rPr>
              <a:t>信息表</a:t>
            </a:r>
          </a:p>
        </p:txBody>
      </p:sp>
      <p:sp>
        <p:nvSpPr>
          <p:cNvPr id="9" name="Rectangle 3"/>
          <p:cNvSpPr txBox="1">
            <a:spLocks noChangeArrowheads="1"/>
          </p:cNvSpPr>
          <p:nvPr/>
        </p:nvSpPr>
        <p:spPr>
          <a:xfrm>
            <a:off x="360727" y="922789"/>
            <a:ext cx="11551640" cy="5679347"/>
          </a:xfrm>
          <a:prstGeom prst="rect">
            <a:avLst/>
          </a:prstGeom>
        </p:spPr>
        <p:txBody>
          <a:bodyPr vert="horz" lIns="91440" tIns="45720" rIns="91440" bIns="45720" rtlCol="0">
            <a:normAutofit/>
          </a:bodyPr>
          <a:lstStyle/>
          <a:p>
            <a:r>
              <a:rPr lang="en-US" altLang="zh-CN" sz="3600" dirty="0" smtClean="0">
                <a:solidFill>
                  <a:srgbClr val="FF0000"/>
                </a:solidFill>
                <a:latin typeface="微软雅黑" pitchFamily="34" charset="-122"/>
                <a:ea typeface="微软雅黑" pitchFamily="34" charset="-122"/>
              </a:rPr>
              <a:t>※</a:t>
            </a:r>
            <a:r>
              <a:rPr lang="en-US" altLang="zh-CN" sz="3600" dirty="0" smtClean="0">
                <a:latin typeface="微软雅黑" pitchFamily="34" charset="-122"/>
                <a:ea typeface="微软雅黑" pitchFamily="34" charset="-122"/>
              </a:rPr>
              <a:t>   </a:t>
            </a:r>
            <a:r>
              <a:rPr lang="zh-CN" altLang="en-US" sz="3600" dirty="0" smtClean="0">
                <a:latin typeface="微软雅黑" pitchFamily="34" charset="-122"/>
                <a:ea typeface="微软雅黑" pitchFamily="34" charset="-122"/>
              </a:rPr>
              <a:t>“</a:t>
            </a:r>
            <a:r>
              <a:rPr lang="en-US" altLang="zh-CN" sz="3600" dirty="0" smtClean="0">
                <a:latin typeface="微软雅黑" pitchFamily="34" charset="-122"/>
                <a:ea typeface="微软雅黑" pitchFamily="34" charset="-122"/>
              </a:rPr>
              <a:t>18</a:t>
            </a:r>
            <a:r>
              <a:rPr lang="zh-CN" altLang="en-US" sz="3600" dirty="0" smtClean="0">
                <a:latin typeface="微软雅黑" pitchFamily="34" charset="-122"/>
                <a:ea typeface="微软雅黑" pitchFamily="34" charset="-122"/>
              </a:rPr>
              <a:t>城市维护建设税缴纳方式代码”，一般情况下所有调查企业都应为城市维护建设税纳税人。</a:t>
            </a:r>
            <a:endParaRPr lang="en-US" altLang="zh-CN" sz="3600" dirty="0" smtClean="0">
              <a:latin typeface="微软雅黑" pitchFamily="34" charset="-122"/>
              <a:ea typeface="微软雅黑" pitchFamily="34" charset="-122"/>
            </a:endParaRPr>
          </a:p>
          <a:p>
            <a:endParaRPr lang="en-US" altLang="zh-CN" sz="3600" dirty="0" smtClean="0">
              <a:latin typeface="微软雅黑" pitchFamily="34" charset="-122"/>
              <a:ea typeface="微软雅黑" pitchFamily="34" charset="-122"/>
            </a:endParaRPr>
          </a:p>
          <a:p>
            <a:pPr marL="339725" indent="-339725"/>
            <a:r>
              <a:rPr lang="en-US" altLang="zh-CN" sz="3600" dirty="0" smtClean="0">
                <a:solidFill>
                  <a:srgbClr val="FF0000"/>
                </a:solidFill>
                <a:latin typeface="微软雅黑" pitchFamily="34" charset="-122"/>
                <a:ea typeface="微软雅黑" pitchFamily="34" charset="-122"/>
              </a:rPr>
              <a:t>※</a:t>
            </a:r>
            <a:r>
              <a:rPr lang="en-US" altLang="zh-CN" sz="3600" dirty="0" smtClean="0">
                <a:latin typeface="微软雅黑" pitchFamily="34" charset="-122"/>
                <a:ea typeface="微软雅黑" pitchFamily="34" charset="-122"/>
              </a:rPr>
              <a:t>   </a:t>
            </a:r>
            <a:r>
              <a:rPr lang="zh-CN" altLang="en-US" sz="3600" dirty="0" smtClean="0">
                <a:latin typeface="微软雅黑" pitchFamily="34" charset="-122"/>
                <a:ea typeface="微软雅黑" pitchFamily="34" charset="-122"/>
              </a:rPr>
              <a:t>“</a:t>
            </a:r>
            <a:r>
              <a:rPr lang="en-US" altLang="zh-CN" sz="3600" dirty="0" smtClean="0">
                <a:latin typeface="微软雅黑" pitchFamily="34" charset="-122"/>
                <a:ea typeface="微软雅黑" pitchFamily="34" charset="-122"/>
              </a:rPr>
              <a:t>19</a:t>
            </a:r>
            <a:r>
              <a:rPr lang="zh-CN" altLang="en-US" sz="3600" dirty="0" smtClean="0">
                <a:latin typeface="微软雅黑" pitchFamily="34" charset="-122"/>
                <a:ea typeface="微软雅黑" pitchFamily="34" charset="-122"/>
              </a:rPr>
              <a:t>企业所得税缴纳方式代码”缴纳方式不同的企业填写的企业所得税指标不相同，注意正确选择</a:t>
            </a:r>
            <a:endParaRPr lang="en-US" altLang="zh-CN" sz="3600" dirty="0" smtClean="0">
              <a:latin typeface="微软雅黑" pitchFamily="34" charset="-122"/>
              <a:ea typeface="微软雅黑" pitchFamily="34" charset="-122"/>
            </a:endParaRPr>
          </a:p>
          <a:p>
            <a:pPr marL="339725" indent="-339725"/>
            <a:endParaRPr lang="en-US" altLang="zh-CN" sz="3600" dirty="0" smtClean="0">
              <a:latin typeface="微软雅黑" pitchFamily="34" charset="-122"/>
              <a:ea typeface="微软雅黑" pitchFamily="34" charset="-122"/>
            </a:endParaRPr>
          </a:p>
          <a:p>
            <a:pPr marL="339725" indent="-339725"/>
            <a:r>
              <a:rPr lang="en-US" altLang="zh-CN" sz="3600" dirty="0" smtClean="0">
                <a:solidFill>
                  <a:srgbClr val="FF0000"/>
                </a:solidFill>
                <a:latin typeface="微软雅黑" pitchFamily="34" charset="-122"/>
                <a:ea typeface="微软雅黑" pitchFamily="34" charset="-122"/>
              </a:rPr>
              <a:t>※</a:t>
            </a:r>
            <a:r>
              <a:rPr lang="en-US" altLang="zh-CN" sz="3600" dirty="0" smtClean="0">
                <a:latin typeface="微软雅黑" pitchFamily="34" charset="-122"/>
                <a:ea typeface="微软雅黑" pitchFamily="34" charset="-122"/>
              </a:rPr>
              <a:t>     </a:t>
            </a:r>
            <a:r>
              <a:rPr lang="zh-CN" altLang="en-US" sz="3600" dirty="0" smtClean="0">
                <a:latin typeface="微软雅黑" pitchFamily="34" charset="-122"/>
                <a:ea typeface="微软雅黑" pitchFamily="34" charset="-122"/>
              </a:rPr>
              <a:t>各税种缴纳方式与企业表对应税收指标填写有一个基本要求：信息表填写各税种缴纳方式的，税收表应该填写对应税收指标。</a:t>
            </a:r>
          </a:p>
          <a:p>
            <a:endParaRPr lang="zh-CN" altLang="en-US" sz="2000" dirty="0" smtClean="0"/>
          </a:p>
          <a:p>
            <a:pPr marL="0" marR="0" lvl="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endParaRPr kumimoji="0" lang="zh-CN" sz="2000" b="0"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endParaRPr kumimoji="0" lang="zh-CN" altLang="zh-CN" sz="20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ransition spd="slow" advTm="4000">
    <p:wip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 xmlns:a14="http://schemas.microsoft.com/office/drawing/2010/main" val="0"/>
              </a:ext>
            </a:extLst>
          </a:blip>
          <a:srcRect t="49538"/>
          <a:stretch>
            <a:fillRect/>
          </a:stretch>
        </p:blipFill>
        <p:spPr>
          <a:xfrm>
            <a:off x="0" y="3743324"/>
            <a:ext cx="12192000" cy="3114675"/>
          </a:xfrm>
          <a:prstGeom prst="rect">
            <a:avLst/>
          </a:prstGeom>
        </p:spPr>
      </p:pic>
      <p:grpSp>
        <p:nvGrpSpPr>
          <p:cNvPr id="2" name="组合 1"/>
          <p:cNvGrpSpPr/>
          <p:nvPr/>
        </p:nvGrpSpPr>
        <p:grpSpPr>
          <a:xfrm>
            <a:off x="2223865" y="1531725"/>
            <a:ext cx="7272693" cy="1688855"/>
            <a:chOff x="3130481" y="1274478"/>
            <a:chExt cx="5931037" cy="1688855"/>
          </a:xfrm>
        </p:grpSpPr>
        <p:grpSp>
          <p:nvGrpSpPr>
            <p:cNvPr id="3" name="组合 32"/>
            <p:cNvGrpSpPr/>
            <p:nvPr/>
          </p:nvGrpSpPr>
          <p:grpSpPr bwMode="auto">
            <a:xfrm>
              <a:off x="3130481" y="1274478"/>
              <a:ext cx="5931037" cy="1254052"/>
              <a:chOff x="1" y="0"/>
              <a:chExt cx="1907462" cy="403076"/>
            </a:xfrm>
          </p:grpSpPr>
          <p:sp>
            <p:nvSpPr>
              <p:cNvPr id="34" name="圆角矩形 33"/>
              <p:cNvSpPr>
                <a:spLocks noChangeArrowheads="1"/>
              </p:cNvSpPr>
              <p:nvPr/>
            </p:nvSpPr>
            <p:spPr bwMode="auto">
              <a:xfrm>
                <a:off x="1" y="0"/>
                <a:ext cx="1907462" cy="403076"/>
              </a:xfrm>
              <a:prstGeom prst="roundRect">
                <a:avLst>
                  <a:gd name="adj" fmla="val 0"/>
                </a:avLst>
              </a:prstGeom>
              <a:noFill/>
              <a:ln w="25400">
                <a:solidFill>
                  <a:srgbClr val="235AA6"/>
                </a:solidFill>
                <a:round/>
              </a:ln>
            </p:spPr>
            <p:txBody>
              <a:bodyPr anchor="ct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35" name="矩形 34"/>
              <p:cNvSpPr>
                <a:spLocks noChangeArrowheads="1"/>
              </p:cNvSpPr>
              <p:nvPr/>
            </p:nvSpPr>
            <p:spPr bwMode="auto">
              <a:xfrm>
                <a:off x="29822" y="21290"/>
                <a:ext cx="359289" cy="360498"/>
              </a:xfrm>
              <a:prstGeom prst="rect">
                <a:avLst/>
              </a:prstGeom>
              <a:solidFill>
                <a:srgbClr val="235AA6"/>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9pPr>
              </a:lstStyle>
              <a:p>
                <a:pPr algn="ctr" eaLnBrk="1" hangingPunct="1"/>
                <a:r>
                  <a:rPr lang="en-US" altLang="zh-CN" sz="2400" b="1" dirty="0">
                    <a:solidFill>
                      <a:srgbClr val="FFFFFF"/>
                    </a:solidFill>
                    <a:latin typeface="微软雅黑" panose="020B0503020204020204" pitchFamily="34" charset="-122"/>
                    <a:ea typeface="微软雅黑" panose="020B0503020204020204" pitchFamily="34" charset="-122"/>
                  </a:rPr>
                  <a:t>Part</a:t>
                </a:r>
              </a:p>
              <a:p>
                <a:pPr algn="ctr" eaLnBrk="1" hangingPunct="1"/>
                <a:r>
                  <a:rPr lang="en-US" altLang="zh-CN" sz="2400" b="1" dirty="0">
                    <a:solidFill>
                      <a:srgbClr val="FFFFFF"/>
                    </a:solidFill>
                    <a:latin typeface="微软雅黑" panose="020B0503020204020204" pitchFamily="34" charset="-122"/>
                    <a:ea typeface="微软雅黑" panose="020B0503020204020204" pitchFamily="34" charset="-122"/>
                  </a:rPr>
                  <a:t>four</a:t>
                </a:r>
                <a:endParaRPr lang="zh-CN" altLang="en-US" sz="2400" b="1" dirty="0">
                  <a:solidFill>
                    <a:srgbClr val="FFFFFF"/>
                  </a:solidFill>
                  <a:latin typeface="微软雅黑" panose="020B0503020204020204" pitchFamily="34" charset="-122"/>
                  <a:ea typeface="微软雅黑" panose="020B0503020204020204" pitchFamily="34" charset="-122"/>
                </a:endParaRPr>
              </a:p>
            </p:txBody>
          </p:sp>
        </p:grpSp>
        <p:sp>
          <p:nvSpPr>
            <p:cNvPr id="36" name="TextBox 39">
              <a:hlinkClick r:id="" action="ppaction://hlinkshowjump?jump=nextslide"/>
            </p:cNvPr>
            <p:cNvSpPr txBox="1">
              <a:spLocks noChangeArrowheads="1"/>
            </p:cNvSpPr>
            <p:nvPr/>
          </p:nvSpPr>
          <p:spPr bwMode="auto">
            <a:xfrm>
              <a:off x="4444088" y="1516783"/>
              <a:ext cx="4513716" cy="144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9pPr>
            </a:lstStyle>
            <a:p>
              <a:pPr algn="ctr" eaLnBrk="1" hangingPunct="1"/>
              <a:r>
                <a:rPr lang="zh-CN" altLang="en-US" sz="4400" b="1" dirty="0">
                  <a:solidFill>
                    <a:srgbClr val="235AA6"/>
                  </a:solidFill>
                  <a:latin typeface="微软雅黑" panose="020B0503020204020204" pitchFamily="34" charset="-122"/>
                  <a:ea typeface="微软雅黑" panose="020B0503020204020204" pitchFamily="34" charset="-122"/>
                </a:rPr>
                <a:t>填报内容及注意事项</a:t>
              </a:r>
            </a:p>
          </p:txBody>
        </p:sp>
      </p:grpSp>
      <p:sp>
        <p:nvSpPr>
          <p:cNvPr id="13" name="TextBox 12"/>
          <p:cNvSpPr txBox="1"/>
          <p:nvPr/>
        </p:nvSpPr>
        <p:spPr>
          <a:xfrm>
            <a:off x="4482786" y="3874181"/>
            <a:ext cx="3156667" cy="923330"/>
          </a:xfrm>
          <a:prstGeom prst="rect">
            <a:avLst/>
          </a:prstGeom>
          <a:noFill/>
        </p:spPr>
        <p:txBody>
          <a:bodyPr wrap="square" rtlCol="0">
            <a:spAutoFit/>
          </a:bodyPr>
          <a:lstStyle/>
          <a:p>
            <a:r>
              <a:rPr lang="zh-CN" altLang="en-US" sz="5400" dirty="0" smtClean="0">
                <a:latin typeface="微软雅黑" pitchFamily="34" charset="-122"/>
                <a:ea typeface="微软雅黑" pitchFamily="34" charset="-122"/>
              </a:rPr>
              <a:t>企业表</a:t>
            </a:r>
            <a:endParaRPr lang="zh-CN" altLang="en-US" sz="5400" dirty="0">
              <a:latin typeface="微软雅黑" pitchFamily="34" charset="-122"/>
              <a:ea typeface="微软雅黑" pitchFamily="34" charset="-122"/>
            </a:endParaRPr>
          </a:p>
        </p:txBody>
      </p:sp>
    </p:spTree>
  </p:cSld>
  <p:clrMapOvr>
    <a:masterClrMapping/>
  </p:clrMapOvr>
  <mc:AlternateContent xmlns:mc="http://schemas.openxmlformats.org/markup-compatibility/2006">
    <mc:Choice xmlns="" xmlns:p14="http://schemas.microsoft.com/office/powerpoint/2010/main" Requires="p14">
      <p:transition p14:dur="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 xmlns:a14="http://schemas.microsoft.com/office/drawing/2010/main" val="0"/>
              </a:ext>
            </a:extLst>
          </a:blip>
          <a:srcRect t="62943" b="24314"/>
          <a:stretch>
            <a:fillRect/>
          </a:stretch>
        </p:blipFill>
        <p:spPr>
          <a:xfrm>
            <a:off x="0" y="6071418"/>
            <a:ext cx="12192000" cy="786582"/>
          </a:xfrm>
          <a:prstGeom prst="rect">
            <a:avLst/>
          </a:prstGeom>
        </p:spPr>
      </p:pic>
      <p:pic>
        <p:nvPicPr>
          <p:cNvPr id="3" name="图片 2"/>
          <p:cNvPicPr>
            <a:picLocks noChangeAspect="1"/>
          </p:cNvPicPr>
          <p:nvPr/>
        </p:nvPicPr>
        <p:blipFill rotWithShape="1">
          <a:blip r:embed="rId4" cstate="print">
            <a:extLst>
              <a:ext uri="{28A0092B-C50C-407E-A947-70E740481C1C}">
                <a14:useLocalDpi xmlns="" xmlns:a14="http://schemas.microsoft.com/office/drawing/2010/main" val="0"/>
              </a:ext>
            </a:extLst>
          </a:blip>
          <a:srcRect t="10036" b="88387"/>
          <a:stretch>
            <a:fillRect/>
          </a:stretch>
        </p:blipFill>
        <p:spPr>
          <a:xfrm>
            <a:off x="0" y="688258"/>
            <a:ext cx="12191999" cy="108155"/>
          </a:xfrm>
          <a:prstGeom prst="rect">
            <a:avLst/>
          </a:prstGeom>
        </p:spPr>
      </p:pic>
      <p:pic>
        <p:nvPicPr>
          <p:cNvPr id="7" name="图片 6"/>
          <p:cNvPicPr>
            <a:picLocks noChangeAspect="1"/>
          </p:cNvPicPr>
          <p:nvPr/>
        </p:nvPicPr>
        <p:blipFill rotWithShape="1">
          <a:blip r:embed="rId5" cstate="print">
            <a:extLst>
              <a:ext uri="{28A0092B-C50C-407E-A947-70E740481C1C}">
                <a14:useLocalDpi xmlns="" xmlns:a14="http://schemas.microsoft.com/office/drawing/2010/main" val="0"/>
              </a:ext>
            </a:extLst>
          </a:blip>
          <a:srcRect b="90108"/>
          <a:stretch>
            <a:fillRect/>
          </a:stretch>
        </p:blipFill>
        <p:spPr>
          <a:xfrm>
            <a:off x="0" y="0"/>
            <a:ext cx="12191999" cy="678426"/>
          </a:xfrm>
          <a:prstGeom prst="rect">
            <a:avLst/>
          </a:prstGeom>
        </p:spPr>
      </p:pic>
      <p:pic>
        <p:nvPicPr>
          <p:cNvPr id="33" name="图片 32"/>
          <p:cNvPicPr>
            <a:picLocks noChangeAspect="1"/>
          </p:cNvPicPr>
          <p:nvPr/>
        </p:nvPicPr>
        <p:blipFill rotWithShape="1">
          <a:blip r:embed="rId6" cstate="print">
            <a:extLst>
              <a:ext uri="{28A0092B-C50C-407E-A947-70E740481C1C}">
                <a14:useLocalDpi xmlns="" xmlns:a14="http://schemas.microsoft.com/office/drawing/2010/main" val="0"/>
              </a:ext>
            </a:extLst>
          </a:blip>
          <a:srcRect l="12854" t="25579" r="9876" b="9903"/>
          <a:stretch>
            <a:fillRect/>
          </a:stretch>
        </p:blipFill>
        <p:spPr>
          <a:xfrm>
            <a:off x="216867" y="43932"/>
            <a:ext cx="744622" cy="590562"/>
          </a:xfrm>
          <a:prstGeom prst="rect">
            <a:avLst/>
          </a:prstGeom>
        </p:spPr>
      </p:pic>
      <p:sp>
        <p:nvSpPr>
          <p:cNvPr id="13" name="文本框 12"/>
          <p:cNvSpPr txBox="1"/>
          <p:nvPr/>
        </p:nvSpPr>
        <p:spPr>
          <a:xfrm>
            <a:off x="4219443" y="1097679"/>
            <a:ext cx="3561330" cy="769441"/>
          </a:xfrm>
          <a:prstGeom prst="rect">
            <a:avLst/>
          </a:prstGeom>
          <a:noFill/>
        </p:spPr>
        <p:txBody>
          <a:bodyPr wrap="square" rtlCol="0">
            <a:spAutoFit/>
          </a:bodyPr>
          <a:lstStyle/>
          <a:p>
            <a:pPr algn="dist"/>
            <a:r>
              <a:rPr lang="zh-CN" altLang="en-US" sz="4400" b="1" dirty="0">
                <a:solidFill>
                  <a:srgbClr val="235AA6"/>
                </a:solidFill>
                <a:latin typeface="微软雅黑" panose="020B0503020204020204" pitchFamily="34" charset="-122"/>
                <a:ea typeface="微软雅黑" panose="020B0503020204020204" pitchFamily="34" charset="-122"/>
              </a:rPr>
              <a:t>主要指标构成</a:t>
            </a:r>
          </a:p>
        </p:txBody>
      </p:sp>
      <p:sp>
        <p:nvSpPr>
          <p:cNvPr id="6" name="文本框 5"/>
          <p:cNvSpPr txBox="1"/>
          <p:nvPr/>
        </p:nvSpPr>
        <p:spPr>
          <a:xfrm>
            <a:off x="1044791" y="1948306"/>
            <a:ext cx="10246937" cy="4801314"/>
          </a:xfrm>
          <a:prstGeom prst="rect">
            <a:avLst/>
          </a:prstGeom>
          <a:noFill/>
        </p:spPr>
        <p:txBody>
          <a:bodyPr wrap="square" rtlCol="0">
            <a:spAutoFit/>
          </a:bodyPr>
          <a:lstStyle/>
          <a:p>
            <a:pPr>
              <a:lnSpc>
                <a:spcPct val="150000"/>
              </a:lnSpc>
            </a:pPr>
            <a:r>
              <a:rPr lang="zh-CN" altLang="en-US" sz="3200" dirty="0"/>
              <a:t>        </a:t>
            </a:r>
            <a:r>
              <a:rPr lang="zh-CN" altLang="en-US" sz="3200" dirty="0">
                <a:latin typeface="微软雅黑" panose="020B0503020204020204" pitchFamily="34" charset="-122"/>
                <a:ea typeface="微软雅黑" panose="020B0503020204020204" pitchFamily="34" charset="-122"/>
              </a:rPr>
              <a:t>企业表主要填报企业的税收数据、财务数据和生产经营数据等信息，包括增值税指标、增值税出口退税指标、消费税指标、地方税费指标、企业所得税指标、利润表指标、资产负债表指标、现金流量表指标、固定资产指标、外购非固定资产货物和劳务指标、其他成本费用类指标、污染物排放及环保投资指标等。</a:t>
            </a:r>
          </a:p>
          <a:p>
            <a:endParaRPr lang="zh-CN" altLang="en-US" dirty="0"/>
          </a:p>
        </p:txBody>
      </p:sp>
      <p:sp>
        <p:nvSpPr>
          <p:cNvPr id="10" name="文本框 9"/>
          <p:cNvSpPr txBox="1"/>
          <p:nvPr/>
        </p:nvSpPr>
        <p:spPr>
          <a:xfrm>
            <a:off x="1178355" y="108380"/>
            <a:ext cx="6095747" cy="584775"/>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四 填报内容及注意事项</a:t>
            </a:r>
            <a:r>
              <a:rPr lang="en-US" altLang="zh-CN" sz="2800" b="1" dirty="0">
                <a:solidFill>
                  <a:schemeClr val="bg1"/>
                </a:solidFill>
                <a:latin typeface="微软雅黑" panose="020B0503020204020204" pitchFamily="34" charset="-122"/>
                <a:ea typeface="微软雅黑" panose="020B0503020204020204" pitchFamily="34" charset="-122"/>
              </a:rPr>
              <a:t>—</a:t>
            </a:r>
            <a:r>
              <a:rPr lang="zh-CN" altLang="en-US" sz="3200" b="1" dirty="0">
                <a:solidFill>
                  <a:schemeClr val="bg1"/>
                </a:solidFill>
                <a:latin typeface="幼圆" panose="02010509060101010101" pitchFamily="49" charset="-122"/>
                <a:ea typeface="幼圆" panose="02010509060101010101" pitchFamily="49" charset="-122"/>
              </a:rPr>
              <a:t>企业表</a:t>
            </a:r>
          </a:p>
        </p:txBody>
      </p:sp>
    </p:spTree>
  </p:cSld>
  <p:clrMapOvr>
    <a:masterClrMapping/>
  </p:clrMapOvr>
  <p:transition spd="med" advTm="4000">
    <p:pull/>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 xmlns:a14="http://schemas.microsoft.com/office/drawing/2010/main" val="0"/>
              </a:ext>
            </a:extLst>
          </a:blip>
          <a:srcRect t="62943" b="24314"/>
          <a:stretch>
            <a:fillRect/>
          </a:stretch>
        </p:blipFill>
        <p:spPr>
          <a:xfrm>
            <a:off x="0" y="6071418"/>
            <a:ext cx="12192000" cy="786582"/>
          </a:xfrm>
          <a:prstGeom prst="rect">
            <a:avLst/>
          </a:prstGeom>
        </p:spPr>
      </p:pic>
      <p:pic>
        <p:nvPicPr>
          <p:cNvPr id="3" name="图片 2"/>
          <p:cNvPicPr>
            <a:picLocks noChangeAspect="1"/>
          </p:cNvPicPr>
          <p:nvPr/>
        </p:nvPicPr>
        <p:blipFill rotWithShape="1">
          <a:blip r:embed="rId4" cstate="print">
            <a:extLst>
              <a:ext uri="{28A0092B-C50C-407E-A947-70E740481C1C}">
                <a14:useLocalDpi xmlns="" xmlns:a14="http://schemas.microsoft.com/office/drawing/2010/main" val="0"/>
              </a:ext>
            </a:extLst>
          </a:blip>
          <a:srcRect t="10036" b="88387"/>
          <a:stretch>
            <a:fillRect/>
          </a:stretch>
        </p:blipFill>
        <p:spPr>
          <a:xfrm>
            <a:off x="0" y="688258"/>
            <a:ext cx="12191999" cy="108155"/>
          </a:xfrm>
          <a:prstGeom prst="rect">
            <a:avLst/>
          </a:prstGeom>
        </p:spPr>
      </p:pic>
      <p:pic>
        <p:nvPicPr>
          <p:cNvPr id="7" name="图片 6"/>
          <p:cNvPicPr>
            <a:picLocks noChangeAspect="1"/>
          </p:cNvPicPr>
          <p:nvPr/>
        </p:nvPicPr>
        <p:blipFill rotWithShape="1">
          <a:blip r:embed="rId5" cstate="print">
            <a:extLst>
              <a:ext uri="{28A0092B-C50C-407E-A947-70E740481C1C}">
                <a14:useLocalDpi xmlns="" xmlns:a14="http://schemas.microsoft.com/office/drawing/2010/main" val="0"/>
              </a:ext>
            </a:extLst>
          </a:blip>
          <a:srcRect b="90108"/>
          <a:stretch>
            <a:fillRect/>
          </a:stretch>
        </p:blipFill>
        <p:spPr>
          <a:xfrm>
            <a:off x="0" y="0"/>
            <a:ext cx="12191999" cy="678426"/>
          </a:xfrm>
          <a:prstGeom prst="rect">
            <a:avLst/>
          </a:prstGeom>
        </p:spPr>
      </p:pic>
      <p:pic>
        <p:nvPicPr>
          <p:cNvPr id="33" name="图片 32"/>
          <p:cNvPicPr>
            <a:picLocks noChangeAspect="1"/>
          </p:cNvPicPr>
          <p:nvPr/>
        </p:nvPicPr>
        <p:blipFill rotWithShape="1">
          <a:blip r:embed="rId6" cstate="print">
            <a:extLst>
              <a:ext uri="{28A0092B-C50C-407E-A947-70E740481C1C}">
                <a14:useLocalDpi xmlns="" xmlns:a14="http://schemas.microsoft.com/office/drawing/2010/main" val="0"/>
              </a:ext>
            </a:extLst>
          </a:blip>
          <a:srcRect l="12854" t="25579" r="9876" b="9903"/>
          <a:stretch>
            <a:fillRect/>
          </a:stretch>
        </p:blipFill>
        <p:spPr>
          <a:xfrm>
            <a:off x="216867" y="43932"/>
            <a:ext cx="744622" cy="590562"/>
          </a:xfrm>
          <a:prstGeom prst="rect">
            <a:avLst/>
          </a:prstGeom>
        </p:spPr>
      </p:pic>
      <p:sp>
        <p:nvSpPr>
          <p:cNvPr id="6" name="文本框 5"/>
          <p:cNvSpPr txBox="1"/>
          <p:nvPr/>
        </p:nvSpPr>
        <p:spPr>
          <a:xfrm>
            <a:off x="673025" y="3478217"/>
            <a:ext cx="1469674" cy="1815882"/>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 </a:t>
            </a:r>
            <a:r>
              <a:rPr lang="en-US" altLang="zh-CN" sz="2800" b="1" dirty="0">
                <a:latin typeface="微软雅黑" panose="020B0503020204020204" pitchFamily="34" charset="-122"/>
                <a:ea typeface="微软雅黑" panose="020B0503020204020204" pitchFamily="34" charset="-122"/>
              </a:rPr>
              <a:t>1</a:t>
            </a:r>
            <a:r>
              <a:rPr lang="zh-CN" altLang="en-US" sz="2800" b="1" dirty="0">
                <a:latin typeface="微软雅黑" panose="020B0503020204020204" pitchFamily="34" charset="-122"/>
                <a:ea typeface="微软雅黑" panose="020B0503020204020204" pitchFamily="34" charset="-122"/>
              </a:rPr>
              <a:t>、总分机构的填报</a:t>
            </a:r>
            <a:endParaRPr lang="en-US" altLang="zh-CN" sz="2800" b="1" dirty="0">
              <a:latin typeface="微软雅黑" panose="020B0503020204020204" pitchFamily="34" charset="-122"/>
              <a:ea typeface="微软雅黑" panose="020B0503020204020204" pitchFamily="34" charset="-122"/>
            </a:endParaRPr>
          </a:p>
          <a:p>
            <a:r>
              <a:rPr lang="en-US" altLang="zh-CN" sz="2800" dirty="0">
                <a:latin typeface="微软雅黑" panose="020B0503020204020204" pitchFamily="34" charset="-122"/>
                <a:ea typeface="微软雅黑" panose="020B0503020204020204" pitchFamily="34" charset="-122"/>
              </a:rPr>
              <a:t>     </a:t>
            </a:r>
            <a:endParaRPr lang="zh-CN" altLang="en-US" dirty="0"/>
          </a:p>
        </p:txBody>
      </p:sp>
      <p:grpSp>
        <p:nvGrpSpPr>
          <p:cNvPr id="25" name="组合 24"/>
          <p:cNvGrpSpPr/>
          <p:nvPr/>
        </p:nvGrpSpPr>
        <p:grpSpPr>
          <a:xfrm>
            <a:off x="2050746" y="2885191"/>
            <a:ext cx="9072179" cy="2965458"/>
            <a:chOff x="1565237" y="3105960"/>
            <a:chExt cx="9072179" cy="2965458"/>
          </a:xfrm>
        </p:grpSpPr>
        <p:grpSp>
          <p:nvGrpSpPr>
            <p:cNvPr id="21" name="组合 20"/>
            <p:cNvGrpSpPr/>
            <p:nvPr/>
          </p:nvGrpSpPr>
          <p:grpSpPr>
            <a:xfrm>
              <a:off x="1774207" y="3105960"/>
              <a:ext cx="8863209" cy="2965458"/>
              <a:chOff x="1473957" y="3195548"/>
              <a:chExt cx="8863209" cy="2965458"/>
            </a:xfrm>
          </p:grpSpPr>
          <p:sp>
            <p:nvSpPr>
              <p:cNvPr id="4" name="圆角矩形 3"/>
              <p:cNvSpPr/>
              <p:nvPr/>
            </p:nvSpPr>
            <p:spPr>
              <a:xfrm>
                <a:off x="1473958" y="3195548"/>
                <a:ext cx="3375377" cy="475648"/>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latin typeface="微软雅黑" panose="020B0503020204020204" pitchFamily="34" charset="-122"/>
                    <a:ea typeface="微软雅黑" panose="020B0503020204020204" pitchFamily="34" charset="-122"/>
                  </a:rPr>
                  <a:t>仅总机构纳入调查</a:t>
                </a:r>
              </a:p>
            </p:txBody>
          </p:sp>
          <p:sp>
            <p:nvSpPr>
              <p:cNvPr id="11" name="圆角矩形 10"/>
              <p:cNvSpPr/>
              <p:nvPr/>
            </p:nvSpPr>
            <p:spPr>
              <a:xfrm>
                <a:off x="1473958" y="3981097"/>
                <a:ext cx="2237016" cy="1192472"/>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latin typeface="微软雅黑" panose="020B0503020204020204" pitchFamily="34" charset="-122"/>
                    <a:ea typeface="微软雅黑" panose="020B0503020204020204" pitchFamily="34" charset="-122"/>
                  </a:rPr>
                  <a:t>总分机构同时纳入调查</a:t>
                </a:r>
              </a:p>
            </p:txBody>
          </p:sp>
          <p:sp>
            <p:nvSpPr>
              <p:cNvPr id="5" name="右箭头 4"/>
              <p:cNvSpPr/>
              <p:nvPr/>
            </p:nvSpPr>
            <p:spPr>
              <a:xfrm>
                <a:off x="4919163" y="5778385"/>
                <a:ext cx="476524" cy="118912"/>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TextBox 8"/>
              <p:cNvSpPr txBox="1"/>
              <p:nvPr/>
            </p:nvSpPr>
            <p:spPr>
              <a:xfrm>
                <a:off x="5587983" y="3248706"/>
                <a:ext cx="4749183"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税收数据、财务数据均需按照合并数据填报</a:t>
                </a:r>
              </a:p>
            </p:txBody>
          </p:sp>
          <p:sp>
            <p:nvSpPr>
              <p:cNvPr id="14" name="右箭头 13"/>
              <p:cNvSpPr/>
              <p:nvPr/>
            </p:nvSpPr>
            <p:spPr>
              <a:xfrm>
                <a:off x="3808060" y="4581800"/>
                <a:ext cx="476524" cy="118912"/>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左中括号 9"/>
              <p:cNvSpPr/>
              <p:nvPr/>
            </p:nvSpPr>
            <p:spPr>
              <a:xfrm>
                <a:off x="4375027" y="4338265"/>
                <a:ext cx="95966" cy="677660"/>
              </a:xfrm>
              <a:prstGeom prst="leftBracket">
                <a:avLst/>
              </a:prstGeom>
              <a:noFill/>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dirty="0">
                  <a:latin typeface="微软雅黑" panose="020B0503020204020204" pitchFamily="34" charset="-122"/>
                  <a:ea typeface="微软雅黑" panose="020B0503020204020204" pitchFamily="34" charset="-122"/>
                </a:endParaRPr>
              </a:p>
            </p:txBody>
          </p:sp>
          <p:sp>
            <p:nvSpPr>
              <p:cNvPr id="12" name="圆角矩形 11"/>
              <p:cNvSpPr/>
              <p:nvPr/>
            </p:nvSpPr>
            <p:spPr>
              <a:xfrm>
                <a:off x="4571363" y="3959679"/>
                <a:ext cx="1292446" cy="433492"/>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34" charset="-122"/>
                    <a:ea typeface="微软雅黑" panose="020B0503020204020204" pitchFamily="34" charset="-122"/>
                  </a:rPr>
                  <a:t>总机构</a:t>
                </a:r>
              </a:p>
            </p:txBody>
          </p:sp>
          <p:sp>
            <p:nvSpPr>
              <p:cNvPr id="17" name="圆角矩形 16"/>
              <p:cNvSpPr/>
              <p:nvPr/>
            </p:nvSpPr>
            <p:spPr>
              <a:xfrm>
                <a:off x="4571363" y="4799179"/>
                <a:ext cx="1292446" cy="433492"/>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34" charset="-122"/>
                    <a:ea typeface="微软雅黑" panose="020B0503020204020204" pitchFamily="34" charset="-122"/>
                  </a:rPr>
                  <a:t>分支机构</a:t>
                </a:r>
              </a:p>
            </p:txBody>
          </p:sp>
          <p:sp>
            <p:nvSpPr>
              <p:cNvPr id="16" name="TextBox 15"/>
              <p:cNvSpPr txBox="1"/>
              <p:nvPr/>
            </p:nvSpPr>
            <p:spPr>
              <a:xfrm>
                <a:off x="5863809" y="3925701"/>
                <a:ext cx="4336879" cy="646331"/>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仅填报本级缴纳的税费指标，企业所得税和财务指标按合并报表填写。</a:t>
                </a:r>
                <a:endParaRPr lang="zh-CN" altLang="en-US" dirty="0"/>
              </a:p>
            </p:txBody>
          </p:sp>
          <p:sp>
            <p:nvSpPr>
              <p:cNvPr id="18" name="矩形 17"/>
              <p:cNvSpPr/>
              <p:nvPr/>
            </p:nvSpPr>
            <p:spPr>
              <a:xfrm>
                <a:off x="5956812" y="4765203"/>
                <a:ext cx="4243875" cy="646331"/>
              </a:xfrm>
              <a:prstGeom prst="rect">
                <a:avLst/>
              </a:prstGeom>
            </p:spPr>
            <p:txBody>
              <a:bodyPr wrap="square">
                <a:spAutoFit/>
              </a:bodyPr>
              <a:lstStyle/>
              <a:p>
                <a:r>
                  <a:rPr lang="zh-CN" altLang="en-US" dirty="0">
                    <a:latin typeface="微软雅黑" panose="020B0503020204020204" pitchFamily="34" charset="-122"/>
                    <a:ea typeface="微软雅黑" panose="020B0503020204020204" pitchFamily="34" charset="-122"/>
                  </a:rPr>
                  <a:t>只须填写本级缴纳的增值税、消费税和地方税指标。</a:t>
                </a:r>
                <a:endParaRPr lang="zh-CN" altLang="en-US" dirty="0"/>
              </a:p>
            </p:txBody>
          </p:sp>
          <p:sp>
            <p:nvSpPr>
              <p:cNvPr id="22" name="圆角矩形 21"/>
              <p:cNvSpPr/>
              <p:nvPr/>
            </p:nvSpPr>
            <p:spPr>
              <a:xfrm>
                <a:off x="1473957" y="5581935"/>
                <a:ext cx="3375377" cy="475647"/>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latin typeface="微软雅黑" panose="020B0503020204020204" pitchFamily="34" charset="-122"/>
                    <a:ea typeface="微软雅黑" panose="020B0503020204020204" pitchFamily="34" charset="-122"/>
                  </a:rPr>
                  <a:t>仅分支机构纳入调查</a:t>
                </a:r>
              </a:p>
            </p:txBody>
          </p:sp>
          <p:sp>
            <p:nvSpPr>
              <p:cNvPr id="23" name="右箭头 22"/>
              <p:cNvSpPr/>
              <p:nvPr/>
            </p:nvSpPr>
            <p:spPr>
              <a:xfrm>
                <a:off x="5048042" y="3404542"/>
                <a:ext cx="476524" cy="118912"/>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TextBox 23"/>
              <p:cNvSpPr txBox="1"/>
              <p:nvPr/>
            </p:nvSpPr>
            <p:spPr>
              <a:xfrm>
                <a:off x="5395688" y="5514675"/>
                <a:ext cx="4941478" cy="646331"/>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增值税、消费税、地方税指标、企业所得税指标以及财务数据均只需填写本级数据。</a:t>
                </a:r>
              </a:p>
            </p:txBody>
          </p:sp>
        </p:grpSp>
        <p:sp>
          <p:nvSpPr>
            <p:cNvPr id="20" name="左中括号 19"/>
            <p:cNvSpPr/>
            <p:nvPr/>
          </p:nvSpPr>
          <p:spPr>
            <a:xfrm>
              <a:off x="1565237" y="3300823"/>
              <a:ext cx="188695" cy="2373843"/>
            </a:xfrm>
            <a:prstGeom prst="leftBracket">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26" name="文本框 25"/>
          <p:cNvSpPr txBox="1"/>
          <p:nvPr/>
        </p:nvSpPr>
        <p:spPr>
          <a:xfrm>
            <a:off x="1178355" y="108380"/>
            <a:ext cx="6095747" cy="584775"/>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四 填报内容及注意事项</a:t>
            </a:r>
            <a:r>
              <a:rPr lang="en-US" altLang="zh-CN" sz="2800" b="1" dirty="0">
                <a:solidFill>
                  <a:schemeClr val="bg1"/>
                </a:solidFill>
                <a:latin typeface="微软雅黑" panose="020B0503020204020204" pitchFamily="34" charset="-122"/>
                <a:ea typeface="微软雅黑" panose="020B0503020204020204" pitchFamily="34" charset="-122"/>
              </a:rPr>
              <a:t>—</a:t>
            </a:r>
            <a:r>
              <a:rPr lang="zh-CN" altLang="en-US" sz="3200" b="1" dirty="0">
                <a:solidFill>
                  <a:schemeClr val="bg1"/>
                </a:solidFill>
                <a:latin typeface="幼圆" panose="02010509060101010101" pitchFamily="49" charset="-122"/>
                <a:ea typeface="幼圆" panose="02010509060101010101" pitchFamily="49" charset="-122"/>
              </a:rPr>
              <a:t>企业表</a:t>
            </a:r>
          </a:p>
        </p:txBody>
      </p:sp>
      <p:sp>
        <p:nvSpPr>
          <p:cNvPr id="27" name="文本框 26"/>
          <p:cNvSpPr txBox="1"/>
          <p:nvPr/>
        </p:nvSpPr>
        <p:spPr>
          <a:xfrm>
            <a:off x="4096154" y="1416864"/>
            <a:ext cx="3561330" cy="769441"/>
          </a:xfrm>
          <a:prstGeom prst="rect">
            <a:avLst/>
          </a:prstGeom>
          <a:noFill/>
        </p:spPr>
        <p:txBody>
          <a:bodyPr wrap="square" rtlCol="0">
            <a:spAutoFit/>
          </a:bodyPr>
          <a:lstStyle/>
          <a:p>
            <a:pPr algn="dist"/>
            <a:r>
              <a:rPr lang="zh-CN" altLang="en-US" sz="4400" b="1" dirty="0">
                <a:solidFill>
                  <a:srgbClr val="235AA6"/>
                </a:solidFill>
                <a:latin typeface="微软雅黑" panose="020B0503020204020204" pitchFamily="34" charset="-122"/>
                <a:ea typeface="微软雅黑" panose="020B0503020204020204" pitchFamily="34" charset="-122"/>
              </a:rPr>
              <a:t>注意事项</a:t>
            </a:r>
          </a:p>
        </p:txBody>
      </p:sp>
    </p:spTree>
  </p:cSld>
  <p:clrMapOvr>
    <a:masterClrMapping/>
  </p:clrMapOvr>
  <mc:AlternateContent xmlns:mc="http://schemas.openxmlformats.org/markup-compatibility/2006">
    <mc:Choice xmlns="" xmlns:p14="http://schemas.microsoft.com/office/powerpoint/2010/main" Requires="p14">
      <p:transition spd="med" p14:dur="700" advTm="4000">
        <p:fade/>
      </p:transition>
    </mc:Choice>
    <mc:Fallback>
      <p:transition spd="med" advTm="4000">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 xmlns:a14="http://schemas.microsoft.com/office/drawing/2010/main" val="0"/>
              </a:ext>
            </a:extLst>
          </a:blip>
          <a:srcRect t="62943" b="24314"/>
          <a:stretch>
            <a:fillRect/>
          </a:stretch>
        </p:blipFill>
        <p:spPr>
          <a:xfrm>
            <a:off x="0" y="6071418"/>
            <a:ext cx="12192000" cy="786582"/>
          </a:xfrm>
          <a:prstGeom prst="rect">
            <a:avLst/>
          </a:prstGeom>
        </p:spPr>
      </p:pic>
      <p:pic>
        <p:nvPicPr>
          <p:cNvPr id="3" name="图片 2"/>
          <p:cNvPicPr>
            <a:picLocks noChangeAspect="1"/>
          </p:cNvPicPr>
          <p:nvPr/>
        </p:nvPicPr>
        <p:blipFill rotWithShape="1">
          <a:blip r:embed="rId4" cstate="print">
            <a:extLst>
              <a:ext uri="{28A0092B-C50C-407E-A947-70E740481C1C}">
                <a14:useLocalDpi xmlns="" xmlns:a14="http://schemas.microsoft.com/office/drawing/2010/main" val="0"/>
              </a:ext>
            </a:extLst>
          </a:blip>
          <a:srcRect t="10036" b="88387"/>
          <a:stretch>
            <a:fillRect/>
          </a:stretch>
        </p:blipFill>
        <p:spPr>
          <a:xfrm>
            <a:off x="0" y="688258"/>
            <a:ext cx="12191999" cy="108155"/>
          </a:xfrm>
          <a:prstGeom prst="rect">
            <a:avLst/>
          </a:prstGeom>
        </p:spPr>
      </p:pic>
      <p:pic>
        <p:nvPicPr>
          <p:cNvPr id="7" name="图片 6"/>
          <p:cNvPicPr>
            <a:picLocks noChangeAspect="1"/>
          </p:cNvPicPr>
          <p:nvPr/>
        </p:nvPicPr>
        <p:blipFill rotWithShape="1">
          <a:blip r:embed="rId5" cstate="print">
            <a:extLst>
              <a:ext uri="{28A0092B-C50C-407E-A947-70E740481C1C}">
                <a14:useLocalDpi xmlns="" xmlns:a14="http://schemas.microsoft.com/office/drawing/2010/main" val="0"/>
              </a:ext>
            </a:extLst>
          </a:blip>
          <a:srcRect b="90108"/>
          <a:stretch>
            <a:fillRect/>
          </a:stretch>
        </p:blipFill>
        <p:spPr>
          <a:xfrm>
            <a:off x="0" y="0"/>
            <a:ext cx="12191999" cy="678426"/>
          </a:xfrm>
          <a:prstGeom prst="rect">
            <a:avLst/>
          </a:prstGeom>
        </p:spPr>
      </p:pic>
      <p:pic>
        <p:nvPicPr>
          <p:cNvPr id="33" name="图片 32"/>
          <p:cNvPicPr>
            <a:picLocks noChangeAspect="1"/>
          </p:cNvPicPr>
          <p:nvPr/>
        </p:nvPicPr>
        <p:blipFill rotWithShape="1">
          <a:blip r:embed="rId6" cstate="print">
            <a:extLst>
              <a:ext uri="{28A0092B-C50C-407E-A947-70E740481C1C}">
                <a14:useLocalDpi xmlns="" xmlns:a14="http://schemas.microsoft.com/office/drawing/2010/main" val="0"/>
              </a:ext>
            </a:extLst>
          </a:blip>
          <a:srcRect l="12854" t="25579" r="9876" b="9903"/>
          <a:stretch>
            <a:fillRect/>
          </a:stretch>
        </p:blipFill>
        <p:spPr>
          <a:xfrm>
            <a:off x="216867" y="43932"/>
            <a:ext cx="744622" cy="590562"/>
          </a:xfrm>
          <a:prstGeom prst="rect">
            <a:avLst/>
          </a:prstGeom>
        </p:spPr>
      </p:pic>
      <p:sp>
        <p:nvSpPr>
          <p:cNvPr id="6" name="文本框 5"/>
          <p:cNvSpPr txBox="1"/>
          <p:nvPr/>
        </p:nvSpPr>
        <p:spPr>
          <a:xfrm>
            <a:off x="1335640" y="2260315"/>
            <a:ext cx="10089652" cy="3993850"/>
          </a:xfrm>
          <a:prstGeom prst="rect">
            <a:avLst/>
          </a:prstGeom>
          <a:noFill/>
        </p:spPr>
        <p:txBody>
          <a:bodyPr wrap="square" rtlCol="0">
            <a:spAutoFit/>
          </a:bodyPr>
          <a:lstStyle/>
          <a:p>
            <a:pPr>
              <a:lnSpc>
                <a:spcPct val="150000"/>
              </a:lnSpc>
            </a:pPr>
            <a:r>
              <a:rPr lang="en-US" altLang="zh-CN" sz="2800" b="1" dirty="0">
                <a:latin typeface="微软雅黑" panose="020B0503020204020204" pitchFamily="34" charset="-122"/>
                <a:ea typeface="微软雅黑" panose="020B0503020204020204" pitchFamily="34" charset="-122"/>
              </a:rPr>
              <a:t>2</a:t>
            </a:r>
            <a:r>
              <a:rPr lang="zh-CN" altLang="en-US" sz="2800" b="1" dirty="0">
                <a:latin typeface="微软雅黑" panose="020B0503020204020204" pitchFamily="34" charset="-122"/>
                <a:ea typeface="微软雅黑" panose="020B0503020204020204" pitchFamily="34" charset="-122"/>
              </a:rPr>
              <a:t>、第一大项增值税部分</a:t>
            </a:r>
            <a:endParaRPr lang="en-US" altLang="zh-CN" sz="2800" b="1" dirty="0">
              <a:latin typeface="微软雅黑" panose="020B0503020204020204" pitchFamily="34" charset="-122"/>
              <a:ea typeface="微软雅黑" panose="020B0503020204020204" pitchFamily="34" charset="-122"/>
            </a:endParaRPr>
          </a:p>
          <a:p>
            <a:pPr>
              <a:lnSpc>
                <a:spcPct val="150000"/>
              </a:lnSpc>
            </a:pPr>
            <a:r>
              <a:rPr lang="en-US" altLang="zh-CN" sz="3200" dirty="0">
                <a:solidFill>
                  <a:srgbClr val="FF0000"/>
                </a:solidFill>
              </a:rPr>
              <a:t>       </a:t>
            </a:r>
            <a:r>
              <a:rPr lang="zh-CN" altLang="zh-CN" sz="2800" dirty="0">
                <a:latin typeface="微软雅黑" panose="020B0503020204020204" pitchFamily="34" charset="-122"/>
                <a:ea typeface="微软雅黑" panose="020B0503020204020204" pitchFamily="34" charset="-122"/>
              </a:rPr>
              <a:t>注意销售额、销项税额的审核，除应相互有数外，还应满足一定的比例关系</a:t>
            </a:r>
            <a:r>
              <a:rPr lang="zh-CN" altLang="en-US" sz="2800" dirty="0">
                <a:latin typeface="微软雅黑" panose="020B0503020204020204" pitchFamily="34" charset="-122"/>
                <a:ea typeface="微软雅黑" panose="020B0503020204020204" pitchFamily="34" charset="-122"/>
              </a:rPr>
              <a:t>，但是东疆融资租赁企业较多，融资租赁企业由于差额扣除的原因，有可能出现销售有数，销项没数的情况。要求把审核说明填写清楚。</a:t>
            </a:r>
            <a:endParaRPr lang="en-US" altLang="zh-CN" sz="2800" dirty="0">
              <a:latin typeface="微软雅黑" panose="020B0503020204020204" pitchFamily="34" charset="-122"/>
              <a:ea typeface="微软雅黑" panose="020B0503020204020204" pitchFamily="34" charset="-122"/>
            </a:endParaRPr>
          </a:p>
          <a:p>
            <a:pPr>
              <a:lnSpc>
                <a:spcPct val="150000"/>
              </a:lnSpc>
            </a:pPr>
            <a:r>
              <a:rPr lang="en-US" altLang="zh-CN" sz="2800" dirty="0">
                <a:solidFill>
                  <a:srgbClr val="FF0000"/>
                </a:solidFill>
              </a:rPr>
              <a:t>       </a:t>
            </a:r>
            <a:r>
              <a:rPr lang="zh-CN" altLang="zh-CN" sz="2800" dirty="0">
                <a:latin typeface="微软雅黑" panose="020B0503020204020204" pitchFamily="34" charset="-122"/>
                <a:ea typeface="微软雅黑" panose="020B0503020204020204" pitchFamily="34" charset="-122"/>
              </a:rPr>
              <a:t>免税销售额不包括出口免税销售额</a:t>
            </a:r>
            <a:r>
              <a:rPr lang="zh-CN" altLang="en-US" sz="2800" dirty="0">
                <a:latin typeface="微软雅黑" panose="020B0503020204020204" pitchFamily="34" charset="-122"/>
                <a:ea typeface="微软雅黑" panose="020B0503020204020204" pitchFamily="34" charset="-122"/>
              </a:rPr>
              <a:t>。</a:t>
            </a:r>
            <a:endParaRPr lang="zh-CN" altLang="en-US" sz="2800" dirty="0"/>
          </a:p>
        </p:txBody>
      </p:sp>
      <p:sp>
        <p:nvSpPr>
          <p:cNvPr id="10" name="文本框 9"/>
          <p:cNvSpPr txBox="1"/>
          <p:nvPr/>
        </p:nvSpPr>
        <p:spPr>
          <a:xfrm>
            <a:off x="1178355" y="108380"/>
            <a:ext cx="6095747" cy="584775"/>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四 填报内容及注意事项</a:t>
            </a:r>
            <a:r>
              <a:rPr lang="en-US" altLang="zh-CN" sz="2800" b="1" dirty="0">
                <a:solidFill>
                  <a:schemeClr val="bg1"/>
                </a:solidFill>
                <a:latin typeface="微软雅黑" panose="020B0503020204020204" pitchFamily="34" charset="-122"/>
                <a:ea typeface="微软雅黑" panose="020B0503020204020204" pitchFamily="34" charset="-122"/>
              </a:rPr>
              <a:t>—</a:t>
            </a:r>
            <a:r>
              <a:rPr lang="zh-CN" altLang="en-US" sz="3200" b="1" dirty="0">
                <a:solidFill>
                  <a:schemeClr val="bg1"/>
                </a:solidFill>
                <a:latin typeface="幼圆" panose="02010509060101010101" pitchFamily="49" charset="-122"/>
                <a:ea typeface="幼圆" panose="02010509060101010101" pitchFamily="49" charset="-122"/>
              </a:rPr>
              <a:t>企业表</a:t>
            </a:r>
          </a:p>
        </p:txBody>
      </p:sp>
      <p:sp>
        <p:nvSpPr>
          <p:cNvPr id="11" name="文本框 10"/>
          <p:cNvSpPr txBox="1"/>
          <p:nvPr/>
        </p:nvSpPr>
        <p:spPr>
          <a:xfrm>
            <a:off x="4096154" y="1416864"/>
            <a:ext cx="3561330" cy="769441"/>
          </a:xfrm>
          <a:prstGeom prst="rect">
            <a:avLst/>
          </a:prstGeom>
          <a:noFill/>
        </p:spPr>
        <p:txBody>
          <a:bodyPr wrap="square" rtlCol="0">
            <a:spAutoFit/>
          </a:bodyPr>
          <a:lstStyle/>
          <a:p>
            <a:pPr algn="dist"/>
            <a:r>
              <a:rPr lang="zh-CN" altLang="en-US" sz="4400" b="1" dirty="0">
                <a:solidFill>
                  <a:srgbClr val="235AA6"/>
                </a:solidFill>
                <a:latin typeface="微软雅黑" panose="020B0503020204020204" pitchFamily="34" charset="-122"/>
                <a:ea typeface="微软雅黑" panose="020B0503020204020204" pitchFamily="34" charset="-122"/>
              </a:rPr>
              <a:t>注意事项</a:t>
            </a:r>
          </a:p>
        </p:txBody>
      </p:sp>
    </p:spTree>
  </p:cSld>
  <p:clrMapOvr>
    <a:masterClrMapping/>
  </p:clrMapOvr>
  <p:transition spd="slow" advTm="4000">
    <p:wip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 xmlns:a14="http://schemas.microsoft.com/office/drawing/2010/main" val="0"/>
              </a:ext>
            </a:extLst>
          </a:blip>
          <a:srcRect t="62943" b="24314"/>
          <a:stretch>
            <a:fillRect/>
          </a:stretch>
        </p:blipFill>
        <p:spPr>
          <a:xfrm>
            <a:off x="0" y="6071418"/>
            <a:ext cx="12192000" cy="786582"/>
          </a:xfrm>
          <a:prstGeom prst="rect">
            <a:avLst/>
          </a:prstGeom>
        </p:spPr>
      </p:pic>
      <p:pic>
        <p:nvPicPr>
          <p:cNvPr id="3" name="图片 2"/>
          <p:cNvPicPr>
            <a:picLocks noChangeAspect="1"/>
          </p:cNvPicPr>
          <p:nvPr/>
        </p:nvPicPr>
        <p:blipFill rotWithShape="1">
          <a:blip r:embed="rId4" cstate="print">
            <a:extLst>
              <a:ext uri="{28A0092B-C50C-407E-A947-70E740481C1C}">
                <a14:useLocalDpi xmlns="" xmlns:a14="http://schemas.microsoft.com/office/drawing/2010/main" val="0"/>
              </a:ext>
            </a:extLst>
          </a:blip>
          <a:srcRect t="10036" b="88387"/>
          <a:stretch>
            <a:fillRect/>
          </a:stretch>
        </p:blipFill>
        <p:spPr>
          <a:xfrm>
            <a:off x="0" y="688258"/>
            <a:ext cx="12191999" cy="108155"/>
          </a:xfrm>
          <a:prstGeom prst="rect">
            <a:avLst/>
          </a:prstGeom>
        </p:spPr>
      </p:pic>
      <p:pic>
        <p:nvPicPr>
          <p:cNvPr id="7" name="图片 6"/>
          <p:cNvPicPr>
            <a:picLocks noChangeAspect="1"/>
          </p:cNvPicPr>
          <p:nvPr/>
        </p:nvPicPr>
        <p:blipFill rotWithShape="1">
          <a:blip r:embed="rId5" cstate="print">
            <a:extLst>
              <a:ext uri="{28A0092B-C50C-407E-A947-70E740481C1C}">
                <a14:useLocalDpi xmlns="" xmlns:a14="http://schemas.microsoft.com/office/drawing/2010/main" val="0"/>
              </a:ext>
            </a:extLst>
          </a:blip>
          <a:srcRect b="90108"/>
          <a:stretch>
            <a:fillRect/>
          </a:stretch>
        </p:blipFill>
        <p:spPr>
          <a:xfrm>
            <a:off x="0" y="0"/>
            <a:ext cx="12191999" cy="678426"/>
          </a:xfrm>
          <a:prstGeom prst="rect">
            <a:avLst/>
          </a:prstGeom>
        </p:spPr>
      </p:pic>
      <p:pic>
        <p:nvPicPr>
          <p:cNvPr id="33" name="图片 32"/>
          <p:cNvPicPr>
            <a:picLocks noChangeAspect="1"/>
          </p:cNvPicPr>
          <p:nvPr/>
        </p:nvPicPr>
        <p:blipFill rotWithShape="1">
          <a:blip r:embed="rId6" cstate="print">
            <a:extLst>
              <a:ext uri="{28A0092B-C50C-407E-A947-70E740481C1C}">
                <a14:useLocalDpi xmlns="" xmlns:a14="http://schemas.microsoft.com/office/drawing/2010/main" val="0"/>
              </a:ext>
            </a:extLst>
          </a:blip>
          <a:srcRect l="12854" t="25579" r="9876" b="9903"/>
          <a:stretch>
            <a:fillRect/>
          </a:stretch>
        </p:blipFill>
        <p:spPr>
          <a:xfrm>
            <a:off x="216867" y="43932"/>
            <a:ext cx="744622" cy="590562"/>
          </a:xfrm>
          <a:prstGeom prst="rect">
            <a:avLst/>
          </a:prstGeom>
        </p:spPr>
      </p:pic>
      <p:sp>
        <p:nvSpPr>
          <p:cNvPr id="6" name="文本框 5"/>
          <p:cNvSpPr txBox="1"/>
          <p:nvPr/>
        </p:nvSpPr>
        <p:spPr>
          <a:xfrm>
            <a:off x="882634" y="1972281"/>
            <a:ext cx="10089652" cy="5103833"/>
          </a:xfrm>
          <a:prstGeom prst="rect">
            <a:avLst/>
          </a:prstGeom>
          <a:noFill/>
        </p:spPr>
        <p:txBody>
          <a:bodyPr wrap="square" rtlCol="0">
            <a:spAutoFit/>
          </a:bodyPr>
          <a:lstStyle/>
          <a:p>
            <a:r>
              <a:rPr lang="en-US" altLang="zh-CN" sz="3200" dirty="0" smtClean="0">
                <a:latin typeface="微软雅黑" pitchFamily="34" charset="-122"/>
                <a:ea typeface="微软雅黑" pitchFamily="34" charset="-122"/>
              </a:rPr>
              <a:t>※</a:t>
            </a:r>
            <a:r>
              <a:rPr lang="zh-CN" altLang="en-US" sz="3200" dirty="0" smtClean="0">
                <a:latin typeface="微软雅黑" pitchFamily="34" charset="-122"/>
                <a:ea typeface="微软雅黑" pitchFamily="34" charset="-122"/>
              </a:rPr>
              <a:t>销项税额中相较去年重新设定了三档税率，注意填写口径</a:t>
            </a:r>
            <a:endParaRPr lang="en-US" altLang="zh-CN" sz="3200" dirty="0" smtClean="0">
              <a:latin typeface="微软雅黑" pitchFamily="34" charset="-122"/>
              <a:ea typeface="微软雅黑" pitchFamily="34" charset="-122"/>
            </a:endParaRPr>
          </a:p>
          <a:p>
            <a:endParaRPr lang="zh-CN" altLang="en-US" sz="3200" dirty="0" smtClean="0">
              <a:latin typeface="微软雅黑" pitchFamily="34" charset="-122"/>
              <a:ea typeface="微软雅黑" pitchFamily="34" charset="-122"/>
            </a:endParaRPr>
          </a:p>
          <a:p>
            <a:r>
              <a:rPr lang="en-US" altLang="zh-CN" sz="3200" dirty="0" smtClean="0">
                <a:latin typeface="微软雅黑" pitchFamily="34" charset="-122"/>
                <a:ea typeface="微软雅黑" pitchFamily="34" charset="-122"/>
              </a:rPr>
              <a:t>※</a:t>
            </a:r>
            <a:r>
              <a:rPr lang="zh-CN" altLang="en-US" sz="3200" dirty="0" smtClean="0">
                <a:latin typeface="微软雅黑" pitchFamily="34" charset="-122"/>
                <a:ea typeface="微软雅黑" pitchFamily="34" charset="-122"/>
              </a:rPr>
              <a:t>期初和期末留抵税额不应出现负数，如果期末留抵税额出现负数，核查</a:t>
            </a:r>
            <a:r>
              <a:rPr lang="en-US" altLang="zh-CN" sz="3200" dirty="0" smtClean="0">
                <a:latin typeface="微软雅黑" pitchFamily="34" charset="-122"/>
                <a:ea typeface="微软雅黑" pitchFamily="34" charset="-122"/>
              </a:rPr>
              <a:t>25</a:t>
            </a:r>
            <a:r>
              <a:rPr lang="zh-CN" altLang="en-US" sz="3200" dirty="0" smtClean="0">
                <a:latin typeface="微软雅黑" pitchFamily="34" charset="-122"/>
                <a:ea typeface="微软雅黑" pitchFamily="34" charset="-122"/>
              </a:rPr>
              <a:t>行“本年实际抵扣的税额”填写是否正确</a:t>
            </a:r>
            <a:endParaRPr lang="en-US" altLang="zh-CN" sz="3200" dirty="0" smtClean="0">
              <a:latin typeface="微软雅黑" pitchFamily="34" charset="-122"/>
              <a:ea typeface="微软雅黑" pitchFamily="34" charset="-122"/>
            </a:endParaRPr>
          </a:p>
          <a:p>
            <a:endParaRPr lang="zh-CN" altLang="en-US" sz="3200" dirty="0" smtClean="0">
              <a:latin typeface="微软雅黑" pitchFamily="34" charset="-122"/>
              <a:ea typeface="微软雅黑" pitchFamily="34" charset="-122"/>
            </a:endParaRPr>
          </a:p>
          <a:p>
            <a:r>
              <a:rPr lang="en-US" altLang="zh-CN" sz="3200" dirty="0" smtClean="0">
                <a:latin typeface="微软雅黑" pitchFamily="34" charset="-122"/>
                <a:ea typeface="微软雅黑" pitchFamily="34" charset="-122"/>
              </a:rPr>
              <a:t>※</a:t>
            </a:r>
            <a:r>
              <a:rPr lang="zh-CN" altLang="en-US" sz="3200" dirty="0" smtClean="0">
                <a:latin typeface="微软雅黑" pitchFamily="34" charset="-122"/>
                <a:ea typeface="微软雅黑" pitchFamily="34" charset="-122"/>
              </a:rPr>
              <a:t>期末未缴税额出现负数，请核实期初未缴和本年已缴税额。</a:t>
            </a:r>
          </a:p>
          <a:p>
            <a:pPr>
              <a:lnSpc>
                <a:spcPct val="150000"/>
              </a:lnSpc>
            </a:pPr>
            <a:endParaRPr lang="zh-CN" altLang="en-US" sz="2800" dirty="0"/>
          </a:p>
        </p:txBody>
      </p:sp>
      <p:sp>
        <p:nvSpPr>
          <p:cNvPr id="10" name="文本框 9"/>
          <p:cNvSpPr txBox="1"/>
          <p:nvPr/>
        </p:nvSpPr>
        <p:spPr>
          <a:xfrm>
            <a:off x="1178355" y="108380"/>
            <a:ext cx="6095747" cy="584775"/>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四 填报内容及注意事项</a:t>
            </a:r>
            <a:r>
              <a:rPr lang="en-US" altLang="zh-CN" sz="2800" b="1" dirty="0">
                <a:solidFill>
                  <a:schemeClr val="bg1"/>
                </a:solidFill>
                <a:latin typeface="微软雅黑" panose="020B0503020204020204" pitchFamily="34" charset="-122"/>
                <a:ea typeface="微软雅黑" panose="020B0503020204020204" pitchFamily="34" charset="-122"/>
              </a:rPr>
              <a:t>—</a:t>
            </a:r>
            <a:r>
              <a:rPr lang="zh-CN" altLang="en-US" sz="3200" b="1" dirty="0">
                <a:solidFill>
                  <a:schemeClr val="bg1"/>
                </a:solidFill>
                <a:latin typeface="幼圆" panose="02010509060101010101" pitchFamily="49" charset="-122"/>
                <a:ea typeface="幼圆" panose="02010509060101010101" pitchFamily="49" charset="-122"/>
              </a:rPr>
              <a:t>企业表</a:t>
            </a:r>
          </a:p>
        </p:txBody>
      </p:sp>
      <p:sp>
        <p:nvSpPr>
          <p:cNvPr id="11" name="文本框 10"/>
          <p:cNvSpPr txBox="1"/>
          <p:nvPr/>
        </p:nvSpPr>
        <p:spPr>
          <a:xfrm>
            <a:off x="3987097" y="1081305"/>
            <a:ext cx="3561330" cy="769441"/>
          </a:xfrm>
          <a:prstGeom prst="rect">
            <a:avLst/>
          </a:prstGeom>
          <a:noFill/>
        </p:spPr>
        <p:txBody>
          <a:bodyPr wrap="square" rtlCol="0">
            <a:spAutoFit/>
          </a:bodyPr>
          <a:lstStyle/>
          <a:p>
            <a:pPr algn="dist"/>
            <a:r>
              <a:rPr lang="zh-CN" altLang="en-US" sz="4400" b="1" dirty="0">
                <a:solidFill>
                  <a:srgbClr val="235AA6"/>
                </a:solidFill>
                <a:latin typeface="微软雅黑" panose="020B0503020204020204" pitchFamily="34" charset="-122"/>
                <a:ea typeface="微软雅黑" panose="020B0503020204020204" pitchFamily="34" charset="-122"/>
              </a:rPr>
              <a:t>注意事项</a:t>
            </a:r>
          </a:p>
        </p:txBody>
      </p:sp>
    </p:spTree>
  </p:cSld>
  <p:clrMapOvr>
    <a:masterClrMapping/>
  </p:clrMapOvr>
  <p:transition spd="slow" advTm="4000">
    <p:wip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 xmlns:a14="http://schemas.microsoft.com/office/drawing/2010/main" val="0"/>
              </a:ext>
            </a:extLst>
          </a:blip>
          <a:srcRect t="62943" b="24314"/>
          <a:stretch>
            <a:fillRect/>
          </a:stretch>
        </p:blipFill>
        <p:spPr>
          <a:xfrm>
            <a:off x="0" y="6071418"/>
            <a:ext cx="12192000" cy="786582"/>
          </a:xfrm>
          <a:prstGeom prst="rect">
            <a:avLst/>
          </a:prstGeom>
        </p:spPr>
      </p:pic>
      <p:pic>
        <p:nvPicPr>
          <p:cNvPr id="3" name="图片 2"/>
          <p:cNvPicPr>
            <a:picLocks noChangeAspect="1"/>
          </p:cNvPicPr>
          <p:nvPr/>
        </p:nvPicPr>
        <p:blipFill rotWithShape="1">
          <a:blip r:embed="rId4" cstate="print">
            <a:extLst>
              <a:ext uri="{28A0092B-C50C-407E-A947-70E740481C1C}">
                <a14:useLocalDpi xmlns="" xmlns:a14="http://schemas.microsoft.com/office/drawing/2010/main" val="0"/>
              </a:ext>
            </a:extLst>
          </a:blip>
          <a:srcRect t="10036" b="88387"/>
          <a:stretch>
            <a:fillRect/>
          </a:stretch>
        </p:blipFill>
        <p:spPr>
          <a:xfrm>
            <a:off x="0" y="688258"/>
            <a:ext cx="12191999" cy="108155"/>
          </a:xfrm>
          <a:prstGeom prst="rect">
            <a:avLst/>
          </a:prstGeom>
        </p:spPr>
      </p:pic>
      <p:pic>
        <p:nvPicPr>
          <p:cNvPr id="7" name="图片 6"/>
          <p:cNvPicPr>
            <a:picLocks noChangeAspect="1"/>
          </p:cNvPicPr>
          <p:nvPr/>
        </p:nvPicPr>
        <p:blipFill rotWithShape="1">
          <a:blip r:embed="rId5" cstate="print">
            <a:extLst>
              <a:ext uri="{28A0092B-C50C-407E-A947-70E740481C1C}">
                <a14:useLocalDpi xmlns="" xmlns:a14="http://schemas.microsoft.com/office/drawing/2010/main" val="0"/>
              </a:ext>
            </a:extLst>
          </a:blip>
          <a:srcRect b="90108"/>
          <a:stretch>
            <a:fillRect/>
          </a:stretch>
        </p:blipFill>
        <p:spPr>
          <a:xfrm>
            <a:off x="0" y="0"/>
            <a:ext cx="12191999" cy="678426"/>
          </a:xfrm>
          <a:prstGeom prst="rect">
            <a:avLst/>
          </a:prstGeom>
        </p:spPr>
      </p:pic>
      <p:pic>
        <p:nvPicPr>
          <p:cNvPr id="33" name="图片 32"/>
          <p:cNvPicPr>
            <a:picLocks noChangeAspect="1"/>
          </p:cNvPicPr>
          <p:nvPr/>
        </p:nvPicPr>
        <p:blipFill rotWithShape="1">
          <a:blip r:embed="rId6" cstate="print">
            <a:extLst>
              <a:ext uri="{28A0092B-C50C-407E-A947-70E740481C1C}">
                <a14:useLocalDpi xmlns="" xmlns:a14="http://schemas.microsoft.com/office/drawing/2010/main" val="0"/>
              </a:ext>
            </a:extLst>
          </a:blip>
          <a:srcRect l="12854" t="25579" r="9876" b="9903"/>
          <a:stretch>
            <a:fillRect/>
          </a:stretch>
        </p:blipFill>
        <p:spPr>
          <a:xfrm>
            <a:off x="216867" y="43932"/>
            <a:ext cx="744622" cy="590562"/>
          </a:xfrm>
          <a:prstGeom prst="rect">
            <a:avLst/>
          </a:prstGeom>
        </p:spPr>
      </p:pic>
      <p:sp>
        <p:nvSpPr>
          <p:cNvPr id="6" name="文本框 5"/>
          <p:cNvSpPr txBox="1"/>
          <p:nvPr/>
        </p:nvSpPr>
        <p:spPr>
          <a:xfrm>
            <a:off x="1178356" y="2595385"/>
            <a:ext cx="10246936" cy="3323987"/>
          </a:xfrm>
          <a:prstGeom prst="rect">
            <a:avLst/>
          </a:prstGeom>
          <a:noFill/>
        </p:spPr>
        <p:txBody>
          <a:bodyPr wrap="square" rtlCol="0">
            <a:spAutoFit/>
          </a:bodyPr>
          <a:lstStyle/>
          <a:p>
            <a:pPr>
              <a:lnSpc>
                <a:spcPct val="150000"/>
              </a:lnSpc>
            </a:pPr>
            <a:r>
              <a:rPr lang="en-US" altLang="zh-CN" sz="3200" b="1" dirty="0">
                <a:latin typeface="微软雅黑" panose="020B0503020204020204" pitchFamily="34" charset="-122"/>
                <a:ea typeface="微软雅黑" panose="020B0503020204020204" pitchFamily="34" charset="-122"/>
              </a:rPr>
              <a:t>3</a:t>
            </a:r>
            <a:r>
              <a:rPr lang="zh-CN" altLang="en-US" sz="3200" b="1" dirty="0">
                <a:latin typeface="微软雅黑" panose="020B0503020204020204" pitchFamily="34" charset="-122"/>
                <a:ea typeface="微软雅黑" panose="020B0503020204020204" pitchFamily="34" charset="-122"/>
              </a:rPr>
              <a:t>、</a:t>
            </a:r>
            <a:r>
              <a:rPr lang="zh-CN" altLang="zh-CN" sz="3200" b="1" dirty="0">
                <a:latin typeface="微软雅黑" panose="020B0503020204020204" pitchFamily="34" charset="-122"/>
                <a:ea typeface="微软雅黑" panose="020B0503020204020204" pitchFamily="34" charset="-122"/>
              </a:rPr>
              <a:t>第四大项房产税部分：</a:t>
            </a:r>
            <a:endParaRPr lang="en-US" altLang="zh-CN" sz="3200" dirty="0">
              <a:latin typeface="微软雅黑" panose="020B0503020204020204" pitchFamily="34" charset="-122"/>
              <a:ea typeface="微软雅黑" panose="020B0503020204020204" pitchFamily="34" charset="-122"/>
            </a:endParaRPr>
          </a:p>
          <a:p>
            <a:pPr>
              <a:lnSpc>
                <a:spcPct val="150000"/>
              </a:lnSpc>
            </a:pPr>
            <a:r>
              <a:rPr lang="zh-CN" altLang="zh-CN" sz="3200" dirty="0" smtClean="0">
                <a:latin typeface="微软雅黑" panose="020B0503020204020204" pitchFamily="34" charset="-122"/>
                <a:ea typeface="微软雅黑" panose="020B0503020204020204" pitchFamily="34" charset="-122"/>
              </a:rPr>
              <a:t>房产</a:t>
            </a:r>
            <a:r>
              <a:rPr lang="zh-CN" altLang="zh-CN" sz="3200" dirty="0">
                <a:latin typeface="微软雅黑" panose="020B0503020204020204" pitchFamily="34" charset="-122"/>
                <a:ea typeface="微软雅黑" panose="020B0503020204020204" pitchFamily="34" charset="-122"/>
              </a:rPr>
              <a:t>税面积有数则应纳房产税和已纳房产税应有</a:t>
            </a:r>
            <a:r>
              <a:rPr lang="zh-CN" altLang="zh-CN" sz="3200" dirty="0" smtClean="0">
                <a:latin typeface="微软雅黑" panose="020B0503020204020204" pitchFamily="34" charset="-122"/>
                <a:ea typeface="微软雅黑" panose="020B0503020204020204" pitchFamily="34" charset="-122"/>
              </a:rPr>
              <a:t>数</a:t>
            </a:r>
            <a:endParaRPr lang="en-US" altLang="zh-CN" sz="3200" dirty="0" smtClean="0">
              <a:latin typeface="微软雅黑" panose="020B0503020204020204" pitchFamily="34" charset="-122"/>
              <a:ea typeface="微软雅黑" panose="020B0503020204020204" pitchFamily="34" charset="-122"/>
            </a:endParaRPr>
          </a:p>
          <a:p>
            <a:pPr>
              <a:lnSpc>
                <a:spcPct val="150000"/>
              </a:lnSpc>
            </a:pPr>
            <a:r>
              <a:rPr lang="zh-CN" altLang="en-US" sz="3200" dirty="0" smtClean="0">
                <a:latin typeface="微软雅黑" panose="020B0503020204020204" pitchFamily="34" charset="-122"/>
                <a:ea typeface="微软雅黑" panose="020B0503020204020204" pitchFamily="34" charset="-122"/>
              </a:rPr>
              <a:t>注意从价计税的房产原值、计税余值合计及应纳房产税之间的比例是否正确</a:t>
            </a:r>
            <a:endParaRPr lang="en-US" altLang="zh-CN" sz="3200" dirty="0" smtClean="0">
              <a:latin typeface="微软雅黑" panose="020B0503020204020204" pitchFamily="34" charset="-122"/>
              <a:ea typeface="微软雅黑" panose="020B0503020204020204" pitchFamily="34" charset="-122"/>
            </a:endParaRPr>
          </a:p>
          <a:p>
            <a:endParaRPr lang="zh-CN" altLang="en-US" dirty="0"/>
          </a:p>
        </p:txBody>
      </p:sp>
      <p:sp>
        <p:nvSpPr>
          <p:cNvPr id="10" name="文本框 9"/>
          <p:cNvSpPr txBox="1"/>
          <p:nvPr/>
        </p:nvSpPr>
        <p:spPr>
          <a:xfrm>
            <a:off x="1178355" y="108380"/>
            <a:ext cx="6095747" cy="584775"/>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四 填报内容及注意事项</a:t>
            </a:r>
            <a:r>
              <a:rPr lang="en-US" altLang="zh-CN" sz="2800" b="1" dirty="0">
                <a:solidFill>
                  <a:schemeClr val="bg1"/>
                </a:solidFill>
                <a:latin typeface="微软雅黑" panose="020B0503020204020204" pitchFamily="34" charset="-122"/>
                <a:ea typeface="微软雅黑" panose="020B0503020204020204" pitchFamily="34" charset="-122"/>
              </a:rPr>
              <a:t>—</a:t>
            </a:r>
            <a:r>
              <a:rPr lang="zh-CN" altLang="en-US" sz="3200" b="1" dirty="0">
                <a:solidFill>
                  <a:schemeClr val="bg1"/>
                </a:solidFill>
                <a:latin typeface="幼圆" panose="02010509060101010101" pitchFamily="49" charset="-122"/>
                <a:ea typeface="幼圆" panose="02010509060101010101" pitchFamily="49" charset="-122"/>
              </a:rPr>
              <a:t>企业表</a:t>
            </a:r>
          </a:p>
        </p:txBody>
      </p:sp>
      <p:sp>
        <p:nvSpPr>
          <p:cNvPr id="11" name="文本框 10"/>
          <p:cNvSpPr txBox="1"/>
          <p:nvPr/>
        </p:nvSpPr>
        <p:spPr>
          <a:xfrm>
            <a:off x="4096154" y="1416864"/>
            <a:ext cx="3561330" cy="769441"/>
          </a:xfrm>
          <a:prstGeom prst="rect">
            <a:avLst/>
          </a:prstGeom>
          <a:noFill/>
        </p:spPr>
        <p:txBody>
          <a:bodyPr wrap="square" rtlCol="0">
            <a:spAutoFit/>
          </a:bodyPr>
          <a:lstStyle/>
          <a:p>
            <a:pPr algn="dist"/>
            <a:r>
              <a:rPr lang="zh-CN" altLang="en-US" sz="4400" b="1" dirty="0">
                <a:solidFill>
                  <a:srgbClr val="235AA6"/>
                </a:solidFill>
                <a:latin typeface="微软雅黑" panose="020B0503020204020204" pitchFamily="34" charset="-122"/>
                <a:ea typeface="微软雅黑" panose="020B0503020204020204" pitchFamily="34" charset="-122"/>
              </a:rPr>
              <a:t>注意事项</a:t>
            </a:r>
          </a:p>
        </p:txBody>
      </p:sp>
    </p:spTree>
  </p:cSld>
  <p:clrMapOvr>
    <a:masterClrMapping/>
  </p:clrMapOvr>
  <mc:AlternateContent xmlns:mc="http://schemas.openxmlformats.org/markup-compatibility/2006">
    <mc:Choice xmlns="" xmlns:p14="http://schemas.microsoft.com/office/powerpoint/2010/main" Requires="p14">
      <p:transition spd="slow" p14:dur="1500" advTm="4000">
        <p:split orient="vert"/>
      </p:transition>
    </mc:Choice>
    <mc:Fallback>
      <p:transition spd="slow" advTm="4000">
        <p:split orient="vert"/>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 xmlns:a14="http://schemas.microsoft.com/office/drawing/2010/main" val="0"/>
              </a:ext>
            </a:extLst>
          </a:blip>
          <a:srcRect t="62943" b="24314"/>
          <a:stretch>
            <a:fillRect/>
          </a:stretch>
        </p:blipFill>
        <p:spPr>
          <a:xfrm>
            <a:off x="0" y="6071418"/>
            <a:ext cx="12192000" cy="786582"/>
          </a:xfrm>
          <a:prstGeom prst="rect">
            <a:avLst/>
          </a:prstGeom>
        </p:spPr>
      </p:pic>
      <p:pic>
        <p:nvPicPr>
          <p:cNvPr id="3" name="图片 2"/>
          <p:cNvPicPr>
            <a:picLocks noChangeAspect="1"/>
          </p:cNvPicPr>
          <p:nvPr/>
        </p:nvPicPr>
        <p:blipFill rotWithShape="1">
          <a:blip r:embed="rId4" cstate="print">
            <a:extLst>
              <a:ext uri="{28A0092B-C50C-407E-A947-70E740481C1C}">
                <a14:useLocalDpi xmlns="" xmlns:a14="http://schemas.microsoft.com/office/drawing/2010/main" val="0"/>
              </a:ext>
            </a:extLst>
          </a:blip>
          <a:srcRect t="10036" b="88387"/>
          <a:stretch>
            <a:fillRect/>
          </a:stretch>
        </p:blipFill>
        <p:spPr>
          <a:xfrm>
            <a:off x="0" y="688258"/>
            <a:ext cx="12191999" cy="108155"/>
          </a:xfrm>
          <a:prstGeom prst="rect">
            <a:avLst/>
          </a:prstGeom>
        </p:spPr>
      </p:pic>
      <p:pic>
        <p:nvPicPr>
          <p:cNvPr id="7" name="图片 6"/>
          <p:cNvPicPr>
            <a:picLocks noChangeAspect="1"/>
          </p:cNvPicPr>
          <p:nvPr/>
        </p:nvPicPr>
        <p:blipFill rotWithShape="1">
          <a:blip r:embed="rId5" cstate="print">
            <a:extLst>
              <a:ext uri="{28A0092B-C50C-407E-A947-70E740481C1C}">
                <a14:useLocalDpi xmlns="" xmlns:a14="http://schemas.microsoft.com/office/drawing/2010/main" val="0"/>
              </a:ext>
            </a:extLst>
          </a:blip>
          <a:srcRect b="90108"/>
          <a:stretch>
            <a:fillRect/>
          </a:stretch>
        </p:blipFill>
        <p:spPr>
          <a:xfrm>
            <a:off x="0" y="0"/>
            <a:ext cx="12191999" cy="678426"/>
          </a:xfrm>
          <a:prstGeom prst="rect">
            <a:avLst/>
          </a:prstGeom>
        </p:spPr>
      </p:pic>
      <p:pic>
        <p:nvPicPr>
          <p:cNvPr id="33" name="图片 32"/>
          <p:cNvPicPr>
            <a:picLocks noChangeAspect="1"/>
          </p:cNvPicPr>
          <p:nvPr/>
        </p:nvPicPr>
        <p:blipFill rotWithShape="1">
          <a:blip r:embed="rId6" cstate="print">
            <a:extLst>
              <a:ext uri="{28A0092B-C50C-407E-A947-70E740481C1C}">
                <a14:useLocalDpi xmlns="" xmlns:a14="http://schemas.microsoft.com/office/drawing/2010/main" val="0"/>
              </a:ext>
            </a:extLst>
          </a:blip>
          <a:srcRect l="12854" t="25579" r="9876" b="9903"/>
          <a:stretch>
            <a:fillRect/>
          </a:stretch>
        </p:blipFill>
        <p:spPr>
          <a:xfrm>
            <a:off x="216867" y="43932"/>
            <a:ext cx="744622" cy="590562"/>
          </a:xfrm>
          <a:prstGeom prst="rect">
            <a:avLst/>
          </a:prstGeom>
        </p:spPr>
      </p:pic>
      <p:sp>
        <p:nvSpPr>
          <p:cNvPr id="6" name="文本框 5"/>
          <p:cNvSpPr txBox="1"/>
          <p:nvPr/>
        </p:nvSpPr>
        <p:spPr>
          <a:xfrm>
            <a:off x="1178356" y="2595385"/>
            <a:ext cx="10246936" cy="1308884"/>
          </a:xfrm>
          <a:prstGeom prst="rect">
            <a:avLst/>
          </a:prstGeom>
          <a:noFill/>
        </p:spPr>
        <p:txBody>
          <a:bodyPr wrap="square" rtlCol="0">
            <a:spAutoFit/>
          </a:bodyPr>
          <a:lstStyle/>
          <a:p>
            <a:pPr>
              <a:lnSpc>
                <a:spcPct val="150000"/>
              </a:lnSpc>
            </a:pPr>
            <a:r>
              <a:rPr lang="en-US" altLang="zh-CN" sz="2800" b="1" dirty="0">
                <a:latin typeface="微软雅黑" panose="020B0503020204020204" pitchFamily="34" charset="-122"/>
                <a:ea typeface="微软雅黑" panose="020B0503020204020204" pitchFamily="34" charset="-122"/>
              </a:rPr>
              <a:t> 4</a:t>
            </a:r>
            <a:r>
              <a:rPr lang="zh-CN" altLang="en-US" sz="2800" b="1" dirty="0">
                <a:latin typeface="微软雅黑" panose="020B0503020204020204" pitchFamily="34" charset="-122"/>
                <a:ea typeface="微软雅黑" panose="020B0503020204020204" pitchFamily="34" charset="-122"/>
              </a:rPr>
              <a:t>、</a:t>
            </a:r>
            <a:r>
              <a:rPr lang="zh-CN" altLang="zh-CN" sz="2800" b="1" dirty="0">
                <a:latin typeface="微软雅黑" panose="020B0503020204020204" pitchFamily="34" charset="-122"/>
                <a:ea typeface="微软雅黑" panose="020B0503020204020204" pitchFamily="34" charset="-122"/>
              </a:rPr>
              <a:t>第五大项城镇土地使用税：</a:t>
            </a:r>
            <a:endParaRPr lang="en-US" altLang="zh-CN" sz="2800" dirty="0">
              <a:latin typeface="微软雅黑" panose="020B0503020204020204" pitchFamily="34" charset="-122"/>
              <a:ea typeface="微软雅黑" panose="020B0503020204020204" pitchFamily="34" charset="-122"/>
            </a:endParaRPr>
          </a:p>
          <a:p>
            <a:pPr>
              <a:lnSpc>
                <a:spcPct val="150000"/>
              </a:lnSpc>
            </a:pPr>
            <a:r>
              <a:rPr lang="en-US" altLang="zh-CN" sz="2800" dirty="0">
                <a:latin typeface="微软雅黑" panose="020B0503020204020204" pitchFamily="34" charset="-122"/>
                <a:ea typeface="微软雅黑" panose="020B0503020204020204" pitchFamily="34" charset="-122"/>
              </a:rPr>
              <a:t>       </a:t>
            </a:r>
            <a:r>
              <a:rPr lang="zh-CN" altLang="zh-CN" sz="2800" dirty="0">
                <a:latin typeface="微软雅黑" panose="020B0503020204020204" pitchFamily="34" charset="-122"/>
                <a:ea typeface="微软雅黑" panose="020B0503020204020204" pitchFamily="34" charset="-122"/>
              </a:rPr>
              <a:t>土地面积有数则应税面积合计和应纳，已纳税额都应有数。</a:t>
            </a:r>
            <a:endParaRPr lang="zh-CN" altLang="en-US" sz="2800" dirty="0">
              <a:latin typeface="微软雅黑" panose="020B0503020204020204" pitchFamily="34" charset="-122"/>
              <a:ea typeface="微软雅黑" panose="020B0503020204020204" pitchFamily="34" charset="-122"/>
            </a:endParaRPr>
          </a:p>
        </p:txBody>
      </p:sp>
      <p:sp>
        <p:nvSpPr>
          <p:cNvPr id="10" name="文本框 9"/>
          <p:cNvSpPr txBox="1"/>
          <p:nvPr/>
        </p:nvSpPr>
        <p:spPr>
          <a:xfrm>
            <a:off x="1178355" y="108380"/>
            <a:ext cx="6095747" cy="584775"/>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四 填报内容及注意事项</a:t>
            </a:r>
            <a:r>
              <a:rPr lang="en-US" altLang="zh-CN" sz="2800" b="1" dirty="0">
                <a:solidFill>
                  <a:schemeClr val="bg1"/>
                </a:solidFill>
                <a:latin typeface="微软雅黑" panose="020B0503020204020204" pitchFamily="34" charset="-122"/>
                <a:ea typeface="微软雅黑" panose="020B0503020204020204" pitchFamily="34" charset="-122"/>
              </a:rPr>
              <a:t>—</a:t>
            </a:r>
            <a:r>
              <a:rPr lang="zh-CN" altLang="en-US" sz="3200" b="1" dirty="0">
                <a:solidFill>
                  <a:schemeClr val="bg1"/>
                </a:solidFill>
                <a:latin typeface="幼圆" panose="02010509060101010101" pitchFamily="49" charset="-122"/>
                <a:ea typeface="幼圆" panose="02010509060101010101" pitchFamily="49" charset="-122"/>
              </a:rPr>
              <a:t>企业表</a:t>
            </a:r>
          </a:p>
        </p:txBody>
      </p:sp>
      <p:sp>
        <p:nvSpPr>
          <p:cNvPr id="11" name="文本框 10"/>
          <p:cNvSpPr txBox="1"/>
          <p:nvPr/>
        </p:nvSpPr>
        <p:spPr>
          <a:xfrm>
            <a:off x="4096154" y="1416864"/>
            <a:ext cx="3561330" cy="769441"/>
          </a:xfrm>
          <a:prstGeom prst="rect">
            <a:avLst/>
          </a:prstGeom>
          <a:noFill/>
        </p:spPr>
        <p:txBody>
          <a:bodyPr wrap="square" rtlCol="0">
            <a:spAutoFit/>
          </a:bodyPr>
          <a:lstStyle/>
          <a:p>
            <a:pPr algn="dist"/>
            <a:r>
              <a:rPr lang="zh-CN" altLang="en-US" sz="4400" b="1" dirty="0">
                <a:solidFill>
                  <a:srgbClr val="235AA6"/>
                </a:solidFill>
                <a:latin typeface="微软雅黑" panose="020B0503020204020204" pitchFamily="34" charset="-122"/>
                <a:ea typeface="微软雅黑" panose="020B0503020204020204" pitchFamily="34" charset="-122"/>
              </a:rPr>
              <a:t>注意事项</a:t>
            </a:r>
          </a:p>
        </p:txBody>
      </p:sp>
    </p:spTree>
  </p:cSld>
  <p:clrMapOvr>
    <a:masterClrMapping/>
  </p:clrMapOvr>
  <p:transition spd="slow" advTm="4000">
    <p:wip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 xmlns:a14="http://schemas.microsoft.com/office/drawing/2010/main" val="0"/>
              </a:ext>
            </a:extLst>
          </a:blip>
          <a:srcRect t="62943" b="24314"/>
          <a:stretch>
            <a:fillRect/>
          </a:stretch>
        </p:blipFill>
        <p:spPr>
          <a:xfrm>
            <a:off x="0" y="6071418"/>
            <a:ext cx="12192000" cy="786582"/>
          </a:xfrm>
          <a:prstGeom prst="rect">
            <a:avLst/>
          </a:prstGeom>
        </p:spPr>
      </p:pic>
      <p:pic>
        <p:nvPicPr>
          <p:cNvPr id="3" name="图片 2"/>
          <p:cNvPicPr>
            <a:picLocks noChangeAspect="1"/>
          </p:cNvPicPr>
          <p:nvPr/>
        </p:nvPicPr>
        <p:blipFill rotWithShape="1">
          <a:blip r:embed="rId4" cstate="print">
            <a:extLst>
              <a:ext uri="{28A0092B-C50C-407E-A947-70E740481C1C}">
                <a14:useLocalDpi xmlns="" xmlns:a14="http://schemas.microsoft.com/office/drawing/2010/main" val="0"/>
              </a:ext>
            </a:extLst>
          </a:blip>
          <a:srcRect t="10036" b="88387"/>
          <a:stretch>
            <a:fillRect/>
          </a:stretch>
        </p:blipFill>
        <p:spPr>
          <a:xfrm>
            <a:off x="0" y="688258"/>
            <a:ext cx="12191999" cy="108155"/>
          </a:xfrm>
          <a:prstGeom prst="rect">
            <a:avLst/>
          </a:prstGeom>
        </p:spPr>
      </p:pic>
      <p:pic>
        <p:nvPicPr>
          <p:cNvPr id="7" name="图片 6"/>
          <p:cNvPicPr>
            <a:picLocks noChangeAspect="1"/>
          </p:cNvPicPr>
          <p:nvPr/>
        </p:nvPicPr>
        <p:blipFill rotWithShape="1">
          <a:blip r:embed="rId5" cstate="print">
            <a:extLst>
              <a:ext uri="{28A0092B-C50C-407E-A947-70E740481C1C}">
                <a14:useLocalDpi xmlns="" xmlns:a14="http://schemas.microsoft.com/office/drawing/2010/main" val="0"/>
              </a:ext>
            </a:extLst>
          </a:blip>
          <a:srcRect b="90108"/>
          <a:stretch>
            <a:fillRect/>
          </a:stretch>
        </p:blipFill>
        <p:spPr>
          <a:xfrm>
            <a:off x="0" y="0"/>
            <a:ext cx="12191999" cy="678426"/>
          </a:xfrm>
          <a:prstGeom prst="rect">
            <a:avLst/>
          </a:prstGeom>
        </p:spPr>
      </p:pic>
      <p:pic>
        <p:nvPicPr>
          <p:cNvPr id="33" name="图片 32"/>
          <p:cNvPicPr>
            <a:picLocks noChangeAspect="1"/>
          </p:cNvPicPr>
          <p:nvPr/>
        </p:nvPicPr>
        <p:blipFill rotWithShape="1">
          <a:blip r:embed="rId6" cstate="print">
            <a:extLst>
              <a:ext uri="{28A0092B-C50C-407E-A947-70E740481C1C}">
                <a14:useLocalDpi xmlns="" xmlns:a14="http://schemas.microsoft.com/office/drawing/2010/main" val="0"/>
              </a:ext>
            </a:extLst>
          </a:blip>
          <a:srcRect l="12854" t="25579" r="9876" b="9903"/>
          <a:stretch>
            <a:fillRect/>
          </a:stretch>
        </p:blipFill>
        <p:spPr>
          <a:xfrm>
            <a:off x="216867" y="43932"/>
            <a:ext cx="744622" cy="590562"/>
          </a:xfrm>
          <a:prstGeom prst="rect">
            <a:avLst/>
          </a:prstGeom>
        </p:spPr>
      </p:pic>
      <p:sp>
        <p:nvSpPr>
          <p:cNvPr id="6" name="文本框 5"/>
          <p:cNvSpPr txBox="1"/>
          <p:nvPr/>
        </p:nvSpPr>
        <p:spPr>
          <a:xfrm>
            <a:off x="1178356" y="2595385"/>
            <a:ext cx="10246936" cy="2031325"/>
          </a:xfrm>
          <a:prstGeom prst="rect">
            <a:avLst/>
          </a:prstGeom>
          <a:noFill/>
        </p:spPr>
        <p:txBody>
          <a:bodyPr wrap="square" rtlCol="0">
            <a:spAutoFit/>
          </a:bodyPr>
          <a:lstStyle/>
          <a:p>
            <a:pPr>
              <a:lnSpc>
                <a:spcPct val="150000"/>
              </a:lnSpc>
            </a:pPr>
            <a:r>
              <a:rPr lang="en-US" altLang="zh-CN" sz="2800" b="1" dirty="0">
                <a:latin typeface="微软雅黑" panose="020B0503020204020204" pitchFamily="34" charset="-122"/>
                <a:ea typeface="微软雅黑" panose="020B0503020204020204" pitchFamily="34" charset="-122"/>
              </a:rPr>
              <a:t> </a:t>
            </a:r>
            <a:r>
              <a:rPr lang="en-US" altLang="zh-CN" sz="2800" b="1" dirty="0" smtClean="0">
                <a:latin typeface="微软雅黑" panose="020B0503020204020204" pitchFamily="34" charset="-122"/>
                <a:ea typeface="微软雅黑" panose="020B0503020204020204" pitchFamily="34" charset="-122"/>
              </a:rPr>
              <a:t>5</a:t>
            </a:r>
            <a:r>
              <a:rPr lang="zh-CN" altLang="en-US" sz="2800" b="1" dirty="0" smtClean="0">
                <a:latin typeface="微软雅黑" panose="020B0503020204020204" pitchFamily="34" charset="-122"/>
                <a:ea typeface="微软雅黑" panose="020B0503020204020204" pitchFamily="34" charset="-122"/>
              </a:rPr>
              <a:t>、</a:t>
            </a:r>
            <a:r>
              <a:rPr lang="zh-CN" altLang="zh-CN" sz="2800" b="1" dirty="0" smtClean="0">
                <a:latin typeface="微软雅黑" panose="020B0503020204020204" pitchFamily="34" charset="-122"/>
                <a:ea typeface="微软雅黑" panose="020B0503020204020204" pitchFamily="34" charset="-122"/>
              </a:rPr>
              <a:t>第</a:t>
            </a:r>
            <a:r>
              <a:rPr lang="zh-CN" altLang="en-US" sz="2800" b="1" dirty="0" smtClean="0">
                <a:latin typeface="微软雅黑" panose="020B0503020204020204" pitchFamily="34" charset="-122"/>
                <a:ea typeface="微软雅黑" panose="020B0503020204020204" pitchFamily="34" charset="-122"/>
              </a:rPr>
              <a:t>六</a:t>
            </a:r>
            <a:r>
              <a:rPr lang="zh-CN" altLang="zh-CN" sz="2800" b="1" dirty="0" smtClean="0">
                <a:latin typeface="微软雅黑" panose="020B0503020204020204" pitchFamily="34" charset="-122"/>
                <a:ea typeface="微软雅黑" panose="020B0503020204020204" pitchFamily="34" charset="-122"/>
              </a:rPr>
              <a:t>大项</a:t>
            </a:r>
            <a:r>
              <a:rPr lang="zh-CN" altLang="en-US" sz="2800" b="1" dirty="0" smtClean="0">
                <a:latin typeface="微软雅黑" panose="020B0503020204020204" pitchFamily="34" charset="-122"/>
                <a:ea typeface="微软雅黑" panose="020B0503020204020204" pitchFamily="34" charset="-122"/>
              </a:rPr>
              <a:t>车船税</a:t>
            </a:r>
            <a:r>
              <a:rPr lang="zh-CN" altLang="zh-CN" sz="2800" b="1" dirty="0" smtClean="0">
                <a:latin typeface="微软雅黑" panose="020B0503020204020204" pitchFamily="34" charset="-122"/>
                <a:ea typeface="微软雅黑" panose="020B0503020204020204" pitchFamily="34" charset="-122"/>
              </a:rPr>
              <a:t>：</a:t>
            </a:r>
            <a:endParaRPr lang="en-US" altLang="zh-CN" sz="2800" dirty="0">
              <a:latin typeface="微软雅黑" panose="020B0503020204020204" pitchFamily="34" charset="-122"/>
              <a:ea typeface="微软雅黑" panose="020B0503020204020204" pitchFamily="34" charset="-122"/>
            </a:endParaRPr>
          </a:p>
          <a:p>
            <a:pPr>
              <a:lnSpc>
                <a:spcPct val="150000"/>
              </a:lnSpc>
            </a:pPr>
            <a:r>
              <a:rPr lang="zh-CN" altLang="en-US" sz="2800" dirty="0" smtClean="0">
                <a:latin typeface="微软雅黑" pitchFamily="34" charset="-122"/>
                <a:ea typeface="微软雅黑" pitchFamily="34" charset="-122"/>
              </a:rPr>
              <a:t>车船税中已纳车船税税额填写企业自行缴纳的车船税，代收（扣）代缴车船税填写企业代扣代缴的车船税，例如保险公司。</a:t>
            </a:r>
            <a:endParaRPr lang="zh-CN" altLang="en-US" sz="2800" dirty="0">
              <a:latin typeface="微软雅黑" pitchFamily="34" charset="-122"/>
              <a:ea typeface="微软雅黑" pitchFamily="34" charset="-122"/>
            </a:endParaRPr>
          </a:p>
        </p:txBody>
      </p:sp>
      <p:sp>
        <p:nvSpPr>
          <p:cNvPr id="10" name="文本框 9"/>
          <p:cNvSpPr txBox="1"/>
          <p:nvPr/>
        </p:nvSpPr>
        <p:spPr>
          <a:xfrm>
            <a:off x="1178355" y="108380"/>
            <a:ext cx="6095747" cy="584775"/>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四 填报内容及注意事项</a:t>
            </a:r>
            <a:r>
              <a:rPr lang="en-US" altLang="zh-CN" sz="2800" b="1" dirty="0">
                <a:solidFill>
                  <a:schemeClr val="bg1"/>
                </a:solidFill>
                <a:latin typeface="微软雅黑" panose="020B0503020204020204" pitchFamily="34" charset="-122"/>
                <a:ea typeface="微软雅黑" panose="020B0503020204020204" pitchFamily="34" charset="-122"/>
              </a:rPr>
              <a:t>—</a:t>
            </a:r>
            <a:r>
              <a:rPr lang="zh-CN" altLang="en-US" sz="3200" b="1" dirty="0">
                <a:solidFill>
                  <a:schemeClr val="bg1"/>
                </a:solidFill>
                <a:latin typeface="幼圆" panose="02010509060101010101" pitchFamily="49" charset="-122"/>
                <a:ea typeface="幼圆" panose="02010509060101010101" pitchFamily="49" charset="-122"/>
              </a:rPr>
              <a:t>企业表</a:t>
            </a:r>
          </a:p>
        </p:txBody>
      </p:sp>
      <p:sp>
        <p:nvSpPr>
          <p:cNvPr id="11" name="文本框 10"/>
          <p:cNvSpPr txBox="1"/>
          <p:nvPr/>
        </p:nvSpPr>
        <p:spPr>
          <a:xfrm>
            <a:off x="4096154" y="1416864"/>
            <a:ext cx="3561330" cy="769441"/>
          </a:xfrm>
          <a:prstGeom prst="rect">
            <a:avLst/>
          </a:prstGeom>
          <a:noFill/>
        </p:spPr>
        <p:txBody>
          <a:bodyPr wrap="square" rtlCol="0">
            <a:spAutoFit/>
          </a:bodyPr>
          <a:lstStyle/>
          <a:p>
            <a:pPr algn="dist"/>
            <a:r>
              <a:rPr lang="zh-CN" altLang="en-US" sz="4400" b="1" dirty="0">
                <a:solidFill>
                  <a:srgbClr val="235AA6"/>
                </a:solidFill>
                <a:latin typeface="微软雅黑" panose="020B0503020204020204" pitchFamily="34" charset="-122"/>
                <a:ea typeface="微软雅黑" panose="020B0503020204020204" pitchFamily="34" charset="-122"/>
              </a:rPr>
              <a:t>注意事项</a:t>
            </a:r>
          </a:p>
        </p:txBody>
      </p:sp>
    </p:spTree>
  </p:cSld>
  <p:clrMapOvr>
    <a:masterClrMapping/>
  </p:clrMapOvr>
  <p:transition spd="slow" advTm="4000">
    <p:wipe/>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FF5FB"/>
        </a:solidFill>
        <a:effectLst/>
      </p:bgPr>
    </p:bg>
    <p:spTree>
      <p:nvGrpSpPr>
        <p:cNvPr id="1" name=""/>
        <p:cNvGrpSpPr/>
        <p:nvPr/>
      </p:nvGrpSpPr>
      <p:grpSpPr>
        <a:xfrm>
          <a:off x="0" y="0"/>
          <a:ext cx="0" cy="0"/>
          <a:chOff x="0" y="0"/>
          <a:chExt cx="0" cy="0"/>
        </a:xfrm>
      </p:grpSpPr>
      <p:grpSp>
        <p:nvGrpSpPr>
          <p:cNvPr id="14" name="组合 13"/>
          <p:cNvGrpSpPr/>
          <p:nvPr/>
        </p:nvGrpSpPr>
        <p:grpSpPr>
          <a:xfrm>
            <a:off x="1920878" y="1192866"/>
            <a:ext cx="8261507" cy="3724930"/>
            <a:chOff x="3608439" y="1028849"/>
            <a:chExt cx="5130208" cy="6389328"/>
          </a:xfrm>
        </p:grpSpPr>
        <p:sp>
          <p:nvSpPr>
            <p:cNvPr id="8" name="文本框 7"/>
            <p:cNvSpPr txBox="1"/>
            <p:nvPr/>
          </p:nvSpPr>
          <p:spPr>
            <a:xfrm>
              <a:off x="4979472" y="1028849"/>
              <a:ext cx="2233055" cy="600133"/>
            </a:xfrm>
            <a:prstGeom prst="rect">
              <a:avLst/>
            </a:prstGeom>
            <a:noFill/>
          </p:spPr>
          <p:txBody>
            <a:bodyPr wrap="square" rtlCol="0">
              <a:spAutoFit/>
            </a:bodyPr>
            <a:lstStyle/>
            <a:p>
              <a:pPr algn="dist"/>
              <a:r>
                <a:rPr lang="zh-CN" altLang="en-US" sz="3600" b="1" dirty="0">
                  <a:solidFill>
                    <a:srgbClr val="235AA6"/>
                  </a:solidFill>
                  <a:latin typeface="微软雅黑" panose="020B0503020204020204" pitchFamily="34" charset="-122"/>
                  <a:ea typeface="微软雅黑" panose="020B0503020204020204" pitchFamily="34" charset="-122"/>
                </a:rPr>
                <a:t>简要介绍</a:t>
              </a:r>
            </a:p>
          </p:txBody>
        </p:sp>
        <p:sp>
          <p:nvSpPr>
            <p:cNvPr id="13" name="文本框 12"/>
            <p:cNvSpPr txBox="1"/>
            <p:nvPr/>
          </p:nvSpPr>
          <p:spPr>
            <a:xfrm>
              <a:off x="3608439" y="2196444"/>
              <a:ext cx="5130208" cy="5221733"/>
            </a:xfrm>
            <a:prstGeom prst="rect">
              <a:avLst/>
            </a:prstGeom>
            <a:noFill/>
          </p:spPr>
          <p:txBody>
            <a:bodyPr wrap="square" rtlCol="0">
              <a:spAutoFit/>
            </a:bodyPr>
            <a:lstStyle/>
            <a:p>
              <a:pPr>
                <a:lnSpc>
                  <a:spcPct val="150000"/>
                </a:lnSpc>
              </a:pPr>
              <a:r>
                <a:rPr lang="en-US" altLang="zh-CN" sz="2800" dirty="0">
                  <a:latin typeface="微软雅黑" panose="020B0503020204020204" pitchFamily="34" charset="-122"/>
                  <a:ea typeface="微软雅黑" panose="020B0503020204020204" pitchFamily="34" charset="-122"/>
                </a:rPr>
                <a:t>        </a:t>
              </a:r>
              <a:r>
                <a:rPr lang="zh-CN" altLang="zh-CN" sz="2800" dirty="0">
                  <a:latin typeface="微软雅黑" panose="020B0503020204020204" pitchFamily="34" charset="-122"/>
                  <a:ea typeface="微软雅黑" panose="020B0503020204020204" pitchFamily="34" charset="-122"/>
                </a:rPr>
                <a:t>全国税收调查工作是财政部和国家税务总局联合布置的一项重要的日常性工作，</a:t>
              </a:r>
              <a:r>
                <a:rPr lang="zh-CN" altLang="en-US" sz="2800" dirty="0">
                  <a:latin typeface="微软雅黑" panose="020B0503020204020204" pitchFamily="34" charset="-122"/>
                  <a:ea typeface="微软雅黑" panose="020B0503020204020204" pitchFamily="34" charset="-122"/>
                </a:rPr>
                <a:t>每年开展一次，</a:t>
              </a:r>
              <a:r>
                <a:rPr lang="zh-CN" altLang="zh-CN" sz="2800" dirty="0">
                  <a:latin typeface="微软雅黑" panose="020B0503020204020204" pitchFamily="34" charset="-122"/>
                  <a:ea typeface="微软雅黑" panose="020B0503020204020204" pitchFamily="34" charset="-122"/>
                </a:rPr>
                <a:t>是直接为研究财税改革方案，制定财税政策，加强财税管理服务的一项重要的基础性工作。</a:t>
              </a:r>
            </a:p>
            <a:p>
              <a:pPr>
                <a:lnSpc>
                  <a:spcPct val="150000"/>
                </a:lnSpc>
              </a:pP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pic>
        <p:nvPicPr>
          <p:cNvPr id="16" name="图片 15"/>
          <p:cNvPicPr>
            <a:picLocks noChangeAspect="1"/>
          </p:cNvPicPr>
          <p:nvPr/>
        </p:nvPicPr>
        <p:blipFill rotWithShape="1">
          <a:blip r:embed="rId3" cstate="print">
            <a:extLst>
              <a:ext uri="{28A0092B-C50C-407E-A947-70E740481C1C}">
                <a14:useLocalDpi xmlns="" xmlns:a14="http://schemas.microsoft.com/office/drawing/2010/main" val="0"/>
              </a:ext>
            </a:extLst>
          </a:blip>
          <a:srcRect t="49538"/>
          <a:stretch>
            <a:fillRect/>
          </a:stretch>
        </p:blipFill>
        <p:spPr>
          <a:xfrm>
            <a:off x="0" y="4506012"/>
            <a:ext cx="12192000" cy="2500052"/>
          </a:xfrm>
          <a:prstGeom prst="rect">
            <a:avLst/>
          </a:prstGeom>
        </p:spPr>
      </p:pic>
      <p:grpSp>
        <p:nvGrpSpPr>
          <p:cNvPr id="2" name="组合 1"/>
          <p:cNvGrpSpPr/>
          <p:nvPr/>
        </p:nvGrpSpPr>
        <p:grpSpPr>
          <a:xfrm>
            <a:off x="0" y="0"/>
            <a:ext cx="12191999" cy="678426"/>
            <a:chOff x="0" y="0"/>
            <a:chExt cx="12191999" cy="678426"/>
          </a:xfrm>
        </p:grpSpPr>
        <p:pic>
          <p:nvPicPr>
            <p:cNvPr id="7" name="图片 6"/>
            <p:cNvPicPr>
              <a:picLocks noChangeAspect="1"/>
            </p:cNvPicPr>
            <p:nvPr/>
          </p:nvPicPr>
          <p:blipFill rotWithShape="1">
            <a:blip r:embed="rId4" cstate="print">
              <a:extLst>
                <a:ext uri="{28A0092B-C50C-407E-A947-70E740481C1C}">
                  <a14:useLocalDpi xmlns="" xmlns:a14="http://schemas.microsoft.com/office/drawing/2010/main" val="0"/>
                </a:ext>
              </a:extLst>
            </a:blip>
            <a:srcRect b="90108"/>
            <a:stretch>
              <a:fillRect/>
            </a:stretch>
          </p:blipFill>
          <p:spPr>
            <a:xfrm>
              <a:off x="0" y="0"/>
              <a:ext cx="12191999" cy="678426"/>
            </a:xfrm>
            <a:prstGeom prst="rect">
              <a:avLst/>
            </a:prstGeom>
          </p:spPr>
        </p:pic>
        <p:pic>
          <p:nvPicPr>
            <p:cNvPr id="9" name="图片 8"/>
            <p:cNvPicPr>
              <a:picLocks noChangeAspect="1"/>
            </p:cNvPicPr>
            <p:nvPr/>
          </p:nvPicPr>
          <p:blipFill rotWithShape="1">
            <a:blip r:embed="rId5" cstate="print">
              <a:extLst>
                <a:ext uri="{28A0092B-C50C-407E-A947-70E740481C1C}">
                  <a14:useLocalDpi xmlns="" xmlns:a14="http://schemas.microsoft.com/office/drawing/2010/main" val="0"/>
                </a:ext>
              </a:extLst>
            </a:blip>
            <a:srcRect l="12854" t="25579" r="9876" b="9903"/>
            <a:stretch>
              <a:fillRect/>
            </a:stretch>
          </p:blipFill>
          <p:spPr>
            <a:xfrm>
              <a:off x="216867" y="43932"/>
              <a:ext cx="744622" cy="590562"/>
            </a:xfrm>
            <a:prstGeom prst="rect">
              <a:avLst/>
            </a:prstGeom>
          </p:spPr>
        </p:pic>
        <p:sp>
          <p:nvSpPr>
            <p:cNvPr id="10" name="文本框 9"/>
            <p:cNvSpPr txBox="1"/>
            <p:nvPr/>
          </p:nvSpPr>
          <p:spPr>
            <a:xfrm>
              <a:off x="1178356" y="108380"/>
              <a:ext cx="3882794" cy="523220"/>
            </a:xfrm>
            <a:prstGeom prst="rect">
              <a:avLst/>
            </a:prstGeom>
            <a:noFill/>
          </p:spPr>
          <p:txBody>
            <a:bodyPr wrap="non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一 什么是税收资料调查</a:t>
              </a:r>
            </a:p>
          </p:txBody>
        </p:sp>
      </p:grpSp>
    </p:spTree>
  </p:cSld>
  <p:clrMapOvr>
    <a:masterClrMapping/>
  </p:clrMapOvr>
  <mc:AlternateContent xmlns:mc="http://schemas.openxmlformats.org/markup-compatibility/2006">
    <mc:Choice xmlns=""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 xmlns:a14="http://schemas.microsoft.com/office/drawing/2010/main" val="0"/>
              </a:ext>
            </a:extLst>
          </a:blip>
          <a:srcRect t="62943" b="24314"/>
          <a:stretch>
            <a:fillRect/>
          </a:stretch>
        </p:blipFill>
        <p:spPr>
          <a:xfrm>
            <a:off x="0" y="6071418"/>
            <a:ext cx="12192000" cy="786582"/>
          </a:xfrm>
          <a:prstGeom prst="rect">
            <a:avLst/>
          </a:prstGeom>
        </p:spPr>
      </p:pic>
      <p:pic>
        <p:nvPicPr>
          <p:cNvPr id="3" name="图片 2"/>
          <p:cNvPicPr>
            <a:picLocks noChangeAspect="1"/>
          </p:cNvPicPr>
          <p:nvPr/>
        </p:nvPicPr>
        <p:blipFill rotWithShape="1">
          <a:blip r:embed="rId4" cstate="print">
            <a:extLst>
              <a:ext uri="{28A0092B-C50C-407E-A947-70E740481C1C}">
                <a14:useLocalDpi xmlns="" xmlns:a14="http://schemas.microsoft.com/office/drawing/2010/main" val="0"/>
              </a:ext>
            </a:extLst>
          </a:blip>
          <a:srcRect t="10036" b="88387"/>
          <a:stretch>
            <a:fillRect/>
          </a:stretch>
        </p:blipFill>
        <p:spPr>
          <a:xfrm>
            <a:off x="0" y="688258"/>
            <a:ext cx="12191999" cy="108155"/>
          </a:xfrm>
          <a:prstGeom prst="rect">
            <a:avLst/>
          </a:prstGeom>
        </p:spPr>
      </p:pic>
      <p:pic>
        <p:nvPicPr>
          <p:cNvPr id="7" name="图片 6"/>
          <p:cNvPicPr>
            <a:picLocks noChangeAspect="1"/>
          </p:cNvPicPr>
          <p:nvPr/>
        </p:nvPicPr>
        <p:blipFill rotWithShape="1">
          <a:blip r:embed="rId5" cstate="print">
            <a:extLst>
              <a:ext uri="{28A0092B-C50C-407E-A947-70E740481C1C}">
                <a14:useLocalDpi xmlns="" xmlns:a14="http://schemas.microsoft.com/office/drawing/2010/main" val="0"/>
              </a:ext>
            </a:extLst>
          </a:blip>
          <a:srcRect b="90108"/>
          <a:stretch>
            <a:fillRect/>
          </a:stretch>
        </p:blipFill>
        <p:spPr>
          <a:xfrm>
            <a:off x="0" y="0"/>
            <a:ext cx="12191999" cy="678426"/>
          </a:xfrm>
          <a:prstGeom prst="rect">
            <a:avLst/>
          </a:prstGeom>
        </p:spPr>
      </p:pic>
      <p:pic>
        <p:nvPicPr>
          <p:cNvPr id="33" name="图片 32"/>
          <p:cNvPicPr>
            <a:picLocks noChangeAspect="1"/>
          </p:cNvPicPr>
          <p:nvPr/>
        </p:nvPicPr>
        <p:blipFill rotWithShape="1">
          <a:blip r:embed="rId6" cstate="print">
            <a:extLst>
              <a:ext uri="{28A0092B-C50C-407E-A947-70E740481C1C}">
                <a14:useLocalDpi xmlns="" xmlns:a14="http://schemas.microsoft.com/office/drawing/2010/main" val="0"/>
              </a:ext>
            </a:extLst>
          </a:blip>
          <a:srcRect l="12854" t="25579" r="9876" b="9903"/>
          <a:stretch>
            <a:fillRect/>
          </a:stretch>
        </p:blipFill>
        <p:spPr>
          <a:xfrm>
            <a:off x="216867" y="43932"/>
            <a:ext cx="744622" cy="590562"/>
          </a:xfrm>
          <a:prstGeom prst="rect">
            <a:avLst/>
          </a:prstGeom>
        </p:spPr>
      </p:pic>
      <p:sp>
        <p:nvSpPr>
          <p:cNvPr id="6" name="文本框 5"/>
          <p:cNvSpPr txBox="1"/>
          <p:nvPr/>
        </p:nvSpPr>
        <p:spPr>
          <a:xfrm>
            <a:off x="1178355" y="2372777"/>
            <a:ext cx="10246936" cy="3785652"/>
          </a:xfrm>
          <a:prstGeom prst="rect">
            <a:avLst/>
          </a:prstGeom>
          <a:noFill/>
        </p:spPr>
        <p:txBody>
          <a:bodyPr wrap="square" rtlCol="0">
            <a:spAutoFit/>
          </a:bodyPr>
          <a:lstStyle/>
          <a:p>
            <a:pPr>
              <a:lnSpc>
                <a:spcPct val="150000"/>
              </a:lnSpc>
            </a:pPr>
            <a:r>
              <a:rPr lang="en-US" altLang="zh-CN" sz="3200" b="1" dirty="0" smtClean="0">
                <a:latin typeface="微软雅黑" panose="020B0503020204020204" pitchFamily="34" charset="-122"/>
                <a:ea typeface="微软雅黑" panose="020B0503020204020204" pitchFamily="34" charset="-122"/>
              </a:rPr>
              <a:t>6</a:t>
            </a:r>
            <a:r>
              <a:rPr lang="zh-CN" altLang="en-US" sz="3200" b="1" dirty="0" smtClean="0">
                <a:latin typeface="微软雅黑" panose="020B0503020204020204" pitchFamily="34" charset="-122"/>
                <a:ea typeface="微软雅黑" panose="020B0503020204020204" pitchFamily="34" charset="-122"/>
              </a:rPr>
              <a:t>、其他各项</a:t>
            </a:r>
            <a:r>
              <a:rPr lang="zh-CN" altLang="zh-CN" sz="3200" b="1" dirty="0" smtClean="0">
                <a:latin typeface="微软雅黑" panose="020B0503020204020204" pitchFamily="34" charset="-122"/>
                <a:ea typeface="微软雅黑" panose="020B0503020204020204" pitchFamily="34" charset="-122"/>
              </a:rPr>
              <a:t>税</a:t>
            </a:r>
            <a:r>
              <a:rPr lang="zh-CN" altLang="zh-CN" sz="3200" b="1" dirty="0">
                <a:latin typeface="微软雅黑" panose="020B0503020204020204" pitchFamily="34" charset="-122"/>
                <a:ea typeface="微软雅黑" panose="020B0503020204020204" pitchFamily="34" charset="-122"/>
              </a:rPr>
              <a:t>费</a:t>
            </a:r>
            <a:r>
              <a:rPr lang="zh-CN" altLang="zh-CN" sz="3200" b="1" dirty="0" smtClean="0">
                <a:latin typeface="微软雅黑" panose="020B0503020204020204" pitchFamily="34" charset="-122"/>
                <a:ea typeface="微软雅黑" panose="020B0503020204020204" pitchFamily="34" charset="-122"/>
              </a:rPr>
              <a:t>指标</a:t>
            </a:r>
            <a:r>
              <a:rPr lang="zh-CN" altLang="en-US" sz="3200" b="1" dirty="0" smtClean="0">
                <a:latin typeface="微软雅黑" panose="020B0503020204020204" pitchFamily="34" charset="-122"/>
                <a:ea typeface="微软雅黑" panose="020B0503020204020204" pitchFamily="34" charset="-122"/>
              </a:rPr>
              <a:t>注意事项</a:t>
            </a:r>
            <a:r>
              <a:rPr lang="zh-CN" altLang="zh-CN" sz="3200" b="1" dirty="0" smtClean="0">
                <a:latin typeface="微软雅黑" panose="020B0503020204020204" pitchFamily="34" charset="-122"/>
                <a:ea typeface="微软雅黑" panose="020B0503020204020204" pitchFamily="34" charset="-122"/>
              </a:rPr>
              <a:t>：</a:t>
            </a:r>
            <a:endParaRPr lang="en-US" altLang="zh-CN" sz="3200" dirty="0">
              <a:latin typeface="微软雅黑" panose="020B0503020204020204" pitchFamily="34" charset="-122"/>
              <a:ea typeface="微软雅黑" panose="020B0503020204020204" pitchFamily="34" charset="-122"/>
            </a:endParaRPr>
          </a:p>
          <a:p>
            <a:pPr>
              <a:lnSpc>
                <a:spcPct val="150000"/>
              </a:lnSpc>
            </a:pPr>
            <a:r>
              <a:rPr lang="en-US" altLang="zh-CN" sz="3200" dirty="0">
                <a:latin typeface="微软雅黑" panose="020B0503020204020204" pitchFamily="34" charset="-122"/>
                <a:ea typeface="微软雅黑" panose="020B0503020204020204" pitchFamily="34" charset="-122"/>
              </a:rPr>
              <a:t>      </a:t>
            </a:r>
            <a:r>
              <a:rPr lang="zh-CN" altLang="zh-CN" sz="3200" dirty="0">
                <a:latin typeface="微软雅黑" panose="020B0503020204020204" pitchFamily="34" charset="-122"/>
                <a:ea typeface="微软雅黑" panose="020B0503020204020204" pitchFamily="34" charset="-122"/>
              </a:rPr>
              <a:t>本年应交城建税，教育费附加，地方教育费附加，与本年已纳增值税有关联，请企业不要漏填，各类社保基金与企业计提工资及奖金有关联。注意有应纳税额须填写已纳税额，其中数之和不能大于总和。</a:t>
            </a:r>
            <a:endParaRPr lang="zh-CN" altLang="en-US" sz="3200" dirty="0">
              <a:latin typeface="微软雅黑" panose="020B0503020204020204" pitchFamily="34" charset="-122"/>
              <a:ea typeface="微软雅黑" panose="020B0503020204020204" pitchFamily="34" charset="-122"/>
            </a:endParaRPr>
          </a:p>
        </p:txBody>
      </p:sp>
      <p:sp>
        <p:nvSpPr>
          <p:cNvPr id="10" name="文本框 9"/>
          <p:cNvSpPr txBox="1"/>
          <p:nvPr/>
        </p:nvSpPr>
        <p:spPr>
          <a:xfrm>
            <a:off x="1178355" y="108380"/>
            <a:ext cx="6095747" cy="584775"/>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四 填报内容及注意事项</a:t>
            </a:r>
            <a:r>
              <a:rPr lang="en-US" altLang="zh-CN" sz="2800" b="1" dirty="0">
                <a:solidFill>
                  <a:schemeClr val="bg1"/>
                </a:solidFill>
                <a:latin typeface="微软雅黑" panose="020B0503020204020204" pitchFamily="34" charset="-122"/>
                <a:ea typeface="微软雅黑" panose="020B0503020204020204" pitchFamily="34" charset="-122"/>
              </a:rPr>
              <a:t>—</a:t>
            </a:r>
            <a:r>
              <a:rPr lang="zh-CN" altLang="en-US" sz="3200" b="1" dirty="0">
                <a:solidFill>
                  <a:schemeClr val="bg1"/>
                </a:solidFill>
                <a:latin typeface="幼圆" panose="02010509060101010101" pitchFamily="49" charset="-122"/>
                <a:ea typeface="幼圆" panose="02010509060101010101" pitchFamily="49" charset="-122"/>
              </a:rPr>
              <a:t>企业表</a:t>
            </a:r>
          </a:p>
        </p:txBody>
      </p:sp>
      <p:sp>
        <p:nvSpPr>
          <p:cNvPr id="11" name="文本框 10"/>
          <p:cNvSpPr txBox="1"/>
          <p:nvPr/>
        </p:nvSpPr>
        <p:spPr>
          <a:xfrm>
            <a:off x="4096154" y="1416864"/>
            <a:ext cx="3561330" cy="769441"/>
          </a:xfrm>
          <a:prstGeom prst="rect">
            <a:avLst/>
          </a:prstGeom>
          <a:noFill/>
        </p:spPr>
        <p:txBody>
          <a:bodyPr wrap="square" rtlCol="0">
            <a:spAutoFit/>
          </a:bodyPr>
          <a:lstStyle/>
          <a:p>
            <a:pPr algn="dist"/>
            <a:r>
              <a:rPr lang="zh-CN" altLang="en-US" sz="4400" b="1" dirty="0">
                <a:solidFill>
                  <a:srgbClr val="235AA6"/>
                </a:solidFill>
                <a:latin typeface="微软雅黑" panose="020B0503020204020204" pitchFamily="34" charset="-122"/>
                <a:ea typeface="微软雅黑" panose="020B0503020204020204" pitchFamily="34" charset="-122"/>
              </a:rPr>
              <a:t>注意事项</a:t>
            </a:r>
          </a:p>
        </p:txBody>
      </p:sp>
    </p:spTree>
  </p:cSld>
  <p:clrMapOvr>
    <a:masterClrMapping/>
  </p:clrMapOvr>
  <mc:AlternateContent xmlns:mc="http://schemas.openxmlformats.org/markup-compatibility/2006">
    <mc:Choice xmlns="" xmlns:p14="http://schemas.microsoft.com/office/powerpoint/2010/main" Requires="p14">
      <p:transition spd="slow" p14:dur="1500" advTm="4000">
        <p:split orient="vert"/>
      </p:transition>
    </mc:Choice>
    <mc:Fallback>
      <p:transition spd="slow" advTm="4000">
        <p:split orient="vert"/>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 xmlns:a14="http://schemas.microsoft.com/office/drawing/2010/main" val="0"/>
              </a:ext>
            </a:extLst>
          </a:blip>
          <a:srcRect t="62943" b="24314"/>
          <a:stretch>
            <a:fillRect/>
          </a:stretch>
        </p:blipFill>
        <p:spPr>
          <a:xfrm>
            <a:off x="0" y="6071418"/>
            <a:ext cx="12192000" cy="786582"/>
          </a:xfrm>
          <a:prstGeom prst="rect">
            <a:avLst/>
          </a:prstGeom>
        </p:spPr>
      </p:pic>
      <p:pic>
        <p:nvPicPr>
          <p:cNvPr id="3" name="图片 2"/>
          <p:cNvPicPr>
            <a:picLocks noChangeAspect="1"/>
          </p:cNvPicPr>
          <p:nvPr/>
        </p:nvPicPr>
        <p:blipFill rotWithShape="1">
          <a:blip r:embed="rId4" cstate="print">
            <a:extLst>
              <a:ext uri="{28A0092B-C50C-407E-A947-70E740481C1C}">
                <a14:useLocalDpi xmlns="" xmlns:a14="http://schemas.microsoft.com/office/drawing/2010/main" val="0"/>
              </a:ext>
            </a:extLst>
          </a:blip>
          <a:srcRect t="10036" b="88387"/>
          <a:stretch>
            <a:fillRect/>
          </a:stretch>
        </p:blipFill>
        <p:spPr>
          <a:xfrm>
            <a:off x="0" y="688258"/>
            <a:ext cx="12191999" cy="108155"/>
          </a:xfrm>
          <a:prstGeom prst="rect">
            <a:avLst/>
          </a:prstGeom>
        </p:spPr>
      </p:pic>
      <p:pic>
        <p:nvPicPr>
          <p:cNvPr id="7" name="图片 6"/>
          <p:cNvPicPr>
            <a:picLocks noChangeAspect="1"/>
          </p:cNvPicPr>
          <p:nvPr/>
        </p:nvPicPr>
        <p:blipFill rotWithShape="1">
          <a:blip r:embed="rId5" cstate="print">
            <a:extLst>
              <a:ext uri="{28A0092B-C50C-407E-A947-70E740481C1C}">
                <a14:useLocalDpi xmlns="" xmlns:a14="http://schemas.microsoft.com/office/drawing/2010/main" val="0"/>
              </a:ext>
            </a:extLst>
          </a:blip>
          <a:srcRect b="90108"/>
          <a:stretch>
            <a:fillRect/>
          </a:stretch>
        </p:blipFill>
        <p:spPr>
          <a:xfrm>
            <a:off x="0" y="0"/>
            <a:ext cx="12191999" cy="678426"/>
          </a:xfrm>
          <a:prstGeom prst="rect">
            <a:avLst/>
          </a:prstGeom>
        </p:spPr>
      </p:pic>
      <p:pic>
        <p:nvPicPr>
          <p:cNvPr id="33" name="图片 32"/>
          <p:cNvPicPr>
            <a:picLocks noChangeAspect="1"/>
          </p:cNvPicPr>
          <p:nvPr/>
        </p:nvPicPr>
        <p:blipFill rotWithShape="1">
          <a:blip r:embed="rId6" cstate="print">
            <a:extLst>
              <a:ext uri="{28A0092B-C50C-407E-A947-70E740481C1C}">
                <a14:useLocalDpi xmlns="" xmlns:a14="http://schemas.microsoft.com/office/drawing/2010/main" val="0"/>
              </a:ext>
            </a:extLst>
          </a:blip>
          <a:srcRect l="12854" t="25579" r="9876" b="9903"/>
          <a:stretch>
            <a:fillRect/>
          </a:stretch>
        </p:blipFill>
        <p:spPr>
          <a:xfrm>
            <a:off x="216867" y="43932"/>
            <a:ext cx="744622" cy="590562"/>
          </a:xfrm>
          <a:prstGeom prst="rect">
            <a:avLst/>
          </a:prstGeom>
        </p:spPr>
      </p:pic>
      <p:sp>
        <p:nvSpPr>
          <p:cNvPr id="6" name="文本框 5"/>
          <p:cNvSpPr txBox="1"/>
          <p:nvPr/>
        </p:nvSpPr>
        <p:spPr>
          <a:xfrm>
            <a:off x="691792" y="1751993"/>
            <a:ext cx="11161851" cy="5262979"/>
          </a:xfrm>
          <a:prstGeom prst="rect">
            <a:avLst/>
          </a:prstGeom>
          <a:noFill/>
        </p:spPr>
        <p:txBody>
          <a:bodyPr wrap="square" rtlCol="0">
            <a:spAutoFit/>
          </a:bodyPr>
          <a:lstStyle/>
          <a:p>
            <a:r>
              <a:rPr lang="en-US" altLang="zh-CN" sz="3200" dirty="0" smtClean="0">
                <a:latin typeface="微软雅黑" pitchFamily="34" charset="-122"/>
                <a:ea typeface="微软雅黑" pitchFamily="34" charset="-122"/>
              </a:rPr>
              <a:t>※</a:t>
            </a:r>
            <a:r>
              <a:rPr lang="zh-CN" altLang="en-US" sz="3200" dirty="0" smtClean="0">
                <a:latin typeface="微软雅黑" pitchFamily="34" charset="-122"/>
                <a:ea typeface="微软雅黑" pitchFamily="34" charset="-122"/>
              </a:rPr>
              <a:t>“</a:t>
            </a:r>
            <a:r>
              <a:rPr lang="zh-CN" altLang="zh-CN" sz="3200" dirty="0" smtClean="0">
                <a:latin typeface="微软雅黑" pitchFamily="34" charset="-122"/>
                <a:ea typeface="微软雅黑" pitchFamily="34" charset="-122"/>
              </a:rPr>
              <a:t>1</a:t>
            </a:r>
            <a:r>
              <a:rPr lang="en-US" altLang="zh-CN" sz="3200" dirty="0" smtClean="0">
                <a:latin typeface="微软雅黑" pitchFamily="34" charset="-122"/>
                <a:ea typeface="微软雅黑" pitchFamily="34" charset="-122"/>
              </a:rPr>
              <a:t>67</a:t>
            </a:r>
            <a:r>
              <a:rPr lang="zh-CN" altLang="en-US" sz="3200" dirty="0" smtClean="0">
                <a:latin typeface="微软雅黑" pitchFamily="34" charset="-122"/>
                <a:ea typeface="微软雅黑" pitchFamily="34" charset="-122"/>
              </a:rPr>
              <a:t>行个人独资、私营独资、私营合伙企业已纳个人所得税”只允许信息表纳税人登记注册类型为“个人独资、私营独资、私营合伙企业、个人合伙”的企业填写</a:t>
            </a:r>
            <a:endParaRPr lang="en-US" altLang="zh-CN" sz="3200" dirty="0" smtClean="0">
              <a:latin typeface="微软雅黑" pitchFamily="34" charset="-122"/>
              <a:ea typeface="微软雅黑" pitchFamily="34" charset="-122"/>
            </a:endParaRPr>
          </a:p>
          <a:p>
            <a:endParaRPr lang="en-US" altLang="zh-CN" sz="3200" dirty="0" smtClean="0">
              <a:latin typeface="微软雅黑" pitchFamily="34" charset="-122"/>
              <a:ea typeface="微软雅黑" pitchFamily="34" charset="-122"/>
            </a:endParaRPr>
          </a:p>
          <a:p>
            <a:r>
              <a:rPr lang="en-US" altLang="zh-CN" sz="3200" dirty="0" smtClean="0">
                <a:latin typeface="微软雅黑" pitchFamily="34" charset="-122"/>
                <a:ea typeface="微软雅黑" pitchFamily="34" charset="-122"/>
              </a:rPr>
              <a:t>※</a:t>
            </a:r>
            <a:r>
              <a:rPr lang="zh-CN" altLang="en-US" sz="3200" dirty="0" smtClean="0">
                <a:latin typeface="微软雅黑" pitchFamily="34" charset="-122"/>
                <a:ea typeface="微软雅黑" pitchFamily="34" charset="-122"/>
              </a:rPr>
              <a:t>“</a:t>
            </a:r>
            <a:r>
              <a:rPr lang="zh-CN" altLang="zh-CN" sz="3200" dirty="0" smtClean="0">
                <a:latin typeface="微软雅黑" pitchFamily="34" charset="-122"/>
                <a:ea typeface="微软雅黑" pitchFamily="34" charset="-122"/>
              </a:rPr>
              <a:t>1</a:t>
            </a:r>
            <a:r>
              <a:rPr lang="en-US" altLang="zh-CN" sz="3200" dirty="0" smtClean="0">
                <a:latin typeface="微软雅黑" pitchFamily="34" charset="-122"/>
                <a:ea typeface="微软雅黑" pitchFamily="34" charset="-122"/>
              </a:rPr>
              <a:t>69</a:t>
            </a:r>
            <a:r>
              <a:rPr lang="zh-CN" altLang="en-US" sz="3200" dirty="0" smtClean="0">
                <a:latin typeface="微软雅黑" pitchFamily="34" charset="-122"/>
                <a:ea typeface="微软雅黑" pitchFamily="34" charset="-122"/>
              </a:rPr>
              <a:t>代扣代缴证券交易印花税”只允许证券公司填写</a:t>
            </a:r>
            <a:endParaRPr lang="en-US" altLang="zh-CN" sz="3200" dirty="0" smtClean="0">
              <a:latin typeface="微软雅黑" pitchFamily="34" charset="-122"/>
              <a:ea typeface="微软雅黑" pitchFamily="34" charset="-122"/>
            </a:endParaRPr>
          </a:p>
          <a:p>
            <a:endParaRPr lang="zh-CN" altLang="en-US" sz="3200" dirty="0" smtClean="0">
              <a:latin typeface="微软雅黑" pitchFamily="34" charset="-122"/>
              <a:ea typeface="微软雅黑" pitchFamily="34" charset="-122"/>
            </a:endParaRPr>
          </a:p>
          <a:p>
            <a:r>
              <a:rPr lang="en-US" altLang="zh-CN" sz="3200" dirty="0" smtClean="0">
                <a:latin typeface="微软雅黑" pitchFamily="34" charset="-122"/>
                <a:ea typeface="微软雅黑" pitchFamily="34" charset="-122"/>
              </a:rPr>
              <a:t>※</a:t>
            </a:r>
            <a:r>
              <a:rPr lang="zh-CN" altLang="en-US" sz="3200" dirty="0" smtClean="0">
                <a:latin typeface="微软雅黑" pitchFamily="34" charset="-122"/>
                <a:ea typeface="微软雅黑" pitchFamily="34" charset="-122"/>
              </a:rPr>
              <a:t>房产税、城镇土地使用税、车船税、土地增值税、耕地占用税、契税、城建税纳税人信息表缴纳方式与企业表相关税种指标之间有审核关系</a:t>
            </a:r>
          </a:p>
          <a:p>
            <a:pPr>
              <a:lnSpc>
                <a:spcPct val="150000"/>
              </a:lnSpc>
            </a:pPr>
            <a:endParaRPr lang="en-US" altLang="zh-CN" sz="3200" dirty="0">
              <a:latin typeface="微软雅黑" panose="020B0503020204020204" pitchFamily="34" charset="-122"/>
              <a:ea typeface="微软雅黑" panose="020B0503020204020204" pitchFamily="34" charset="-122"/>
            </a:endParaRPr>
          </a:p>
        </p:txBody>
      </p:sp>
      <p:sp>
        <p:nvSpPr>
          <p:cNvPr id="10" name="文本框 9"/>
          <p:cNvSpPr txBox="1"/>
          <p:nvPr/>
        </p:nvSpPr>
        <p:spPr>
          <a:xfrm>
            <a:off x="1178355" y="108380"/>
            <a:ext cx="6095747" cy="584775"/>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四 填报内容及注意事项</a:t>
            </a:r>
            <a:r>
              <a:rPr lang="en-US" altLang="zh-CN" sz="2800" b="1" dirty="0">
                <a:solidFill>
                  <a:schemeClr val="bg1"/>
                </a:solidFill>
                <a:latin typeface="微软雅黑" panose="020B0503020204020204" pitchFamily="34" charset="-122"/>
                <a:ea typeface="微软雅黑" panose="020B0503020204020204" pitchFamily="34" charset="-122"/>
              </a:rPr>
              <a:t>—</a:t>
            </a:r>
            <a:r>
              <a:rPr lang="zh-CN" altLang="en-US" sz="3200" b="1" dirty="0">
                <a:solidFill>
                  <a:schemeClr val="bg1"/>
                </a:solidFill>
                <a:latin typeface="幼圆" panose="02010509060101010101" pitchFamily="49" charset="-122"/>
                <a:ea typeface="幼圆" panose="02010509060101010101" pitchFamily="49" charset="-122"/>
              </a:rPr>
              <a:t>企业表</a:t>
            </a:r>
          </a:p>
        </p:txBody>
      </p:sp>
      <p:sp>
        <p:nvSpPr>
          <p:cNvPr id="11" name="文本框 10"/>
          <p:cNvSpPr txBox="1"/>
          <p:nvPr/>
        </p:nvSpPr>
        <p:spPr>
          <a:xfrm>
            <a:off x="4037431" y="989026"/>
            <a:ext cx="3561330" cy="769441"/>
          </a:xfrm>
          <a:prstGeom prst="rect">
            <a:avLst/>
          </a:prstGeom>
          <a:noFill/>
        </p:spPr>
        <p:txBody>
          <a:bodyPr wrap="square" rtlCol="0">
            <a:spAutoFit/>
          </a:bodyPr>
          <a:lstStyle/>
          <a:p>
            <a:pPr algn="dist"/>
            <a:r>
              <a:rPr lang="zh-CN" altLang="en-US" sz="4400" b="1" dirty="0">
                <a:solidFill>
                  <a:srgbClr val="235AA6"/>
                </a:solidFill>
                <a:latin typeface="微软雅黑" panose="020B0503020204020204" pitchFamily="34" charset="-122"/>
                <a:ea typeface="微软雅黑" panose="020B0503020204020204" pitchFamily="34" charset="-122"/>
              </a:rPr>
              <a:t>注意事项</a:t>
            </a:r>
          </a:p>
        </p:txBody>
      </p:sp>
    </p:spTree>
  </p:cSld>
  <p:clrMapOvr>
    <a:masterClrMapping/>
  </p:clrMapOvr>
  <mc:AlternateContent xmlns:mc="http://schemas.openxmlformats.org/markup-compatibility/2006">
    <mc:Choice xmlns="" xmlns:p14="http://schemas.microsoft.com/office/powerpoint/2010/main" Requires="p14">
      <p:transition spd="slow" p14:dur="1500" advTm="4000">
        <p:split orient="vert"/>
      </p:transition>
    </mc:Choice>
    <mc:Fallback>
      <p:transition spd="slow" advTm="4000">
        <p:split orient="vert"/>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 xmlns:a14="http://schemas.microsoft.com/office/drawing/2010/main" val="0"/>
              </a:ext>
            </a:extLst>
          </a:blip>
          <a:srcRect t="62943" b="24314"/>
          <a:stretch>
            <a:fillRect/>
          </a:stretch>
        </p:blipFill>
        <p:spPr>
          <a:xfrm>
            <a:off x="0" y="6071418"/>
            <a:ext cx="12192000" cy="786582"/>
          </a:xfrm>
          <a:prstGeom prst="rect">
            <a:avLst/>
          </a:prstGeom>
        </p:spPr>
      </p:pic>
      <p:pic>
        <p:nvPicPr>
          <p:cNvPr id="3" name="图片 2"/>
          <p:cNvPicPr>
            <a:picLocks noChangeAspect="1"/>
          </p:cNvPicPr>
          <p:nvPr/>
        </p:nvPicPr>
        <p:blipFill rotWithShape="1">
          <a:blip r:embed="rId4" cstate="print">
            <a:extLst>
              <a:ext uri="{28A0092B-C50C-407E-A947-70E740481C1C}">
                <a14:useLocalDpi xmlns="" xmlns:a14="http://schemas.microsoft.com/office/drawing/2010/main" val="0"/>
              </a:ext>
            </a:extLst>
          </a:blip>
          <a:srcRect t="10036" b="88387"/>
          <a:stretch>
            <a:fillRect/>
          </a:stretch>
        </p:blipFill>
        <p:spPr>
          <a:xfrm>
            <a:off x="0" y="688258"/>
            <a:ext cx="12191999" cy="108155"/>
          </a:xfrm>
          <a:prstGeom prst="rect">
            <a:avLst/>
          </a:prstGeom>
        </p:spPr>
      </p:pic>
      <p:pic>
        <p:nvPicPr>
          <p:cNvPr id="7" name="图片 6"/>
          <p:cNvPicPr>
            <a:picLocks noChangeAspect="1"/>
          </p:cNvPicPr>
          <p:nvPr/>
        </p:nvPicPr>
        <p:blipFill rotWithShape="1">
          <a:blip r:embed="rId5" cstate="print">
            <a:extLst>
              <a:ext uri="{28A0092B-C50C-407E-A947-70E740481C1C}">
                <a14:useLocalDpi xmlns="" xmlns:a14="http://schemas.microsoft.com/office/drawing/2010/main" val="0"/>
              </a:ext>
            </a:extLst>
          </a:blip>
          <a:srcRect b="90108"/>
          <a:stretch>
            <a:fillRect/>
          </a:stretch>
        </p:blipFill>
        <p:spPr>
          <a:xfrm>
            <a:off x="0" y="0"/>
            <a:ext cx="12191999" cy="678426"/>
          </a:xfrm>
          <a:prstGeom prst="rect">
            <a:avLst/>
          </a:prstGeom>
        </p:spPr>
      </p:pic>
      <p:pic>
        <p:nvPicPr>
          <p:cNvPr id="33" name="图片 32"/>
          <p:cNvPicPr>
            <a:picLocks noChangeAspect="1"/>
          </p:cNvPicPr>
          <p:nvPr/>
        </p:nvPicPr>
        <p:blipFill rotWithShape="1">
          <a:blip r:embed="rId6" cstate="print">
            <a:extLst>
              <a:ext uri="{28A0092B-C50C-407E-A947-70E740481C1C}">
                <a14:useLocalDpi xmlns="" xmlns:a14="http://schemas.microsoft.com/office/drawing/2010/main" val="0"/>
              </a:ext>
            </a:extLst>
          </a:blip>
          <a:srcRect l="12854" t="25579" r="9876" b="9903"/>
          <a:stretch>
            <a:fillRect/>
          </a:stretch>
        </p:blipFill>
        <p:spPr>
          <a:xfrm>
            <a:off x="216867" y="43932"/>
            <a:ext cx="744622" cy="590562"/>
          </a:xfrm>
          <a:prstGeom prst="rect">
            <a:avLst/>
          </a:prstGeom>
        </p:spPr>
      </p:pic>
      <p:sp>
        <p:nvSpPr>
          <p:cNvPr id="6" name="文本框 5"/>
          <p:cNvSpPr txBox="1"/>
          <p:nvPr/>
        </p:nvSpPr>
        <p:spPr>
          <a:xfrm>
            <a:off x="691792" y="2708337"/>
            <a:ext cx="11161851" cy="2554545"/>
          </a:xfrm>
          <a:prstGeom prst="rect">
            <a:avLst/>
          </a:prstGeom>
          <a:noFill/>
        </p:spPr>
        <p:txBody>
          <a:bodyPr wrap="square" rtlCol="0">
            <a:spAutoFit/>
          </a:bodyPr>
          <a:lstStyle/>
          <a:p>
            <a:r>
              <a:rPr lang="en-US" altLang="zh-CN" sz="3200" dirty="0" smtClean="0">
                <a:latin typeface="微软雅黑" pitchFamily="34" charset="-122"/>
                <a:ea typeface="微软雅黑" pitchFamily="34" charset="-122"/>
              </a:rPr>
              <a:t>※ 172</a:t>
            </a:r>
            <a:r>
              <a:rPr lang="zh-CN" altLang="en-US" sz="3200" dirty="0" smtClean="0">
                <a:latin typeface="微软雅黑" pitchFamily="34" charset="-122"/>
                <a:ea typeface="微软雅黑" pitchFamily="34" charset="-122"/>
              </a:rPr>
              <a:t>本年应交和</a:t>
            </a:r>
            <a:r>
              <a:rPr lang="en-US" altLang="zh-CN" sz="3200" dirty="0" smtClean="0">
                <a:latin typeface="微软雅黑" pitchFamily="34" charset="-122"/>
                <a:ea typeface="微软雅黑" pitchFamily="34" charset="-122"/>
              </a:rPr>
              <a:t>178</a:t>
            </a:r>
            <a:r>
              <a:rPr lang="zh-CN" altLang="en-US" sz="3200" dirty="0" smtClean="0">
                <a:latin typeface="微软雅黑" pitchFamily="34" charset="-122"/>
                <a:ea typeface="微软雅黑" pitchFamily="34" charset="-122"/>
              </a:rPr>
              <a:t>已交行政事业性收费中包括本年应交或已交污水处理费和应交排污费。</a:t>
            </a:r>
            <a:endParaRPr lang="en-US" altLang="zh-CN" sz="3200" dirty="0" smtClean="0">
              <a:latin typeface="微软雅黑" pitchFamily="34" charset="-122"/>
              <a:ea typeface="微软雅黑" pitchFamily="34" charset="-122"/>
            </a:endParaRPr>
          </a:p>
          <a:p>
            <a:endParaRPr lang="en-US" altLang="zh-CN" sz="3200" dirty="0" smtClean="0">
              <a:latin typeface="微软雅黑" pitchFamily="34" charset="-122"/>
              <a:ea typeface="微软雅黑" pitchFamily="34" charset="-122"/>
            </a:endParaRPr>
          </a:p>
          <a:p>
            <a:r>
              <a:rPr lang="en-US" altLang="zh-CN" sz="3200" dirty="0" smtClean="0">
                <a:latin typeface="微软雅黑" pitchFamily="34" charset="-122"/>
                <a:ea typeface="微软雅黑" pitchFamily="34" charset="-122"/>
              </a:rPr>
              <a:t>※</a:t>
            </a:r>
            <a:r>
              <a:rPr lang="zh-CN" altLang="en-US" sz="3200" dirty="0" smtClean="0">
                <a:solidFill>
                  <a:srgbClr val="FF0000"/>
                </a:solidFill>
                <a:latin typeface="微软雅黑" pitchFamily="34" charset="-122"/>
                <a:ea typeface="微软雅黑" pitchFamily="34" charset="-122"/>
              </a:rPr>
              <a:t>注意：由于填报单位是千元，部分时候出现小税种不足千元的情况，建议填写审核说明</a:t>
            </a:r>
            <a:endParaRPr lang="en-US" altLang="zh-CN" sz="3200" dirty="0">
              <a:latin typeface="微软雅黑" pitchFamily="34" charset="-122"/>
              <a:ea typeface="微软雅黑" pitchFamily="34" charset="-122"/>
            </a:endParaRPr>
          </a:p>
        </p:txBody>
      </p:sp>
      <p:sp>
        <p:nvSpPr>
          <p:cNvPr id="10" name="文本框 9"/>
          <p:cNvSpPr txBox="1"/>
          <p:nvPr/>
        </p:nvSpPr>
        <p:spPr>
          <a:xfrm>
            <a:off x="1178355" y="108380"/>
            <a:ext cx="6095747" cy="584775"/>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四 填报内容及注意事项</a:t>
            </a:r>
            <a:r>
              <a:rPr lang="en-US" altLang="zh-CN" sz="2800" b="1" dirty="0">
                <a:solidFill>
                  <a:schemeClr val="bg1"/>
                </a:solidFill>
                <a:latin typeface="微软雅黑" panose="020B0503020204020204" pitchFamily="34" charset="-122"/>
                <a:ea typeface="微软雅黑" panose="020B0503020204020204" pitchFamily="34" charset="-122"/>
              </a:rPr>
              <a:t>—</a:t>
            </a:r>
            <a:r>
              <a:rPr lang="zh-CN" altLang="en-US" sz="3200" b="1" dirty="0">
                <a:solidFill>
                  <a:schemeClr val="bg1"/>
                </a:solidFill>
                <a:latin typeface="幼圆" panose="02010509060101010101" pitchFamily="49" charset="-122"/>
                <a:ea typeface="幼圆" panose="02010509060101010101" pitchFamily="49" charset="-122"/>
              </a:rPr>
              <a:t>企业表</a:t>
            </a:r>
          </a:p>
        </p:txBody>
      </p:sp>
      <p:sp>
        <p:nvSpPr>
          <p:cNvPr id="11" name="文本框 10"/>
          <p:cNvSpPr txBox="1"/>
          <p:nvPr/>
        </p:nvSpPr>
        <p:spPr>
          <a:xfrm>
            <a:off x="4012264" y="1349753"/>
            <a:ext cx="3561330" cy="769441"/>
          </a:xfrm>
          <a:prstGeom prst="rect">
            <a:avLst/>
          </a:prstGeom>
          <a:noFill/>
        </p:spPr>
        <p:txBody>
          <a:bodyPr wrap="square" rtlCol="0">
            <a:spAutoFit/>
          </a:bodyPr>
          <a:lstStyle/>
          <a:p>
            <a:pPr algn="dist"/>
            <a:r>
              <a:rPr lang="zh-CN" altLang="en-US" sz="4400" b="1" dirty="0">
                <a:solidFill>
                  <a:srgbClr val="235AA6"/>
                </a:solidFill>
                <a:latin typeface="微软雅黑" panose="020B0503020204020204" pitchFamily="34" charset="-122"/>
                <a:ea typeface="微软雅黑" panose="020B0503020204020204" pitchFamily="34" charset="-122"/>
              </a:rPr>
              <a:t>注意事项</a:t>
            </a:r>
          </a:p>
        </p:txBody>
      </p:sp>
    </p:spTree>
  </p:cSld>
  <p:clrMapOvr>
    <a:masterClrMapping/>
  </p:clrMapOvr>
  <mc:AlternateContent xmlns:mc="http://schemas.openxmlformats.org/markup-compatibility/2006">
    <mc:Choice xmlns="" xmlns:p14="http://schemas.microsoft.com/office/powerpoint/2010/main" Requires="p14">
      <p:transition spd="slow" p14:dur="1500" advTm="4000">
        <p:split orient="vert"/>
      </p:transition>
    </mc:Choice>
    <mc:Fallback>
      <p:transition spd="slow" advTm="4000">
        <p:split orient="vert"/>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 xmlns:a14="http://schemas.microsoft.com/office/drawing/2010/main" val="0"/>
              </a:ext>
            </a:extLst>
          </a:blip>
          <a:srcRect t="62943" b="24314"/>
          <a:stretch>
            <a:fillRect/>
          </a:stretch>
        </p:blipFill>
        <p:spPr>
          <a:xfrm>
            <a:off x="0" y="6071418"/>
            <a:ext cx="12192000" cy="786582"/>
          </a:xfrm>
          <a:prstGeom prst="rect">
            <a:avLst/>
          </a:prstGeom>
        </p:spPr>
      </p:pic>
      <p:pic>
        <p:nvPicPr>
          <p:cNvPr id="3" name="图片 2"/>
          <p:cNvPicPr>
            <a:picLocks noChangeAspect="1"/>
          </p:cNvPicPr>
          <p:nvPr/>
        </p:nvPicPr>
        <p:blipFill rotWithShape="1">
          <a:blip r:embed="rId4" cstate="print">
            <a:extLst>
              <a:ext uri="{28A0092B-C50C-407E-A947-70E740481C1C}">
                <a14:useLocalDpi xmlns="" xmlns:a14="http://schemas.microsoft.com/office/drawing/2010/main" val="0"/>
              </a:ext>
            </a:extLst>
          </a:blip>
          <a:srcRect t="10036" b="88387"/>
          <a:stretch>
            <a:fillRect/>
          </a:stretch>
        </p:blipFill>
        <p:spPr>
          <a:xfrm>
            <a:off x="0" y="688258"/>
            <a:ext cx="12191999" cy="108155"/>
          </a:xfrm>
          <a:prstGeom prst="rect">
            <a:avLst/>
          </a:prstGeom>
        </p:spPr>
      </p:pic>
      <p:pic>
        <p:nvPicPr>
          <p:cNvPr id="7" name="图片 6"/>
          <p:cNvPicPr>
            <a:picLocks noChangeAspect="1"/>
          </p:cNvPicPr>
          <p:nvPr/>
        </p:nvPicPr>
        <p:blipFill rotWithShape="1">
          <a:blip r:embed="rId5" cstate="print">
            <a:extLst>
              <a:ext uri="{28A0092B-C50C-407E-A947-70E740481C1C}">
                <a14:useLocalDpi xmlns="" xmlns:a14="http://schemas.microsoft.com/office/drawing/2010/main" val="0"/>
              </a:ext>
            </a:extLst>
          </a:blip>
          <a:srcRect b="90108"/>
          <a:stretch>
            <a:fillRect/>
          </a:stretch>
        </p:blipFill>
        <p:spPr>
          <a:xfrm>
            <a:off x="0" y="0"/>
            <a:ext cx="12191999" cy="678426"/>
          </a:xfrm>
          <a:prstGeom prst="rect">
            <a:avLst/>
          </a:prstGeom>
        </p:spPr>
      </p:pic>
      <p:pic>
        <p:nvPicPr>
          <p:cNvPr id="33" name="图片 32"/>
          <p:cNvPicPr>
            <a:picLocks noChangeAspect="1"/>
          </p:cNvPicPr>
          <p:nvPr/>
        </p:nvPicPr>
        <p:blipFill rotWithShape="1">
          <a:blip r:embed="rId6" cstate="print">
            <a:extLst>
              <a:ext uri="{28A0092B-C50C-407E-A947-70E740481C1C}">
                <a14:useLocalDpi xmlns="" xmlns:a14="http://schemas.microsoft.com/office/drawing/2010/main" val="0"/>
              </a:ext>
            </a:extLst>
          </a:blip>
          <a:srcRect l="12854" t="25579" r="9876" b="9903"/>
          <a:stretch>
            <a:fillRect/>
          </a:stretch>
        </p:blipFill>
        <p:spPr>
          <a:xfrm>
            <a:off x="216867" y="43932"/>
            <a:ext cx="744622" cy="590562"/>
          </a:xfrm>
          <a:prstGeom prst="rect">
            <a:avLst/>
          </a:prstGeom>
        </p:spPr>
      </p:pic>
      <p:sp>
        <p:nvSpPr>
          <p:cNvPr id="6" name="文本框 5"/>
          <p:cNvSpPr txBox="1"/>
          <p:nvPr/>
        </p:nvSpPr>
        <p:spPr>
          <a:xfrm>
            <a:off x="1178355" y="2271803"/>
            <a:ext cx="10246936" cy="3970318"/>
          </a:xfrm>
          <a:prstGeom prst="rect">
            <a:avLst/>
          </a:prstGeom>
          <a:noFill/>
        </p:spPr>
        <p:txBody>
          <a:bodyPr wrap="square" rtlCol="0">
            <a:spAutoFit/>
          </a:bodyPr>
          <a:lstStyle/>
          <a:p>
            <a:pPr>
              <a:lnSpc>
                <a:spcPct val="150000"/>
              </a:lnSpc>
            </a:pPr>
            <a:r>
              <a:rPr lang="en-US" altLang="zh-CN" sz="3200" b="1" dirty="0" smtClean="0">
                <a:latin typeface="微软雅黑" panose="020B0503020204020204" pitchFamily="34" charset="-122"/>
                <a:ea typeface="微软雅黑" panose="020B0503020204020204" pitchFamily="34" charset="-122"/>
              </a:rPr>
              <a:t>7</a:t>
            </a:r>
            <a:r>
              <a:rPr lang="zh-CN" altLang="en-US" sz="3200" b="1" dirty="0" smtClean="0">
                <a:latin typeface="微软雅黑" panose="020B0503020204020204" pitchFamily="34" charset="-122"/>
                <a:ea typeface="微软雅黑" panose="020B0503020204020204" pitchFamily="34" charset="-122"/>
              </a:rPr>
              <a:t>、</a:t>
            </a:r>
            <a:r>
              <a:rPr lang="zh-CN" altLang="zh-CN" sz="3200" b="1" dirty="0">
                <a:latin typeface="微软雅黑" panose="020B0503020204020204" pitchFamily="34" charset="-122"/>
                <a:ea typeface="微软雅黑" panose="020B0503020204020204" pitchFamily="34" charset="-122"/>
              </a:rPr>
              <a:t>第十一大项企业所得税指标</a:t>
            </a:r>
            <a:r>
              <a:rPr lang="zh-CN" altLang="en-US" sz="3200" b="1" dirty="0">
                <a:latin typeface="微软雅黑" panose="020B0503020204020204" pitchFamily="34" charset="-122"/>
                <a:ea typeface="微软雅黑" panose="020B0503020204020204" pitchFamily="34" charset="-122"/>
              </a:rPr>
              <a:t>：</a:t>
            </a:r>
            <a:endParaRPr lang="en-US" altLang="zh-CN" sz="3200" b="1" dirty="0">
              <a:latin typeface="微软雅黑" panose="020B0503020204020204" pitchFamily="34" charset="-122"/>
              <a:ea typeface="微软雅黑" panose="020B0503020204020204" pitchFamily="34" charset="-122"/>
            </a:endParaRPr>
          </a:p>
          <a:p>
            <a:r>
              <a:rPr lang="en-US" altLang="zh-CN" sz="3200" dirty="0" smtClean="0">
                <a:latin typeface="微软雅黑" pitchFamily="34" charset="-122"/>
                <a:ea typeface="微软雅黑" pitchFamily="34" charset="-122"/>
              </a:rPr>
              <a:t>※</a:t>
            </a:r>
            <a:r>
              <a:rPr lang="zh-CN" altLang="en-US" sz="3200" dirty="0" smtClean="0">
                <a:latin typeface="微软雅黑" pitchFamily="34" charset="-122"/>
                <a:ea typeface="微软雅黑" pitchFamily="34" charset="-122"/>
              </a:rPr>
              <a:t>总机构汇总缴纳，必须填写企业所得税汇总数</a:t>
            </a:r>
            <a:endParaRPr lang="en-US" altLang="zh-CN" sz="3200" dirty="0" smtClean="0">
              <a:latin typeface="微软雅黑" pitchFamily="34" charset="-122"/>
              <a:ea typeface="微软雅黑" pitchFamily="34" charset="-122"/>
            </a:endParaRPr>
          </a:p>
          <a:p>
            <a:endParaRPr lang="zh-CN" altLang="en-US" sz="3200" dirty="0" smtClean="0">
              <a:latin typeface="微软雅黑" pitchFamily="34" charset="-122"/>
              <a:ea typeface="微软雅黑" pitchFamily="34" charset="-122"/>
            </a:endParaRPr>
          </a:p>
          <a:p>
            <a:r>
              <a:rPr lang="en-US" altLang="zh-CN" sz="3200" dirty="0" smtClean="0">
                <a:latin typeface="微软雅黑" pitchFamily="34" charset="-122"/>
                <a:ea typeface="微软雅黑" pitchFamily="34" charset="-122"/>
              </a:rPr>
              <a:t>※</a:t>
            </a:r>
            <a:r>
              <a:rPr lang="zh-CN" altLang="en-US" sz="3200" dirty="0" smtClean="0">
                <a:latin typeface="微软雅黑" pitchFamily="34" charset="-122"/>
                <a:ea typeface="微软雅黑" pitchFamily="34" charset="-122"/>
              </a:rPr>
              <a:t>信息表中企业所得税缴纳方式为“</a:t>
            </a:r>
            <a:r>
              <a:rPr lang="zh-CN" altLang="zh-CN" sz="3200" dirty="0" smtClean="0">
                <a:latin typeface="微软雅黑" pitchFamily="34" charset="-122"/>
                <a:ea typeface="微软雅黑" pitchFamily="34" charset="-122"/>
              </a:rPr>
              <a:t>1</a:t>
            </a:r>
            <a:r>
              <a:rPr lang="zh-CN" altLang="en-US" sz="3200" dirty="0" smtClean="0">
                <a:latin typeface="微软雅黑" pitchFamily="34" charset="-122"/>
                <a:ea typeface="微软雅黑" pitchFamily="34" charset="-122"/>
              </a:rPr>
              <a:t>独立缴纳、</a:t>
            </a:r>
            <a:r>
              <a:rPr lang="zh-CN" altLang="zh-CN" sz="3200" dirty="0" smtClean="0">
                <a:latin typeface="微软雅黑" pitchFamily="34" charset="-122"/>
                <a:ea typeface="微软雅黑" pitchFamily="34" charset="-122"/>
              </a:rPr>
              <a:t>4</a:t>
            </a:r>
            <a:r>
              <a:rPr lang="zh-CN" altLang="en-US" sz="3200" dirty="0" smtClean="0">
                <a:latin typeface="微软雅黑" pitchFamily="34" charset="-122"/>
                <a:ea typeface="微软雅黑" pitchFamily="34" charset="-122"/>
              </a:rPr>
              <a:t>汇总下级”的企业只填写</a:t>
            </a:r>
            <a:r>
              <a:rPr lang="en-US" altLang="zh-CN" sz="3200" dirty="0" smtClean="0">
                <a:latin typeface="微软雅黑" pitchFamily="34" charset="-122"/>
                <a:ea typeface="微软雅黑" pitchFamily="34" charset="-122"/>
              </a:rPr>
              <a:t>193</a:t>
            </a:r>
            <a:r>
              <a:rPr lang="zh-CN" altLang="zh-CN" sz="3200" dirty="0" smtClean="0">
                <a:latin typeface="微软雅黑" pitchFamily="34" charset="-122"/>
                <a:ea typeface="微软雅黑" pitchFamily="34" charset="-122"/>
              </a:rPr>
              <a:t>-2</a:t>
            </a:r>
            <a:r>
              <a:rPr lang="en-US" altLang="zh-CN" sz="3200" dirty="0" smtClean="0">
                <a:latin typeface="微软雅黑" pitchFamily="34" charset="-122"/>
                <a:ea typeface="微软雅黑" pitchFamily="34" charset="-122"/>
              </a:rPr>
              <a:t>37</a:t>
            </a:r>
            <a:r>
              <a:rPr lang="zh-CN" altLang="en-US" sz="3200" dirty="0" smtClean="0">
                <a:latin typeface="微软雅黑" pitchFamily="34" charset="-122"/>
                <a:ea typeface="微软雅黑" pitchFamily="34" charset="-122"/>
              </a:rPr>
              <a:t>行指标</a:t>
            </a:r>
            <a:endParaRPr lang="en-US" altLang="zh-CN" sz="3200" dirty="0" smtClean="0">
              <a:latin typeface="微软雅黑" pitchFamily="34" charset="-122"/>
              <a:ea typeface="微软雅黑" pitchFamily="34" charset="-122"/>
            </a:endParaRPr>
          </a:p>
          <a:p>
            <a:r>
              <a:rPr lang="zh-CN" altLang="en-US" sz="3200" dirty="0" smtClean="0">
                <a:latin typeface="微软雅黑" pitchFamily="34" charset="-122"/>
                <a:ea typeface="微软雅黑" pitchFamily="34" charset="-122"/>
              </a:rPr>
              <a:t>信息表为“</a:t>
            </a:r>
            <a:r>
              <a:rPr lang="zh-CN" altLang="zh-CN" sz="3200" dirty="0" smtClean="0">
                <a:latin typeface="微软雅黑" pitchFamily="34" charset="-122"/>
                <a:ea typeface="微软雅黑" pitchFamily="34" charset="-122"/>
              </a:rPr>
              <a:t>2</a:t>
            </a:r>
            <a:r>
              <a:rPr lang="zh-CN" altLang="en-US" sz="3200" dirty="0" smtClean="0">
                <a:latin typeface="微软雅黑" pitchFamily="34" charset="-122"/>
                <a:ea typeface="微软雅黑" pitchFamily="34" charset="-122"/>
              </a:rPr>
              <a:t>核定征收”只填写</a:t>
            </a:r>
            <a:r>
              <a:rPr lang="zh-CN" altLang="zh-CN" sz="3200" dirty="0" smtClean="0">
                <a:latin typeface="微软雅黑" pitchFamily="34" charset="-122"/>
                <a:ea typeface="微软雅黑" pitchFamily="34" charset="-122"/>
              </a:rPr>
              <a:t>2</a:t>
            </a:r>
            <a:r>
              <a:rPr lang="en-US" altLang="zh-CN" sz="3200" dirty="0" smtClean="0">
                <a:latin typeface="微软雅黑" pitchFamily="34" charset="-122"/>
                <a:ea typeface="微软雅黑" pitchFamily="34" charset="-122"/>
              </a:rPr>
              <a:t>38</a:t>
            </a:r>
            <a:r>
              <a:rPr lang="zh-CN" altLang="zh-CN" sz="3200" dirty="0" smtClean="0">
                <a:latin typeface="微软雅黑" pitchFamily="34" charset="-122"/>
                <a:ea typeface="微软雅黑" pitchFamily="34" charset="-122"/>
              </a:rPr>
              <a:t>-2</a:t>
            </a:r>
            <a:r>
              <a:rPr lang="en-US" altLang="zh-CN" sz="3200" dirty="0" smtClean="0">
                <a:latin typeface="微软雅黑" pitchFamily="34" charset="-122"/>
                <a:ea typeface="微软雅黑" pitchFamily="34" charset="-122"/>
              </a:rPr>
              <a:t>48</a:t>
            </a:r>
            <a:r>
              <a:rPr lang="zh-CN" altLang="en-US" sz="3200" dirty="0" smtClean="0">
                <a:latin typeface="微软雅黑" pitchFamily="34" charset="-122"/>
                <a:ea typeface="微软雅黑" pitchFamily="34" charset="-122"/>
              </a:rPr>
              <a:t>行指标</a:t>
            </a:r>
            <a:endParaRPr lang="en-US" altLang="zh-CN" sz="3200" dirty="0" smtClean="0">
              <a:latin typeface="微软雅黑" pitchFamily="34" charset="-122"/>
              <a:ea typeface="微软雅黑" pitchFamily="34" charset="-122"/>
            </a:endParaRPr>
          </a:p>
          <a:p>
            <a:r>
              <a:rPr lang="zh-CN" altLang="en-US" sz="3200" dirty="0" smtClean="0">
                <a:latin typeface="微软雅黑" pitchFamily="34" charset="-122"/>
                <a:ea typeface="微软雅黑" pitchFamily="34" charset="-122"/>
              </a:rPr>
              <a:t>信息表为“</a:t>
            </a:r>
            <a:r>
              <a:rPr lang="zh-CN" altLang="zh-CN" sz="3200" dirty="0" smtClean="0">
                <a:latin typeface="微软雅黑" pitchFamily="34" charset="-122"/>
                <a:ea typeface="微软雅黑" pitchFamily="34" charset="-122"/>
              </a:rPr>
              <a:t>3</a:t>
            </a:r>
            <a:r>
              <a:rPr lang="zh-CN" altLang="en-US" sz="3200" dirty="0" smtClean="0">
                <a:latin typeface="微软雅黑" pitchFamily="34" charset="-122"/>
                <a:ea typeface="微软雅黑" pitchFamily="34" charset="-122"/>
              </a:rPr>
              <a:t>分支机构”只填写</a:t>
            </a:r>
            <a:r>
              <a:rPr lang="zh-CN" altLang="zh-CN" sz="3200" dirty="0" smtClean="0">
                <a:latin typeface="微软雅黑" pitchFamily="34" charset="-122"/>
                <a:ea typeface="微软雅黑" pitchFamily="34" charset="-122"/>
              </a:rPr>
              <a:t>2</a:t>
            </a:r>
            <a:r>
              <a:rPr lang="en-US" altLang="zh-CN" sz="3200" dirty="0" smtClean="0">
                <a:latin typeface="微软雅黑" pitchFamily="34" charset="-122"/>
                <a:ea typeface="微软雅黑" pitchFamily="34" charset="-122"/>
              </a:rPr>
              <a:t>49</a:t>
            </a:r>
            <a:r>
              <a:rPr lang="zh-CN" altLang="zh-CN" sz="3200" dirty="0" smtClean="0">
                <a:latin typeface="微软雅黑" pitchFamily="34" charset="-122"/>
                <a:ea typeface="微软雅黑" pitchFamily="34" charset="-122"/>
              </a:rPr>
              <a:t>-2</a:t>
            </a:r>
            <a:r>
              <a:rPr lang="en-US" altLang="zh-CN" sz="3200" dirty="0" smtClean="0">
                <a:latin typeface="微软雅黑" pitchFamily="34" charset="-122"/>
                <a:ea typeface="微软雅黑" pitchFamily="34" charset="-122"/>
              </a:rPr>
              <a:t>51</a:t>
            </a:r>
            <a:r>
              <a:rPr lang="zh-CN" altLang="en-US" sz="3200" dirty="0" smtClean="0">
                <a:latin typeface="微软雅黑" pitchFamily="34" charset="-122"/>
                <a:ea typeface="微软雅黑" pitchFamily="34" charset="-122"/>
              </a:rPr>
              <a:t>行指标</a:t>
            </a:r>
          </a:p>
          <a:p>
            <a:r>
              <a:rPr lang="zh-CN" altLang="zh-CN" sz="1200" dirty="0" smtClean="0"/>
              <a:t>    </a:t>
            </a:r>
            <a:endParaRPr lang="zh-CN" altLang="en-US" dirty="0"/>
          </a:p>
        </p:txBody>
      </p:sp>
      <p:sp>
        <p:nvSpPr>
          <p:cNvPr id="10" name="文本框 9"/>
          <p:cNvSpPr txBox="1"/>
          <p:nvPr/>
        </p:nvSpPr>
        <p:spPr>
          <a:xfrm>
            <a:off x="1178355" y="108380"/>
            <a:ext cx="6095747" cy="584775"/>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四 填报内容及注意事项</a:t>
            </a:r>
            <a:r>
              <a:rPr lang="en-US" altLang="zh-CN" sz="2800" b="1" dirty="0">
                <a:solidFill>
                  <a:schemeClr val="bg1"/>
                </a:solidFill>
                <a:latin typeface="微软雅黑" panose="020B0503020204020204" pitchFamily="34" charset="-122"/>
                <a:ea typeface="微软雅黑" panose="020B0503020204020204" pitchFamily="34" charset="-122"/>
              </a:rPr>
              <a:t>—</a:t>
            </a:r>
            <a:r>
              <a:rPr lang="zh-CN" altLang="en-US" sz="3200" b="1" dirty="0">
                <a:solidFill>
                  <a:schemeClr val="bg1"/>
                </a:solidFill>
                <a:latin typeface="幼圆" panose="02010509060101010101" pitchFamily="49" charset="-122"/>
                <a:ea typeface="幼圆" panose="02010509060101010101" pitchFamily="49" charset="-122"/>
              </a:rPr>
              <a:t>企业表</a:t>
            </a:r>
          </a:p>
        </p:txBody>
      </p:sp>
      <p:sp>
        <p:nvSpPr>
          <p:cNvPr id="11" name="文本框 10"/>
          <p:cNvSpPr txBox="1"/>
          <p:nvPr/>
        </p:nvSpPr>
        <p:spPr>
          <a:xfrm>
            <a:off x="4096154" y="1416864"/>
            <a:ext cx="3561330" cy="769441"/>
          </a:xfrm>
          <a:prstGeom prst="rect">
            <a:avLst/>
          </a:prstGeom>
          <a:noFill/>
        </p:spPr>
        <p:txBody>
          <a:bodyPr wrap="square" rtlCol="0">
            <a:spAutoFit/>
          </a:bodyPr>
          <a:lstStyle/>
          <a:p>
            <a:pPr algn="dist"/>
            <a:r>
              <a:rPr lang="zh-CN" altLang="en-US" sz="4400" b="1" dirty="0">
                <a:solidFill>
                  <a:srgbClr val="235AA6"/>
                </a:solidFill>
                <a:latin typeface="微软雅黑" panose="020B0503020204020204" pitchFamily="34" charset="-122"/>
                <a:ea typeface="微软雅黑" panose="020B0503020204020204" pitchFamily="34" charset="-122"/>
              </a:rPr>
              <a:t>注意事项</a:t>
            </a:r>
          </a:p>
        </p:txBody>
      </p:sp>
    </p:spTree>
  </p:cSld>
  <p:clrMapOvr>
    <a:masterClrMapping/>
  </p:clrMapOvr>
  <mc:AlternateContent xmlns:mc="http://schemas.openxmlformats.org/markup-compatibility/2006">
    <mc:Choice xmlns="" xmlns:p14="http://schemas.microsoft.com/office/powerpoint/2010/main" Requires="p14">
      <p:transition spd="slow" p14:dur="1500" advTm="4000">
        <p:split orient="vert"/>
      </p:transition>
    </mc:Choice>
    <mc:Fallback>
      <p:transition spd="slow" advTm="4000">
        <p:split orient="vert"/>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 xmlns:a14="http://schemas.microsoft.com/office/drawing/2010/main" val="0"/>
              </a:ext>
            </a:extLst>
          </a:blip>
          <a:srcRect t="62943" b="24314"/>
          <a:stretch>
            <a:fillRect/>
          </a:stretch>
        </p:blipFill>
        <p:spPr>
          <a:xfrm>
            <a:off x="0" y="6071418"/>
            <a:ext cx="12192000" cy="786582"/>
          </a:xfrm>
          <a:prstGeom prst="rect">
            <a:avLst/>
          </a:prstGeom>
        </p:spPr>
      </p:pic>
      <p:pic>
        <p:nvPicPr>
          <p:cNvPr id="3" name="图片 2"/>
          <p:cNvPicPr>
            <a:picLocks noChangeAspect="1"/>
          </p:cNvPicPr>
          <p:nvPr/>
        </p:nvPicPr>
        <p:blipFill rotWithShape="1">
          <a:blip r:embed="rId4" cstate="print">
            <a:extLst>
              <a:ext uri="{28A0092B-C50C-407E-A947-70E740481C1C}">
                <a14:useLocalDpi xmlns="" xmlns:a14="http://schemas.microsoft.com/office/drawing/2010/main" val="0"/>
              </a:ext>
            </a:extLst>
          </a:blip>
          <a:srcRect t="10036" b="88387"/>
          <a:stretch>
            <a:fillRect/>
          </a:stretch>
        </p:blipFill>
        <p:spPr>
          <a:xfrm>
            <a:off x="0" y="688258"/>
            <a:ext cx="12191999" cy="108155"/>
          </a:xfrm>
          <a:prstGeom prst="rect">
            <a:avLst/>
          </a:prstGeom>
        </p:spPr>
      </p:pic>
      <p:pic>
        <p:nvPicPr>
          <p:cNvPr id="7" name="图片 6"/>
          <p:cNvPicPr>
            <a:picLocks noChangeAspect="1"/>
          </p:cNvPicPr>
          <p:nvPr/>
        </p:nvPicPr>
        <p:blipFill rotWithShape="1">
          <a:blip r:embed="rId5" cstate="print">
            <a:extLst>
              <a:ext uri="{28A0092B-C50C-407E-A947-70E740481C1C}">
                <a14:useLocalDpi xmlns="" xmlns:a14="http://schemas.microsoft.com/office/drawing/2010/main" val="0"/>
              </a:ext>
            </a:extLst>
          </a:blip>
          <a:srcRect b="90108"/>
          <a:stretch>
            <a:fillRect/>
          </a:stretch>
        </p:blipFill>
        <p:spPr>
          <a:xfrm>
            <a:off x="0" y="0"/>
            <a:ext cx="12191999" cy="678426"/>
          </a:xfrm>
          <a:prstGeom prst="rect">
            <a:avLst/>
          </a:prstGeom>
        </p:spPr>
      </p:pic>
      <p:pic>
        <p:nvPicPr>
          <p:cNvPr id="33" name="图片 32"/>
          <p:cNvPicPr>
            <a:picLocks noChangeAspect="1"/>
          </p:cNvPicPr>
          <p:nvPr/>
        </p:nvPicPr>
        <p:blipFill rotWithShape="1">
          <a:blip r:embed="rId6" cstate="print">
            <a:extLst>
              <a:ext uri="{28A0092B-C50C-407E-A947-70E740481C1C}">
                <a14:useLocalDpi xmlns="" xmlns:a14="http://schemas.microsoft.com/office/drawing/2010/main" val="0"/>
              </a:ext>
            </a:extLst>
          </a:blip>
          <a:srcRect l="12854" t="25579" r="9876" b="9903"/>
          <a:stretch>
            <a:fillRect/>
          </a:stretch>
        </p:blipFill>
        <p:spPr>
          <a:xfrm>
            <a:off x="216867" y="43932"/>
            <a:ext cx="744622" cy="590562"/>
          </a:xfrm>
          <a:prstGeom prst="rect">
            <a:avLst/>
          </a:prstGeom>
        </p:spPr>
      </p:pic>
      <p:sp>
        <p:nvSpPr>
          <p:cNvPr id="6" name="文本框 5"/>
          <p:cNvSpPr txBox="1"/>
          <p:nvPr/>
        </p:nvSpPr>
        <p:spPr>
          <a:xfrm>
            <a:off x="876352" y="1911076"/>
            <a:ext cx="10246936" cy="4524315"/>
          </a:xfrm>
          <a:prstGeom prst="rect">
            <a:avLst/>
          </a:prstGeom>
          <a:noFill/>
        </p:spPr>
        <p:txBody>
          <a:bodyPr wrap="square" rtlCol="0">
            <a:spAutoFit/>
          </a:bodyPr>
          <a:lstStyle/>
          <a:p>
            <a:r>
              <a:rPr lang="en-US" altLang="zh-CN" sz="3200" dirty="0" smtClean="0">
                <a:latin typeface="微软雅黑" pitchFamily="34" charset="-122"/>
                <a:ea typeface="微软雅黑" pitchFamily="34" charset="-122"/>
              </a:rPr>
              <a:t>※</a:t>
            </a:r>
            <a:r>
              <a:rPr lang="zh-CN" altLang="en-US" sz="3200" dirty="0" smtClean="0">
                <a:latin typeface="微软雅黑" pitchFamily="34" charset="-122"/>
                <a:ea typeface="微软雅黑" pitchFamily="34" charset="-122"/>
              </a:rPr>
              <a:t>所有企业所得税纳税人必须填写“</a:t>
            </a:r>
            <a:r>
              <a:rPr lang="zh-CN" altLang="zh-CN" sz="3200" dirty="0" smtClean="0">
                <a:latin typeface="微软雅黑" pitchFamily="34" charset="-122"/>
                <a:ea typeface="微软雅黑" pitchFamily="34" charset="-122"/>
              </a:rPr>
              <a:t>2</a:t>
            </a:r>
            <a:r>
              <a:rPr lang="en-US" altLang="zh-CN" sz="3200" dirty="0" smtClean="0">
                <a:latin typeface="微软雅黑" pitchFamily="34" charset="-122"/>
                <a:ea typeface="微软雅黑" pitchFamily="34" charset="-122"/>
              </a:rPr>
              <a:t>52</a:t>
            </a:r>
            <a:r>
              <a:rPr lang="zh-CN" altLang="en-US" sz="3200" dirty="0" smtClean="0">
                <a:latin typeface="微软雅黑" pitchFamily="34" charset="-122"/>
                <a:ea typeface="微软雅黑" pitchFamily="34" charset="-122"/>
              </a:rPr>
              <a:t>企业所得税纳税人就地实际缴纳所得税额”，反映企业全年实际缴纳的企业所得税（包括上年第四季度和汇算清缴、本年</a:t>
            </a:r>
            <a:r>
              <a:rPr lang="zh-CN" altLang="zh-CN" sz="3200" dirty="0" smtClean="0">
                <a:latin typeface="微软雅黑" pitchFamily="34" charset="-122"/>
                <a:ea typeface="微软雅黑" pitchFamily="34" charset="-122"/>
              </a:rPr>
              <a:t>1-3</a:t>
            </a:r>
            <a:r>
              <a:rPr lang="zh-CN" altLang="en-US" sz="3200" dirty="0" smtClean="0">
                <a:latin typeface="微软雅黑" pitchFamily="34" charset="-122"/>
                <a:ea typeface="微软雅黑" pitchFamily="34" charset="-122"/>
              </a:rPr>
              <a:t>季度实际缴的企业所得税额，与申报口径相对应，请不要漏填或误填）</a:t>
            </a:r>
            <a:endParaRPr lang="en-US" altLang="zh-CN" sz="3200" dirty="0" smtClean="0">
              <a:latin typeface="微软雅黑" pitchFamily="34" charset="-122"/>
              <a:ea typeface="微软雅黑" pitchFamily="34" charset="-122"/>
            </a:endParaRPr>
          </a:p>
          <a:p>
            <a:endParaRPr lang="zh-CN" altLang="en-US" sz="3200" dirty="0" smtClean="0">
              <a:latin typeface="微软雅黑" pitchFamily="34" charset="-122"/>
              <a:ea typeface="微软雅黑" pitchFamily="34" charset="-122"/>
            </a:endParaRPr>
          </a:p>
          <a:p>
            <a:r>
              <a:rPr lang="en-US" altLang="zh-CN" sz="3200" dirty="0" smtClean="0">
                <a:latin typeface="微软雅黑" pitchFamily="34" charset="-122"/>
                <a:ea typeface="微软雅黑" pitchFamily="34" charset="-122"/>
              </a:rPr>
              <a:t>※</a:t>
            </a:r>
            <a:r>
              <a:rPr lang="zh-CN" altLang="en-US" sz="3200" dirty="0" smtClean="0">
                <a:latin typeface="微软雅黑" pitchFamily="34" charset="-122"/>
                <a:ea typeface="微软雅黑" pitchFamily="34" charset="-122"/>
              </a:rPr>
              <a:t>企业所得税缴纳方式为“</a:t>
            </a:r>
            <a:r>
              <a:rPr lang="zh-CN" altLang="zh-CN" sz="3200" dirty="0" smtClean="0">
                <a:latin typeface="微软雅黑" pitchFamily="34" charset="-122"/>
                <a:ea typeface="微软雅黑" pitchFamily="34" charset="-122"/>
              </a:rPr>
              <a:t>1</a:t>
            </a:r>
            <a:r>
              <a:rPr lang="zh-CN" altLang="en-US" sz="3200" dirty="0" smtClean="0">
                <a:latin typeface="微软雅黑" pitchFamily="34" charset="-122"/>
                <a:ea typeface="微软雅黑" pitchFamily="34" charset="-122"/>
              </a:rPr>
              <a:t>，</a:t>
            </a:r>
            <a:r>
              <a:rPr lang="zh-CN" altLang="zh-CN" sz="3200" dirty="0" smtClean="0">
                <a:latin typeface="微软雅黑" pitchFamily="34" charset="-122"/>
                <a:ea typeface="微软雅黑" pitchFamily="34" charset="-122"/>
              </a:rPr>
              <a:t>4”</a:t>
            </a:r>
            <a:r>
              <a:rPr lang="zh-CN" altLang="en-US" sz="3200" dirty="0" smtClean="0">
                <a:latin typeface="微软雅黑" pitchFamily="34" charset="-122"/>
                <a:ea typeface="微软雅黑" pitchFamily="34" charset="-122"/>
              </a:rPr>
              <a:t>的企业有利润表计算指标，必须填写</a:t>
            </a:r>
            <a:r>
              <a:rPr lang="zh-CN" altLang="zh-CN" sz="3200" dirty="0" smtClean="0">
                <a:latin typeface="微软雅黑" pitchFamily="34" charset="-122"/>
                <a:ea typeface="微软雅黑" pitchFamily="34" charset="-122"/>
              </a:rPr>
              <a:t>2</a:t>
            </a:r>
            <a:r>
              <a:rPr lang="en-US" altLang="zh-CN" sz="3200" dirty="0" smtClean="0">
                <a:latin typeface="微软雅黑" pitchFamily="34" charset="-122"/>
                <a:ea typeface="微软雅黑" pitchFamily="34" charset="-122"/>
              </a:rPr>
              <a:t>53</a:t>
            </a:r>
            <a:r>
              <a:rPr lang="zh-CN" altLang="zh-CN" sz="3200" dirty="0" smtClean="0">
                <a:latin typeface="微软雅黑" pitchFamily="34" charset="-122"/>
                <a:ea typeface="微软雅黑" pitchFamily="34" charset="-122"/>
              </a:rPr>
              <a:t>-2</a:t>
            </a:r>
            <a:r>
              <a:rPr lang="en-US" altLang="zh-CN" sz="3200" dirty="0" smtClean="0">
                <a:latin typeface="微软雅黑" pitchFamily="34" charset="-122"/>
                <a:ea typeface="微软雅黑" pitchFamily="34" charset="-122"/>
              </a:rPr>
              <a:t>81</a:t>
            </a:r>
            <a:r>
              <a:rPr lang="zh-CN" altLang="en-US" sz="3200" dirty="0" smtClean="0">
                <a:latin typeface="微软雅黑" pitchFamily="34" charset="-122"/>
                <a:ea typeface="微软雅黑" pitchFamily="34" charset="-122"/>
              </a:rPr>
              <a:t>行指标（与企业所得税年报表指标一致）</a:t>
            </a:r>
            <a:r>
              <a:rPr lang="zh-CN" altLang="zh-CN" sz="1200" dirty="0" smtClean="0">
                <a:latin typeface="微软雅黑" pitchFamily="34" charset="-122"/>
                <a:ea typeface="微软雅黑" pitchFamily="34" charset="-122"/>
              </a:rPr>
              <a:t>    </a:t>
            </a:r>
            <a:endParaRPr lang="zh-CN" altLang="en-US" dirty="0">
              <a:latin typeface="微软雅黑" pitchFamily="34" charset="-122"/>
              <a:ea typeface="微软雅黑" pitchFamily="34" charset="-122"/>
            </a:endParaRPr>
          </a:p>
        </p:txBody>
      </p:sp>
      <p:sp>
        <p:nvSpPr>
          <p:cNvPr id="10" name="文本框 9"/>
          <p:cNvSpPr txBox="1"/>
          <p:nvPr/>
        </p:nvSpPr>
        <p:spPr>
          <a:xfrm>
            <a:off x="1178355" y="108380"/>
            <a:ext cx="6095747" cy="584775"/>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四 填报内容及注意事项</a:t>
            </a:r>
            <a:r>
              <a:rPr lang="en-US" altLang="zh-CN" sz="2800" b="1" dirty="0">
                <a:solidFill>
                  <a:schemeClr val="bg1"/>
                </a:solidFill>
                <a:latin typeface="微软雅黑" panose="020B0503020204020204" pitchFamily="34" charset="-122"/>
                <a:ea typeface="微软雅黑" panose="020B0503020204020204" pitchFamily="34" charset="-122"/>
              </a:rPr>
              <a:t>—</a:t>
            </a:r>
            <a:r>
              <a:rPr lang="zh-CN" altLang="en-US" sz="3200" b="1" dirty="0">
                <a:solidFill>
                  <a:schemeClr val="bg1"/>
                </a:solidFill>
                <a:latin typeface="幼圆" panose="02010509060101010101" pitchFamily="49" charset="-122"/>
                <a:ea typeface="幼圆" panose="02010509060101010101" pitchFamily="49" charset="-122"/>
              </a:rPr>
              <a:t>企业表</a:t>
            </a:r>
          </a:p>
        </p:txBody>
      </p:sp>
      <p:sp>
        <p:nvSpPr>
          <p:cNvPr id="11" name="文本框 10"/>
          <p:cNvSpPr txBox="1"/>
          <p:nvPr/>
        </p:nvSpPr>
        <p:spPr>
          <a:xfrm>
            <a:off x="4070987" y="1114861"/>
            <a:ext cx="3561330" cy="769441"/>
          </a:xfrm>
          <a:prstGeom prst="rect">
            <a:avLst/>
          </a:prstGeom>
          <a:noFill/>
        </p:spPr>
        <p:txBody>
          <a:bodyPr wrap="square" rtlCol="0">
            <a:spAutoFit/>
          </a:bodyPr>
          <a:lstStyle/>
          <a:p>
            <a:pPr algn="dist"/>
            <a:r>
              <a:rPr lang="zh-CN" altLang="en-US" sz="4400" b="1" dirty="0">
                <a:solidFill>
                  <a:srgbClr val="235AA6"/>
                </a:solidFill>
                <a:latin typeface="微软雅黑" panose="020B0503020204020204" pitchFamily="34" charset="-122"/>
                <a:ea typeface="微软雅黑" panose="020B0503020204020204" pitchFamily="34" charset="-122"/>
              </a:rPr>
              <a:t>注意事项</a:t>
            </a:r>
          </a:p>
        </p:txBody>
      </p:sp>
    </p:spTree>
  </p:cSld>
  <p:clrMapOvr>
    <a:masterClrMapping/>
  </p:clrMapOvr>
  <mc:AlternateContent xmlns:mc="http://schemas.openxmlformats.org/markup-compatibility/2006">
    <mc:Choice xmlns="" xmlns:p14="http://schemas.microsoft.com/office/powerpoint/2010/main" Requires="p14">
      <p:transition spd="slow" p14:dur="1500" advTm="4000">
        <p:split orient="vert"/>
      </p:transition>
    </mc:Choice>
    <mc:Fallback>
      <p:transition spd="slow" advTm="4000">
        <p:split orient="vert"/>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 xmlns:a14="http://schemas.microsoft.com/office/drawing/2010/main" val="0"/>
              </a:ext>
            </a:extLst>
          </a:blip>
          <a:srcRect t="62943" b="24314"/>
          <a:stretch>
            <a:fillRect/>
          </a:stretch>
        </p:blipFill>
        <p:spPr>
          <a:xfrm>
            <a:off x="0" y="6071418"/>
            <a:ext cx="12192000" cy="786582"/>
          </a:xfrm>
          <a:prstGeom prst="rect">
            <a:avLst/>
          </a:prstGeom>
        </p:spPr>
      </p:pic>
      <p:pic>
        <p:nvPicPr>
          <p:cNvPr id="3" name="图片 2"/>
          <p:cNvPicPr>
            <a:picLocks noChangeAspect="1"/>
          </p:cNvPicPr>
          <p:nvPr/>
        </p:nvPicPr>
        <p:blipFill rotWithShape="1">
          <a:blip r:embed="rId4" cstate="print">
            <a:extLst>
              <a:ext uri="{28A0092B-C50C-407E-A947-70E740481C1C}">
                <a14:useLocalDpi xmlns="" xmlns:a14="http://schemas.microsoft.com/office/drawing/2010/main" val="0"/>
              </a:ext>
            </a:extLst>
          </a:blip>
          <a:srcRect t="10036" b="88387"/>
          <a:stretch>
            <a:fillRect/>
          </a:stretch>
        </p:blipFill>
        <p:spPr>
          <a:xfrm>
            <a:off x="0" y="688258"/>
            <a:ext cx="12191999" cy="108155"/>
          </a:xfrm>
          <a:prstGeom prst="rect">
            <a:avLst/>
          </a:prstGeom>
        </p:spPr>
      </p:pic>
      <p:pic>
        <p:nvPicPr>
          <p:cNvPr id="7" name="图片 6"/>
          <p:cNvPicPr>
            <a:picLocks noChangeAspect="1"/>
          </p:cNvPicPr>
          <p:nvPr/>
        </p:nvPicPr>
        <p:blipFill rotWithShape="1">
          <a:blip r:embed="rId5" cstate="print">
            <a:extLst>
              <a:ext uri="{28A0092B-C50C-407E-A947-70E740481C1C}">
                <a14:useLocalDpi xmlns="" xmlns:a14="http://schemas.microsoft.com/office/drawing/2010/main" val="0"/>
              </a:ext>
            </a:extLst>
          </a:blip>
          <a:srcRect b="90108"/>
          <a:stretch>
            <a:fillRect/>
          </a:stretch>
        </p:blipFill>
        <p:spPr>
          <a:xfrm>
            <a:off x="0" y="0"/>
            <a:ext cx="12191999" cy="678426"/>
          </a:xfrm>
          <a:prstGeom prst="rect">
            <a:avLst/>
          </a:prstGeom>
        </p:spPr>
      </p:pic>
      <p:pic>
        <p:nvPicPr>
          <p:cNvPr id="33" name="图片 32"/>
          <p:cNvPicPr>
            <a:picLocks noChangeAspect="1"/>
          </p:cNvPicPr>
          <p:nvPr/>
        </p:nvPicPr>
        <p:blipFill rotWithShape="1">
          <a:blip r:embed="rId6" cstate="print">
            <a:extLst>
              <a:ext uri="{28A0092B-C50C-407E-A947-70E740481C1C}">
                <a14:useLocalDpi xmlns="" xmlns:a14="http://schemas.microsoft.com/office/drawing/2010/main" val="0"/>
              </a:ext>
            </a:extLst>
          </a:blip>
          <a:srcRect l="12854" t="25579" r="9876" b="9903"/>
          <a:stretch>
            <a:fillRect/>
          </a:stretch>
        </p:blipFill>
        <p:spPr>
          <a:xfrm>
            <a:off x="216867" y="43932"/>
            <a:ext cx="744622" cy="590562"/>
          </a:xfrm>
          <a:prstGeom prst="rect">
            <a:avLst/>
          </a:prstGeom>
        </p:spPr>
      </p:pic>
      <p:sp>
        <p:nvSpPr>
          <p:cNvPr id="6" name="文本框 5"/>
          <p:cNvSpPr txBox="1"/>
          <p:nvPr/>
        </p:nvSpPr>
        <p:spPr>
          <a:xfrm>
            <a:off x="1178355" y="2367174"/>
            <a:ext cx="10246936" cy="3600986"/>
          </a:xfrm>
          <a:prstGeom prst="rect">
            <a:avLst/>
          </a:prstGeom>
          <a:noFill/>
        </p:spPr>
        <p:txBody>
          <a:bodyPr wrap="square" rtlCol="0">
            <a:spAutoFit/>
          </a:bodyPr>
          <a:lstStyle/>
          <a:p>
            <a:pPr>
              <a:lnSpc>
                <a:spcPct val="150000"/>
              </a:lnSpc>
            </a:pPr>
            <a:r>
              <a:rPr lang="zh-CN" altLang="zh-CN" sz="2800" b="1" dirty="0">
                <a:latin typeface="微软雅黑" panose="020B0503020204020204" pitchFamily="34" charset="-122"/>
                <a:ea typeface="微软雅黑" panose="020B0503020204020204" pitchFamily="34" charset="-122"/>
              </a:rPr>
              <a:t> </a:t>
            </a:r>
            <a:r>
              <a:rPr lang="en-US" altLang="zh-CN" sz="2800" b="1" dirty="0" smtClean="0">
                <a:latin typeface="微软雅黑" panose="020B0503020204020204" pitchFamily="34" charset="-122"/>
                <a:ea typeface="微软雅黑" panose="020B0503020204020204" pitchFamily="34" charset="-122"/>
              </a:rPr>
              <a:t>8</a:t>
            </a:r>
            <a:r>
              <a:rPr lang="zh-CN" altLang="en-US" sz="2800" b="1" dirty="0" smtClean="0">
                <a:latin typeface="微软雅黑" panose="020B0503020204020204" pitchFamily="34" charset="-122"/>
                <a:ea typeface="微软雅黑" panose="020B0503020204020204" pitchFamily="34" charset="-122"/>
              </a:rPr>
              <a:t>、</a:t>
            </a:r>
            <a:r>
              <a:rPr lang="zh-CN" altLang="zh-CN" sz="2800" b="1" dirty="0">
                <a:latin typeface="微软雅黑" panose="020B0503020204020204" pitchFamily="34" charset="-122"/>
                <a:ea typeface="微软雅黑" panose="020B0503020204020204" pitchFamily="34" charset="-122"/>
              </a:rPr>
              <a:t>第十二大项利润表指标：</a:t>
            </a:r>
            <a:endParaRPr lang="en-US" altLang="zh-CN" sz="2800" b="1" dirty="0">
              <a:latin typeface="微软雅黑" panose="020B0503020204020204" pitchFamily="34" charset="-122"/>
              <a:ea typeface="微软雅黑" panose="020B0503020204020204" pitchFamily="34" charset="-122"/>
            </a:endParaRPr>
          </a:p>
          <a:p>
            <a:pPr>
              <a:lnSpc>
                <a:spcPct val="150000"/>
              </a:lnSpc>
            </a:pPr>
            <a:r>
              <a:rPr lang="en-US" altLang="zh-CN" sz="1100" b="1" dirty="0">
                <a:latin typeface="微软雅黑" panose="020B0503020204020204" pitchFamily="34" charset="-122"/>
                <a:ea typeface="微软雅黑" panose="020B0503020204020204" pitchFamily="34" charset="-122"/>
              </a:rPr>
              <a:t>               </a:t>
            </a:r>
            <a:r>
              <a:rPr lang="en-US" altLang="zh-CN" sz="2800" dirty="0">
                <a:latin typeface="微软雅黑" panose="020B0503020204020204" pitchFamily="34" charset="-122"/>
                <a:ea typeface="微软雅黑" panose="020B0503020204020204" pitchFamily="34" charset="-122"/>
              </a:rPr>
              <a:t> </a:t>
            </a:r>
            <a:r>
              <a:rPr lang="zh-CN" altLang="zh-CN" sz="2800" dirty="0">
                <a:latin typeface="微软雅黑" panose="020B0503020204020204" pitchFamily="34" charset="-122"/>
                <a:ea typeface="微软雅黑" panose="020B0503020204020204" pitchFamily="34" charset="-122"/>
              </a:rPr>
              <a:t>如果信息表第</a:t>
            </a:r>
            <a:r>
              <a:rPr lang="en-US" altLang="zh-CN" sz="2800" dirty="0">
                <a:latin typeface="微软雅黑" panose="020B0503020204020204" pitchFamily="34" charset="-122"/>
                <a:ea typeface="微软雅黑" panose="020B0503020204020204" pitchFamily="34" charset="-122"/>
              </a:rPr>
              <a:t>19</a:t>
            </a:r>
            <a:r>
              <a:rPr lang="zh-CN" altLang="zh-CN" sz="2800" dirty="0">
                <a:latin typeface="微软雅黑" panose="020B0503020204020204" pitchFamily="34" charset="-122"/>
                <a:ea typeface="微软雅黑" panose="020B0503020204020204" pitchFamily="34" charset="-122"/>
              </a:rPr>
              <a:t>行企业所得税缴纳方式代码选择“</a:t>
            </a:r>
            <a:r>
              <a:rPr lang="en-US" altLang="zh-CN" sz="2800" dirty="0">
                <a:latin typeface="微软雅黑" panose="020B0503020204020204" pitchFamily="34" charset="-122"/>
                <a:ea typeface="微软雅黑" panose="020B0503020204020204" pitchFamily="34" charset="-122"/>
              </a:rPr>
              <a:t>1 </a:t>
            </a:r>
            <a:r>
              <a:rPr lang="zh-CN" altLang="zh-CN" sz="2800" dirty="0">
                <a:latin typeface="微软雅黑" panose="020B0503020204020204" pitchFamily="34" charset="-122"/>
                <a:ea typeface="微软雅黑" panose="020B0503020204020204" pitchFamily="34" charset="-122"/>
              </a:rPr>
              <a:t>依率计征并独立缴纳企业所得税的纳税人，则“</a:t>
            </a:r>
            <a:r>
              <a:rPr lang="en-US" altLang="zh-CN" sz="2800" dirty="0" smtClean="0">
                <a:latin typeface="微软雅黑" panose="020B0503020204020204" pitchFamily="34" charset="-122"/>
                <a:ea typeface="微软雅黑" panose="020B0503020204020204" pitchFamily="34" charset="-122"/>
              </a:rPr>
              <a:t>253</a:t>
            </a:r>
            <a:r>
              <a:rPr lang="zh-CN" altLang="zh-CN" sz="2800" dirty="0" smtClean="0">
                <a:latin typeface="微软雅黑" panose="020B0503020204020204" pitchFamily="34" charset="-122"/>
                <a:ea typeface="微软雅黑" panose="020B0503020204020204" pitchFamily="34" charset="-122"/>
              </a:rPr>
              <a:t>行</a:t>
            </a:r>
            <a:r>
              <a:rPr lang="zh-CN" altLang="zh-CN" sz="2800" dirty="0">
                <a:latin typeface="微软雅黑" panose="020B0503020204020204" pitchFamily="34" charset="-122"/>
                <a:ea typeface="微软雅黑" panose="020B0503020204020204" pitchFamily="34" charset="-122"/>
              </a:rPr>
              <a:t>营业收入和</a:t>
            </a:r>
            <a:r>
              <a:rPr lang="en-US" altLang="zh-CN" sz="2800" dirty="0" smtClean="0">
                <a:latin typeface="微软雅黑" panose="020B0503020204020204" pitchFamily="34" charset="-122"/>
                <a:ea typeface="微软雅黑" panose="020B0503020204020204" pitchFamily="34" charset="-122"/>
              </a:rPr>
              <a:t>256</a:t>
            </a:r>
            <a:r>
              <a:rPr lang="zh-CN" altLang="zh-CN" sz="2800" dirty="0" smtClean="0">
                <a:latin typeface="微软雅黑" panose="020B0503020204020204" pitchFamily="34" charset="-122"/>
                <a:ea typeface="微软雅黑" panose="020B0503020204020204" pitchFamily="34" charset="-122"/>
              </a:rPr>
              <a:t>行</a:t>
            </a:r>
            <a:r>
              <a:rPr lang="zh-CN" altLang="zh-CN" sz="2800" dirty="0">
                <a:latin typeface="微软雅黑" panose="020B0503020204020204" pitchFamily="34" charset="-122"/>
                <a:ea typeface="微软雅黑" panose="020B0503020204020204" pitchFamily="34" charset="-122"/>
              </a:rPr>
              <a:t>营业成本，是由第</a:t>
            </a:r>
            <a:r>
              <a:rPr lang="en-US" altLang="zh-CN" sz="2800" dirty="0" smtClean="0">
                <a:latin typeface="微软雅黑" panose="020B0503020204020204" pitchFamily="34" charset="-122"/>
                <a:ea typeface="微软雅黑" panose="020B0503020204020204" pitchFamily="34" charset="-122"/>
              </a:rPr>
              <a:t>193,194</a:t>
            </a:r>
            <a:r>
              <a:rPr lang="zh-CN" altLang="zh-CN" sz="2800" dirty="0" smtClean="0">
                <a:latin typeface="微软雅黑" panose="020B0503020204020204" pitchFamily="34" charset="-122"/>
                <a:ea typeface="微软雅黑" panose="020B0503020204020204" pitchFamily="34" charset="-122"/>
              </a:rPr>
              <a:t>行</a:t>
            </a:r>
            <a:r>
              <a:rPr lang="zh-CN" altLang="zh-CN" sz="2800" dirty="0">
                <a:latin typeface="微软雅黑" panose="020B0503020204020204" pitchFamily="34" charset="-122"/>
                <a:ea typeface="微软雅黑" panose="020B0503020204020204" pitchFamily="34" charset="-122"/>
              </a:rPr>
              <a:t>企业所得税指标直接提取，如果企业只有其中数而无合计数请核实</a:t>
            </a:r>
            <a:r>
              <a:rPr lang="en-US" altLang="zh-CN" sz="2800" dirty="0" smtClean="0">
                <a:latin typeface="微软雅黑" panose="020B0503020204020204" pitchFamily="34" charset="-122"/>
                <a:ea typeface="微软雅黑" panose="020B0503020204020204" pitchFamily="34" charset="-122"/>
              </a:rPr>
              <a:t>193</a:t>
            </a:r>
            <a:r>
              <a:rPr lang="zh-CN" altLang="zh-CN" sz="2800" dirty="0" smtClean="0">
                <a:latin typeface="微软雅黑" panose="020B0503020204020204" pitchFamily="34" charset="-122"/>
                <a:ea typeface="微软雅黑" panose="020B0503020204020204" pitchFamily="34" charset="-122"/>
              </a:rPr>
              <a:t>行</a:t>
            </a:r>
            <a:r>
              <a:rPr lang="zh-CN" altLang="zh-CN" sz="2800" dirty="0">
                <a:latin typeface="微软雅黑" panose="020B0503020204020204" pitchFamily="34" charset="-122"/>
                <a:ea typeface="微软雅黑" panose="020B0503020204020204" pitchFamily="34" charset="-122"/>
              </a:rPr>
              <a:t>和</a:t>
            </a:r>
            <a:r>
              <a:rPr lang="en-US" altLang="zh-CN" sz="2800" dirty="0" smtClean="0">
                <a:latin typeface="微软雅黑" panose="020B0503020204020204" pitchFamily="34" charset="-122"/>
                <a:ea typeface="微软雅黑" panose="020B0503020204020204" pitchFamily="34" charset="-122"/>
              </a:rPr>
              <a:t>194</a:t>
            </a:r>
            <a:r>
              <a:rPr lang="zh-CN" altLang="zh-CN" sz="2800" dirty="0" smtClean="0">
                <a:latin typeface="微软雅黑" panose="020B0503020204020204" pitchFamily="34" charset="-122"/>
                <a:ea typeface="微软雅黑" panose="020B0503020204020204" pitchFamily="34" charset="-122"/>
              </a:rPr>
              <a:t>行</a:t>
            </a:r>
            <a:r>
              <a:rPr lang="zh-CN" altLang="zh-CN" sz="2800" dirty="0">
                <a:latin typeface="微软雅黑" panose="020B0503020204020204" pitchFamily="34" charset="-122"/>
                <a:ea typeface="微软雅黑" panose="020B0503020204020204" pitchFamily="34" charset="-122"/>
              </a:rPr>
              <a:t>是否填写。</a:t>
            </a:r>
          </a:p>
          <a:p>
            <a:endParaRPr lang="zh-CN" altLang="en-US" dirty="0"/>
          </a:p>
        </p:txBody>
      </p:sp>
      <p:sp>
        <p:nvSpPr>
          <p:cNvPr id="10" name="文本框 9"/>
          <p:cNvSpPr txBox="1"/>
          <p:nvPr/>
        </p:nvSpPr>
        <p:spPr>
          <a:xfrm>
            <a:off x="1178355" y="108380"/>
            <a:ext cx="6095747" cy="584775"/>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四 填报内容及注意事项</a:t>
            </a:r>
            <a:r>
              <a:rPr lang="en-US" altLang="zh-CN" sz="2800" b="1" dirty="0">
                <a:solidFill>
                  <a:schemeClr val="bg1"/>
                </a:solidFill>
                <a:latin typeface="微软雅黑" panose="020B0503020204020204" pitchFamily="34" charset="-122"/>
                <a:ea typeface="微软雅黑" panose="020B0503020204020204" pitchFamily="34" charset="-122"/>
              </a:rPr>
              <a:t>—</a:t>
            </a:r>
            <a:r>
              <a:rPr lang="zh-CN" altLang="en-US" sz="3200" b="1" dirty="0">
                <a:solidFill>
                  <a:schemeClr val="bg1"/>
                </a:solidFill>
                <a:latin typeface="幼圆" panose="02010509060101010101" pitchFamily="49" charset="-122"/>
                <a:ea typeface="幼圆" panose="02010509060101010101" pitchFamily="49" charset="-122"/>
              </a:rPr>
              <a:t>企业表</a:t>
            </a:r>
          </a:p>
        </p:txBody>
      </p:sp>
      <p:sp>
        <p:nvSpPr>
          <p:cNvPr id="11" name="文本框 10"/>
          <p:cNvSpPr txBox="1"/>
          <p:nvPr/>
        </p:nvSpPr>
        <p:spPr>
          <a:xfrm>
            <a:off x="4096154" y="1416864"/>
            <a:ext cx="3561330" cy="769441"/>
          </a:xfrm>
          <a:prstGeom prst="rect">
            <a:avLst/>
          </a:prstGeom>
          <a:noFill/>
        </p:spPr>
        <p:txBody>
          <a:bodyPr wrap="square" rtlCol="0">
            <a:spAutoFit/>
          </a:bodyPr>
          <a:lstStyle/>
          <a:p>
            <a:pPr algn="dist"/>
            <a:r>
              <a:rPr lang="zh-CN" altLang="en-US" sz="4400" b="1" dirty="0">
                <a:solidFill>
                  <a:srgbClr val="235AA6"/>
                </a:solidFill>
                <a:latin typeface="微软雅黑" panose="020B0503020204020204" pitchFamily="34" charset="-122"/>
                <a:ea typeface="微软雅黑" panose="020B0503020204020204" pitchFamily="34" charset="-122"/>
              </a:rPr>
              <a:t>注意事项</a:t>
            </a:r>
          </a:p>
        </p:txBody>
      </p:sp>
    </p:spTree>
  </p:cSld>
  <p:clrMapOvr>
    <a:masterClrMapping/>
  </p:clrMapOvr>
  <mc:AlternateContent xmlns:mc="http://schemas.openxmlformats.org/markup-compatibility/2006">
    <mc:Choice xmlns="" xmlns:p14="http://schemas.microsoft.com/office/powerpoint/2010/main" Requires="p14">
      <p:transition p14:dur="100" advTm="4000">
        <p:cut/>
      </p:transition>
    </mc:Choice>
    <mc:Fallback>
      <p:transition advTm="4000">
        <p:cut/>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 xmlns:a14="http://schemas.microsoft.com/office/drawing/2010/main" val="0"/>
              </a:ext>
            </a:extLst>
          </a:blip>
          <a:srcRect t="62943" b="24314"/>
          <a:stretch>
            <a:fillRect/>
          </a:stretch>
        </p:blipFill>
        <p:spPr>
          <a:xfrm>
            <a:off x="0" y="6071418"/>
            <a:ext cx="12192000" cy="786582"/>
          </a:xfrm>
          <a:prstGeom prst="rect">
            <a:avLst/>
          </a:prstGeom>
        </p:spPr>
      </p:pic>
      <p:pic>
        <p:nvPicPr>
          <p:cNvPr id="3" name="图片 2"/>
          <p:cNvPicPr>
            <a:picLocks noChangeAspect="1"/>
          </p:cNvPicPr>
          <p:nvPr/>
        </p:nvPicPr>
        <p:blipFill rotWithShape="1">
          <a:blip r:embed="rId4" cstate="print">
            <a:extLst>
              <a:ext uri="{28A0092B-C50C-407E-A947-70E740481C1C}">
                <a14:useLocalDpi xmlns="" xmlns:a14="http://schemas.microsoft.com/office/drawing/2010/main" val="0"/>
              </a:ext>
            </a:extLst>
          </a:blip>
          <a:srcRect t="10036" b="88387"/>
          <a:stretch>
            <a:fillRect/>
          </a:stretch>
        </p:blipFill>
        <p:spPr>
          <a:xfrm>
            <a:off x="0" y="688258"/>
            <a:ext cx="12191999" cy="108155"/>
          </a:xfrm>
          <a:prstGeom prst="rect">
            <a:avLst/>
          </a:prstGeom>
        </p:spPr>
      </p:pic>
      <p:pic>
        <p:nvPicPr>
          <p:cNvPr id="7" name="图片 6"/>
          <p:cNvPicPr>
            <a:picLocks noChangeAspect="1"/>
          </p:cNvPicPr>
          <p:nvPr/>
        </p:nvPicPr>
        <p:blipFill rotWithShape="1">
          <a:blip r:embed="rId5" cstate="print">
            <a:extLst>
              <a:ext uri="{28A0092B-C50C-407E-A947-70E740481C1C}">
                <a14:useLocalDpi xmlns="" xmlns:a14="http://schemas.microsoft.com/office/drawing/2010/main" val="0"/>
              </a:ext>
            </a:extLst>
          </a:blip>
          <a:srcRect b="90108"/>
          <a:stretch>
            <a:fillRect/>
          </a:stretch>
        </p:blipFill>
        <p:spPr>
          <a:xfrm>
            <a:off x="0" y="0"/>
            <a:ext cx="12191999" cy="678426"/>
          </a:xfrm>
          <a:prstGeom prst="rect">
            <a:avLst/>
          </a:prstGeom>
        </p:spPr>
      </p:pic>
      <p:pic>
        <p:nvPicPr>
          <p:cNvPr id="33" name="图片 32"/>
          <p:cNvPicPr>
            <a:picLocks noChangeAspect="1"/>
          </p:cNvPicPr>
          <p:nvPr/>
        </p:nvPicPr>
        <p:blipFill rotWithShape="1">
          <a:blip r:embed="rId6" cstate="print">
            <a:extLst>
              <a:ext uri="{28A0092B-C50C-407E-A947-70E740481C1C}">
                <a14:useLocalDpi xmlns="" xmlns:a14="http://schemas.microsoft.com/office/drawing/2010/main" val="0"/>
              </a:ext>
            </a:extLst>
          </a:blip>
          <a:srcRect l="12854" t="25579" r="9876" b="9903"/>
          <a:stretch>
            <a:fillRect/>
          </a:stretch>
        </p:blipFill>
        <p:spPr>
          <a:xfrm>
            <a:off x="216867" y="43932"/>
            <a:ext cx="744622" cy="590562"/>
          </a:xfrm>
          <a:prstGeom prst="rect">
            <a:avLst/>
          </a:prstGeom>
        </p:spPr>
      </p:pic>
      <p:sp>
        <p:nvSpPr>
          <p:cNvPr id="6" name="文本框 5"/>
          <p:cNvSpPr txBox="1"/>
          <p:nvPr/>
        </p:nvSpPr>
        <p:spPr>
          <a:xfrm>
            <a:off x="1178355" y="2367174"/>
            <a:ext cx="10246936" cy="3600986"/>
          </a:xfrm>
          <a:prstGeom prst="rect">
            <a:avLst/>
          </a:prstGeom>
          <a:noFill/>
        </p:spPr>
        <p:txBody>
          <a:bodyPr wrap="square" rtlCol="0">
            <a:spAutoFit/>
          </a:bodyPr>
          <a:lstStyle/>
          <a:p>
            <a:pPr>
              <a:lnSpc>
                <a:spcPct val="150000"/>
              </a:lnSpc>
            </a:pPr>
            <a:r>
              <a:rPr lang="zh-CN" altLang="zh-CN" sz="2800" b="1" dirty="0">
                <a:latin typeface="微软雅黑" panose="020B0503020204020204" pitchFamily="34" charset="-122"/>
                <a:ea typeface="微软雅黑" panose="020B0503020204020204" pitchFamily="34" charset="-122"/>
              </a:rPr>
              <a:t> </a:t>
            </a:r>
            <a:r>
              <a:rPr lang="en-US" altLang="zh-CN" sz="2800" b="1" dirty="0" smtClean="0">
                <a:latin typeface="微软雅黑" panose="020B0503020204020204" pitchFamily="34" charset="-122"/>
                <a:ea typeface="微软雅黑" panose="020B0503020204020204" pitchFamily="34" charset="-122"/>
              </a:rPr>
              <a:t>9</a:t>
            </a:r>
            <a:r>
              <a:rPr lang="zh-CN" altLang="en-US" sz="2800" b="1" dirty="0" smtClean="0">
                <a:latin typeface="微软雅黑" panose="020B0503020204020204" pitchFamily="34" charset="-122"/>
                <a:ea typeface="微软雅黑" panose="020B0503020204020204" pitchFamily="34" charset="-122"/>
              </a:rPr>
              <a:t>、</a:t>
            </a:r>
            <a:r>
              <a:rPr lang="zh-CN" altLang="zh-CN" sz="2800" b="1" dirty="0" smtClean="0">
                <a:latin typeface="微软雅黑" panose="020B0503020204020204" pitchFamily="34" charset="-122"/>
                <a:ea typeface="微软雅黑" panose="020B0503020204020204" pitchFamily="34" charset="-122"/>
              </a:rPr>
              <a:t>第十</a:t>
            </a:r>
            <a:r>
              <a:rPr lang="zh-CN" altLang="en-US" sz="2800" b="1" dirty="0" smtClean="0">
                <a:latin typeface="微软雅黑" panose="020B0503020204020204" pitchFamily="34" charset="-122"/>
                <a:ea typeface="微软雅黑" panose="020B0503020204020204" pitchFamily="34" charset="-122"/>
              </a:rPr>
              <a:t>三</a:t>
            </a:r>
            <a:r>
              <a:rPr lang="zh-CN" altLang="zh-CN" sz="2800" b="1" dirty="0" smtClean="0">
                <a:latin typeface="微软雅黑" panose="020B0503020204020204" pitchFamily="34" charset="-122"/>
                <a:ea typeface="微软雅黑" panose="020B0503020204020204" pitchFamily="34" charset="-122"/>
              </a:rPr>
              <a:t>大项</a:t>
            </a:r>
            <a:r>
              <a:rPr lang="zh-CN" altLang="en-US" sz="2800" b="1" dirty="0" smtClean="0">
                <a:latin typeface="微软雅黑" panose="020B0503020204020204" pitchFamily="34" charset="-122"/>
                <a:ea typeface="微软雅黑" panose="020B0503020204020204" pitchFamily="34" charset="-122"/>
              </a:rPr>
              <a:t>资产负债表和现金流量表</a:t>
            </a:r>
            <a:r>
              <a:rPr lang="zh-CN" altLang="zh-CN" sz="2800" b="1" dirty="0" smtClean="0">
                <a:latin typeface="微软雅黑" panose="020B0503020204020204" pitchFamily="34" charset="-122"/>
                <a:ea typeface="微软雅黑" panose="020B0503020204020204" pitchFamily="34" charset="-122"/>
              </a:rPr>
              <a:t>指标</a:t>
            </a:r>
            <a:r>
              <a:rPr lang="zh-CN" altLang="zh-CN" sz="2800" b="1" dirty="0">
                <a:latin typeface="微软雅黑" panose="020B0503020204020204" pitchFamily="34" charset="-122"/>
                <a:ea typeface="微软雅黑" panose="020B0503020204020204" pitchFamily="34" charset="-122"/>
              </a:rPr>
              <a:t>：</a:t>
            </a:r>
            <a:endParaRPr lang="en-US" altLang="zh-CN" sz="2800" b="1" dirty="0">
              <a:latin typeface="微软雅黑" panose="020B0503020204020204" pitchFamily="34" charset="-122"/>
              <a:ea typeface="微软雅黑" panose="020B0503020204020204" pitchFamily="34" charset="-122"/>
            </a:endParaRPr>
          </a:p>
          <a:p>
            <a:pPr>
              <a:lnSpc>
                <a:spcPct val="150000"/>
              </a:lnSpc>
            </a:pPr>
            <a:r>
              <a:rPr lang="en-US" altLang="zh-CN" sz="2800" dirty="0" smtClean="0">
                <a:latin typeface="微软雅黑" pitchFamily="34" charset="-122"/>
                <a:ea typeface="微软雅黑" pitchFamily="34" charset="-122"/>
              </a:rPr>
              <a:t>※</a:t>
            </a:r>
            <a:r>
              <a:rPr lang="zh-CN" altLang="en-US" sz="2800" dirty="0" smtClean="0">
                <a:latin typeface="微软雅黑" pitchFamily="34" charset="-122"/>
                <a:ea typeface="微软雅黑" pitchFamily="34" charset="-122"/>
              </a:rPr>
              <a:t>指标之间有逻辑审核关系，请注意把各项指标完整据实填报，不要空行</a:t>
            </a:r>
            <a:endParaRPr lang="en-US" altLang="zh-CN" sz="2800" dirty="0" smtClean="0">
              <a:latin typeface="微软雅黑" pitchFamily="34" charset="-122"/>
              <a:ea typeface="微软雅黑" pitchFamily="34" charset="-122"/>
            </a:endParaRPr>
          </a:p>
          <a:p>
            <a:pPr>
              <a:lnSpc>
                <a:spcPct val="150000"/>
              </a:lnSpc>
            </a:pPr>
            <a:r>
              <a:rPr lang="en-US" altLang="zh-CN" sz="2800" dirty="0" smtClean="0">
                <a:latin typeface="微软雅黑" pitchFamily="34" charset="-122"/>
                <a:ea typeface="微软雅黑" pitchFamily="34" charset="-122"/>
              </a:rPr>
              <a:t>※</a:t>
            </a:r>
            <a:r>
              <a:rPr lang="zh-CN" altLang="en-US" sz="2800" dirty="0" smtClean="0">
                <a:latin typeface="微软雅黑" pitchFamily="34" charset="-122"/>
                <a:ea typeface="微软雅黑" pitchFamily="34" charset="-122"/>
              </a:rPr>
              <a:t>“</a:t>
            </a:r>
            <a:r>
              <a:rPr lang="zh-CN" altLang="zh-CN" sz="2800" dirty="0" smtClean="0">
                <a:latin typeface="微软雅黑" pitchFamily="34" charset="-122"/>
                <a:ea typeface="微软雅黑" pitchFamily="34" charset="-122"/>
              </a:rPr>
              <a:t>3</a:t>
            </a:r>
            <a:r>
              <a:rPr lang="en-US" altLang="zh-CN" sz="2800" dirty="0" smtClean="0">
                <a:latin typeface="微软雅黑" pitchFamily="34" charset="-122"/>
                <a:ea typeface="微软雅黑" pitchFamily="34" charset="-122"/>
              </a:rPr>
              <a:t>1</a:t>
            </a:r>
            <a:r>
              <a:rPr lang="zh-CN" altLang="zh-CN" sz="2800" dirty="0" smtClean="0">
                <a:latin typeface="微软雅黑" pitchFamily="34" charset="-122"/>
                <a:ea typeface="微软雅黑" pitchFamily="34" charset="-122"/>
              </a:rPr>
              <a:t>3</a:t>
            </a:r>
            <a:r>
              <a:rPr lang="zh-CN" altLang="en-US" sz="2800" dirty="0" smtClean="0">
                <a:latin typeface="微软雅黑" pitchFamily="34" charset="-122"/>
                <a:ea typeface="微软雅黑" pitchFamily="34" charset="-122"/>
              </a:rPr>
              <a:t>实收资本年末数”企业应当填写，不可填</a:t>
            </a:r>
            <a:r>
              <a:rPr lang="en-US" altLang="zh-CN" sz="2800" dirty="0" smtClean="0">
                <a:latin typeface="微软雅黑" pitchFamily="34" charset="-122"/>
                <a:ea typeface="微软雅黑" pitchFamily="34" charset="-122"/>
              </a:rPr>
              <a:t>0</a:t>
            </a:r>
            <a:r>
              <a:rPr lang="zh-CN" altLang="en-US" sz="2800" dirty="0" smtClean="0">
                <a:latin typeface="微软雅黑" pitchFamily="34" charset="-122"/>
                <a:ea typeface="微软雅黑" pitchFamily="34" charset="-122"/>
              </a:rPr>
              <a:t>或者极大极小数</a:t>
            </a:r>
            <a:endParaRPr lang="zh-CN" altLang="zh-CN" sz="2800" dirty="0">
              <a:latin typeface="微软雅黑" pitchFamily="34" charset="-122"/>
              <a:ea typeface="微软雅黑" pitchFamily="34" charset="-122"/>
            </a:endParaRPr>
          </a:p>
          <a:p>
            <a:endParaRPr lang="zh-CN" altLang="en-US" dirty="0"/>
          </a:p>
        </p:txBody>
      </p:sp>
      <p:sp>
        <p:nvSpPr>
          <p:cNvPr id="10" name="文本框 9"/>
          <p:cNvSpPr txBox="1"/>
          <p:nvPr/>
        </p:nvSpPr>
        <p:spPr>
          <a:xfrm>
            <a:off x="1178355" y="108380"/>
            <a:ext cx="6095747" cy="584775"/>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四 填报内容及注意事项</a:t>
            </a:r>
            <a:r>
              <a:rPr lang="en-US" altLang="zh-CN" sz="2800" b="1" dirty="0">
                <a:solidFill>
                  <a:schemeClr val="bg1"/>
                </a:solidFill>
                <a:latin typeface="微软雅黑" panose="020B0503020204020204" pitchFamily="34" charset="-122"/>
                <a:ea typeface="微软雅黑" panose="020B0503020204020204" pitchFamily="34" charset="-122"/>
              </a:rPr>
              <a:t>—</a:t>
            </a:r>
            <a:r>
              <a:rPr lang="zh-CN" altLang="en-US" sz="3200" b="1" dirty="0">
                <a:solidFill>
                  <a:schemeClr val="bg1"/>
                </a:solidFill>
                <a:latin typeface="幼圆" panose="02010509060101010101" pitchFamily="49" charset="-122"/>
                <a:ea typeface="幼圆" panose="02010509060101010101" pitchFamily="49" charset="-122"/>
              </a:rPr>
              <a:t>企业表</a:t>
            </a:r>
          </a:p>
        </p:txBody>
      </p:sp>
      <p:sp>
        <p:nvSpPr>
          <p:cNvPr id="11" name="文本框 10"/>
          <p:cNvSpPr txBox="1"/>
          <p:nvPr/>
        </p:nvSpPr>
        <p:spPr>
          <a:xfrm>
            <a:off x="4096154" y="1416864"/>
            <a:ext cx="3561330" cy="769441"/>
          </a:xfrm>
          <a:prstGeom prst="rect">
            <a:avLst/>
          </a:prstGeom>
          <a:noFill/>
        </p:spPr>
        <p:txBody>
          <a:bodyPr wrap="square" rtlCol="0">
            <a:spAutoFit/>
          </a:bodyPr>
          <a:lstStyle/>
          <a:p>
            <a:pPr algn="dist"/>
            <a:r>
              <a:rPr lang="zh-CN" altLang="en-US" sz="4400" b="1" dirty="0">
                <a:solidFill>
                  <a:srgbClr val="235AA6"/>
                </a:solidFill>
                <a:latin typeface="微软雅黑" panose="020B0503020204020204" pitchFamily="34" charset="-122"/>
                <a:ea typeface="微软雅黑" panose="020B0503020204020204" pitchFamily="34" charset="-122"/>
              </a:rPr>
              <a:t>注意事项</a:t>
            </a:r>
          </a:p>
        </p:txBody>
      </p:sp>
    </p:spTree>
  </p:cSld>
  <p:clrMapOvr>
    <a:masterClrMapping/>
  </p:clrMapOvr>
  <mc:AlternateContent xmlns:mc="http://schemas.openxmlformats.org/markup-compatibility/2006">
    <mc:Choice xmlns="" xmlns:p14="http://schemas.microsoft.com/office/powerpoint/2010/main" Requires="p14">
      <p:transition p14:dur="100" advTm="4000">
        <p:cut/>
      </p:transition>
    </mc:Choice>
    <mc:Fallback>
      <p:transition advTm="4000">
        <p:cut/>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 xmlns:a14="http://schemas.microsoft.com/office/drawing/2010/main" val="0"/>
              </a:ext>
            </a:extLst>
          </a:blip>
          <a:srcRect t="62943" b="24314"/>
          <a:stretch>
            <a:fillRect/>
          </a:stretch>
        </p:blipFill>
        <p:spPr>
          <a:xfrm>
            <a:off x="0" y="6071418"/>
            <a:ext cx="12192000" cy="786582"/>
          </a:xfrm>
          <a:prstGeom prst="rect">
            <a:avLst/>
          </a:prstGeom>
        </p:spPr>
      </p:pic>
      <p:pic>
        <p:nvPicPr>
          <p:cNvPr id="3" name="图片 2"/>
          <p:cNvPicPr>
            <a:picLocks noChangeAspect="1"/>
          </p:cNvPicPr>
          <p:nvPr/>
        </p:nvPicPr>
        <p:blipFill rotWithShape="1">
          <a:blip r:embed="rId4" cstate="print">
            <a:extLst>
              <a:ext uri="{28A0092B-C50C-407E-A947-70E740481C1C}">
                <a14:useLocalDpi xmlns="" xmlns:a14="http://schemas.microsoft.com/office/drawing/2010/main" val="0"/>
              </a:ext>
            </a:extLst>
          </a:blip>
          <a:srcRect t="10036" b="88387"/>
          <a:stretch>
            <a:fillRect/>
          </a:stretch>
        </p:blipFill>
        <p:spPr>
          <a:xfrm>
            <a:off x="0" y="688258"/>
            <a:ext cx="12191999" cy="108155"/>
          </a:xfrm>
          <a:prstGeom prst="rect">
            <a:avLst/>
          </a:prstGeom>
        </p:spPr>
      </p:pic>
      <p:pic>
        <p:nvPicPr>
          <p:cNvPr id="7" name="图片 6"/>
          <p:cNvPicPr>
            <a:picLocks noChangeAspect="1"/>
          </p:cNvPicPr>
          <p:nvPr/>
        </p:nvPicPr>
        <p:blipFill rotWithShape="1">
          <a:blip r:embed="rId5" cstate="print">
            <a:extLst>
              <a:ext uri="{28A0092B-C50C-407E-A947-70E740481C1C}">
                <a14:useLocalDpi xmlns="" xmlns:a14="http://schemas.microsoft.com/office/drawing/2010/main" val="0"/>
              </a:ext>
            </a:extLst>
          </a:blip>
          <a:srcRect b="90108"/>
          <a:stretch>
            <a:fillRect/>
          </a:stretch>
        </p:blipFill>
        <p:spPr>
          <a:xfrm>
            <a:off x="0" y="0"/>
            <a:ext cx="12191999" cy="678426"/>
          </a:xfrm>
          <a:prstGeom prst="rect">
            <a:avLst/>
          </a:prstGeom>
        </p:spPr>
      </p:pic>
      <p:pic>
        <p:nvPicPr>
          <p:cNvPr id="33" name="图片 32"/>
          <p:cNvPicPr>
            <a:picLocks noChangeAspect="1"/>
          </p:cNvPicPr>
          <p:nvPr/>
        </p:nvPicPr>
        <p:blipFill rotWithShape="1">
          <a:blip r:embed="rId6" cstate="print">
            <a:extLst>
              <a:ext uri="{28A0092B-C50C-407E-A947-70E740481C1C}">
                <a14:useLocalDpi xmlns="" xmlns:a14="http://schemas.microsoft.com/office/drawing/2010/main" val="0"/>
              </a:ext>
            </a:extLst>
          </a:blip>
          <a:srcRect l="12854" t="25579" r="9876" b="9903"/>
          <a:stretch>
            <a:fillRect/>
          </a:stretch>
        </p:blipFill>
        <p:spPr>
          <a:xfrm>
            <a:off x="216867" y="43932"/>
            <a:ext cx="744622" cy="590562"/>
          </a:xfrm>
          <a:prstGeom prst="rect">
            <a:avLst/>
          </a:prstGeom>
        </p:spPr>
      </p:pic>
      <p:sp>
        <p:nvSpPr>
          <p:cNvPr id="6" name="文本框 5"/>
          <p:cNvSpPr txBox="1"/>
          <p:nvPr/>
        </p:nvSpPr>
        <p:spPr>
          <a:xfrm>
            <a:off x="1178355" y="2352445"/>
            <a:ext cx="10246936" cy="3693319"/>
          </a:xfrm>
          <a:prstGeom prst="rect">
            <a:avLst/>
          </a:prstGeom>
          <a:noFill/>
        </p:spPr>
        <p:txBody>
          <a:bodyPr wrap="square" rtlCol="0">
            <a:spAutoFit/>
          </a:bodyPr>
          <a:lstStyle/>
          <a:p>
            <a:pPr>
              <a:lnSpc>
                <a:spcPct val="150000"/>
              </a:lnSpc>
            </a:pPr>
            <a:r>
              <a:rPr lang="en-US" altLang="zh-CN" sz="2400" b="1" dirty="0" smtClean="0">
                <a:latin typeface="微软雅黑" panose="020B0503020204020204" pitchFamily="34" charset="-122"/>
                <a:ea typeface="微软雅黑" panose="020B0503020204020204" pitchFamily="34" charset="-122"/>
              </a:rPr>
              <a:t>10</a:t>
            </a:r>
            <a:r>
              <a:rPr lang="zh-CN" altLang="en-US" sz="2400" b="1" dirty="0" smtClean="0">
                <a:latin typeface="微软雅黑" panose="020B0503020204020204" pitchFamily="34" charset="-122"/>
                <a:ea typeface="微软雅黑" panose="020B0503020204020204" pitchFamily="34" charset="-122"/>
              </a:rPr>
              <a:t>、</a:t>
            </a:r>
            <a:r>
              <a:rPr lang="zh-CN" altLang="zh-CN" sz="2400" b="1" dirty="0">
                <a:latin typeface="微软雅黑" panose="020B0503020204020204" pitchFamily="34" charset="-122"/>
                <a:ea typeface="微软雅黑" panose="020B0503020204020204" pitchFamily="34" charset="-122"/>
              </a:rPr>
              <a:t>第十五大项其他指标：</a:t>
            </a:r>
          </a:p>
          <a:p>
            <a:pPr>
              <a:lnSpc>
                <a:spcPct val="150000"/>
              </a:lnSpc>
            </a:pPr>
            <a:r>
              <a:rPr lang="en-US" altLang="zh-CN" sz="2000" dirty="0">
                <a:latin typeface="微软雅黑" panose="020B0503020204020204" pitchFamily="34" charset="-122"/>
                <a:ea typeface="微软雅黑" panose="020B0503020204020204" pitchFamily="34" charset="-122"/>
              </a:rPr>
              <a:t>       </a:t>
            </a:r>
            <a:r>
              <a:rPr lang="zh-CN" altLang="zh-CN" sz="2000" dirty="0">
                <a:latin typeface="微软雅黑" panose="020B0503020204020204" pitchFamily="34" charset="-122"/>
                <a:ea typeface="微软雅黑" panose="020B0503020204020204" pitchFamily="34" charset="-122"/>
              </a:rPr>
              <a:t>新增房屋、建筑和新增固定资产有数则本年计提折旧也应对应有数。</a:t>
            </a:r>
          </a:p>
          <a:p>
            <a:pPr>
              <a:lnSpc>
                <a:spcPct val="150000"/>
              </a:lnSpc>
            </a:pPr>
            <a:r>
              <a:rPr lang="en-US" altLang="zh-CN" sz="2000" dirty="0">
                <a:latin typeface="微软雅黑" panose="020B0503020204020204" pitchFamily="34" charset="-122"/>
                <a:ea typeface="微软雅黑" panose="020B0503020204020204" pitchFamily="34" charset="-122"/>
              </a:rPr>
              <a:t>       </a:t>
            </a:r>
            <a:r>
              <a:rPr lang="zh-CN" altLang="zh-CN" sz="2000" dirty="0">
                <a:latin typeface="微软雅黑" panose="020B0503020204020204" pitchFamily="34" charset="-122"/>
                <a:ea typeface="微软雅黑" panose="020B0503020204020204" pitchFamily="34" charset="-122"/>
              </a:rPr>
              <a:t>正常经营的企业年初，年末应填职工人数，企业不应漏填，如有职工人数，则应</a:t>
            </a:r>
            <a:r>
              <a:rPr lang="zh-CN" altLang="en-US" sz="2000" dirty="0">
                <a:latin typeface="微软雅黑" panose="020B0503020204020204" pitchFamily="34" charset="-122"/>
                <a:ea typeface="微软雅黑" panose="020B0503020204020204" pitchFamily="34" charset="-122"/>
              </a:rPr>
              <a:t>当</a:t>
            </a:r>
            <a:r>
              <a:rPr lang="zh-CN" altLang="zh-CN" sz="2000" dirty="0">
                <a:latin typeface="微软雅黑" panose="020B0503020204020204" pitchFamily="34" charset="-122"/>
                <a:ea typeface="微软雅黑" panose="020B0503020204020204" pitchFamily="34" charset="-122"/>
              </a:rPr>
              <a:t>计提工资、薪金及社会各类保障性基金。</a:t>
            </a:r>
          </a:p>
          <a:p>
            <a:pPr>
              <a:lnSpc>
                <a:spcPct val="150000"/>
              </a:lnSpc>
            </a:pPr>
            <a:r>
              <a:rPr lang="en-US" altLang="zh-CN" sz="2000" dirty="0">
                <a:latin typeface="微软雅黑" panose="020B0503020204020204" pitchFamily="34" charset="-122"/>
                <a:ea typeface="微软雅黑" panose="020B0503020204020204" pitchFamily="34" charset="-122"/>
              </a:rPr>
              <a:t>       </a:t>
            </a:r>
            <a:r>
              <a:rPr lang="zh-CN" altLang="zh-CN" sz="2000" dirty="0">
                <a:latin typeface="微软雅黑" panose="020B0503020204020204" pitchFamily="34" charset="-122"/>
                <a:ea typeface="微软雅黑" panose="020B0503020204020204" pitchFamily="34" charset="-122"/>
              </a:rPr>
              <a:t>其他需注意的是固定资产年末数应大于新增固定资产期末数，固定资产外购设备有数则增值税外购设备进项税额也必须同时有数，外购原材料等非固定资产有数则增值税进项税额应同时有数，且注意其中数之和不能大于总和。</a:t>
            </a:r>
          </a:p>
          <a:p>
            <a:endParaRPr lang="zh-CN" altLang="en-US" dirty="0"/>
          </a:p>
        </p:txBody>
      </p:sp>
      <p:sp>
        <p:nvSpPr>
          <p:cNvPr id="10" name="文本框 9"/>
          <p:cNvSpPr txBox="1"/>
          <p:nvPr/>
        </p:nvSpPr>
        <p:spPr>
          <a:xfrm>
            <a:off x="1178355" y="108380"/>
            <a:ext cx="6095747" cy="584775"/>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四 填报内容及注意事项</a:t>
            </a:r>
            <a:r>
              <a:rPr lang="en-US" altLang="zh-CN" sz="2800" b="1" dirty="0">
                <a:solidFill>
                  <a:schemeClr val="bg1"/>
                </a:solidFill>
                <a:latin typeface="微软雅黑" panose="020B0503020204020204" pitchFamily="34" charset="-122"/>
                <a:ea typeface="微软雅黑" panose="020B0503020204020204" pitchFamily="34" charset="-122"/>
              </a:rPr>
              <a:t>—</a:t>
            </a:r>
            <a:r>
              <a:rPr lang="zh-CN" altLang="en-US" sz="3200" b="1" dirty="0">
                <a:solidFill>
                  <a:schemeClr val="bg1"/>
                </a:solidFill>
                <a:latin typeface="幼圆" panose="02010509060101010101" pitchFamily="49" charset="-122"/>
                <a:ea typeface="幼圆" panose="02010509060101010101" pitchFamily="49" charset="-122"/>
              </a:rPr>
              <a:t>企业表</a:t>
            </a:r>
          </a:p>
        </p:txBody>
      </p:sp>
      <p:sp>
        <p:nvSpPr>
          <p:cNvPr id="11" name="文本框 10"/>
          <p:cNvSpPr txBox="1"/>
          <p:nvPr/>
        </p:nvSpPr>
        <p:spPr>
          <a:xfrm>
            <a:off x="4096154" y="1416864"/>
            <a:ext cx="3561330" cy="769441"/>
          </a:xfrm>
          <a:prstGeom prst="rect">
            <a:avLst/>
          </a:prstGeom>
          <a:noFill/>
        </p:spPr>
        <p:txBody>
          <a:bodyPr wrap="square" rtlCol="0">
            <a:spAutoFit/>
          </a:bodyPr>
          <a:lstStyle/>
          <a:p>
            <a:pPr algn="dist"/>
            <a:r>
              <a:rPr lang="zh-CN" altLang="en-US" sz="4400" b="1" dirty="0">
                <a:solidFill>
                  <a:srgbClr val="235AA6"/>
                </a:solidFill>
                <a:latin typeface="微软雅黑" panose="020B0503020204020204" pitchFamily="34" charset="-122"/>
                <a:ea typeface="微软雅黑" panose="020B0503020204020204" pitchFamily="34" charset="-122"/>
              </a:rPr>
              <a:t>注意事项</a:t>
            </a:r>
          </a:p>
        </p:txBody>
      </p:sp>
    </p:spTree>
  </p:cSld>
  <p:clrMapOvr>
    <a:masterClrMapping/>
  </p:clrMapOvr>
  <p:transition spd="slow" advTm="4000">
    <p:wip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 xmlns:a14="http://schemas.microsoft.com/office/drawing/2010/main" val="0"/>
              </a:ext>
            </a:extLst>
          </a:blip>
          <a:srcRect t="62943" b="24314"/>
          <a:stretch>
            <a:fillRect/>
          </a:stretch>
        </p:blipFill>
        <p:spPr>
          <a:xfrm>
            <a:off x="0" y="6071418"/>
            <a:ext cx="12192000" cy="786582"/>
          </a:xfrm>
          <a:prstGeom prst="rect">
            <a:avLst/>
          </a:prstGeom>
        </p:spPr>
      </p:pic>
      <p:pic>
        <p:nvPicPr>
          <p:cNvPr id="3" name="图片 2"/>
          <p:cNvPicPr>
            <a:picLocks noChangeAspect="1"/>
          </p:cNvPicPr>
          <p:nvPr/>
        </p:nvPicPr>
        <p:blipFill rotWithShape="1">
          <a:blip r:embed="rId4" cstate="print">
            <a:extLst>
              <a:ext uri="{28A0092B-C50C-407E-A947-70E740481C1C}">
                <a14:useLocalDpi xmlns="" xmlns:a14="http://schemas.microsoft.com/office/drawing/2010/main" val="0"/>
              </a:ext>
            </a:extLst>
          </a:blip>
          <a:srcRect t="10036" b="88387"/>
          <a:stretch>
            <a:fillRect/>
          </a:stretch>
        </p:blipFill>
        <p:spPr>
          <a:xfrm>
            <a:off x="0" y="688258"/>
            <a:ext cx="12191999" cy="108155"/>
          </a:xfrm>
          <a:prstGeom prst="rect">
            <a:avLst/>
          </a:prstGeom>
        </p:spPr>
      </p:pic>
      <p:pic>
        <p:nvPicPr>
          <p:cNvPr id="7" name="图片 6"/>
          <p:cNvPicPr>
            <a:picLocks noChangeAspect="1"/>
          </p:cNvPicPr>
          <p:nvPr/>
        </p:nvPicPr>
        <p:blipFill rotWithShape="1">
          <a:blip r:embed="rId5" cstate="print">
            <a:extLst>
              <a:ext uri="{28A0092B-C50C-407E-A947-70E740481C1C}">
                <a14:useLocalDpi xmlns="" xmlns:a14="http://schemas.microsoft.com/office/drawing/2010/main" val="0"/>
              </a:ext>
            </a:extLst>
          </a:blip>
          <a:srcRect b="90108"/>
          <a:stretch>
            <a:fillRect/>
          </a:stretch>
        </p:blipFill>
        <p:spPr>
          <a:xfrm>
            <a:off x="0" y="0"/>
            <a:ext cx="12191999" cy="678426"/>
          </a:xfrm>
          <a:prstGeom prst="rect">
            <a:avLst/>
          </a:prstGeom>
        </p:spPr>
      </p:pic>
      <p:pic>
        <p:nvPicPr>
          <p:cNvPr id="33" name="图片 32"/>
          <p:cNvPicPr>
            <a:picLocks noChangeAspect="1"/>
          </p:cNvPicPr>
          <p:nvPr/>
        </p:nvPicPr>
        <p:blipFill rotWithShape="1">
          <a:blip r:embed="rId6" cstate="print">
            <a:extLst>
              <a:ext uri="{28A0092B-C50C-407E-A947-70E740481C1C}">
                <a14:useLocalDpi xmlns="" xmlns:a14="http://schemas.microsoft.com/office/drawing/2010/main" val="0"/>
              </a:ext>
            </a:extLst>
          </a:blip>
          <a:srcRect l="12854" t="25579" r="9876" b="9903"/>
          <a:stretch>
            <a:fillRect/>
          </a:stretch>
        </p:blipFill>
        <p:spPr>
          <a:xfrm>
            <a:off x="216867" y="43932"/>
            <a:ext cx="744622" cy="590562"/>
          </a:xfrm>
          <a:prstGeom prst="rect">
            <a:avLst/>
          </a:prstGeom>
        </p:spPr>
      </p:pic>
      <p:sp>
        <p:nvSpPr>
          <p:cNvPr id="6" name="文本框 5"/>
          <p:cNvSpPr txBox="1"/>
          <p:nvPr/>
        </p:nvSpPr>
        <p:spPr>
          <a:xfrm>
            <a:off x="1044450" y="2328763"/>
            <a:ext cx="10246936" cy="4801314"/>
          </a:xfrm>
          <a:prstGeom prst="rect">
            <a:avLst/>
          </a:prstGeom>
          <a:noFill/>
        </p:spPr>
        <p:txBody>
          <a:bodyPr wrap="square" rtlCol="0">
            <a:spAutoFit/>
          </a:bodyPr>
          <a:lstStyle/>
          <a:p>
            <a:pPr>
              <a:lnSpc>
                <a:spcPct val="150000"/>
              </a:lnSpc>
            </a:pPr>
            <a:r>
              <a:rPr lang="en-US" altLang="zh-CN" sz="3200" b="1" dirty="0" smtClean="0">
                <a:latin typeface="微软雅黑" panose="020B0503020204020204" pitchFamily="34" charset="-122"/>
                <a:ea typeface="微软雅黑" panose="020B0503020204020204" pitchFamily="34" charset="-122"/>
              </a:rPr>
              <a:t>11</a:t>
            </a:r>
            <a:r>
              <a:rPr lang="zh-CN" altLang="en-US" sz="3200" b="1" dirty="0" smtClean="0">
                <a:latin typeface="微软雅黑" panose="020B0503020204020204" pitchFamily="34" charset="-122"/>
                <a:ea typeface="微软雅黑" panose="020B0503020204020204" pitchFamily="34" charset="-122"/>
              </a:rPr>
              <a:t>、</a:t>
            </a:r>
            <a:r>
              <a:rPr lang="zh-CN" altLang="zh-CN" sz="3200" b="1" kern="0" dirty="0">
                <a:latin typeface="微软雅黑" panose="020B0503020204020204" pitchFamily="34" charset="-122"/>
                <a:ea typeface="微软雅黑" panose="020B0503020204020204" pitchFamily="34" charset="-122"/>
              </a:rPr>
              <a:t>填报单位：要按照表中实际要求填写。</a:t>
            </a:r>
            <a:endParaRPr lang="en-US" altLang="zh-CN" sz="3200" b="1" kern="0" dirty="0">
              <a:latin typeface="微软雅黑" panose="020B0503020204020204" pitchFamily="34" charset="-122"/>
              <a:ea typeface="微软雅黑" panose="020B0503020204020204" pitchFamily="34" charset="-122"/>
            </a:endParaRPr>
          </a:p>
          <a:p>
            <a:pPr>
              <a:lnSpc>
                <a:spcPct val="150000"/>
              </a:lnSpc>
            </a:pPr>
            <a:r>
              <a:rPr lang="en-US" altLang="zh-CN" sz="3200" kern="0" dirty="0">
                <a:latin typeface="微软雅黑" panose="020B0503020204020204" pitchFamily="34" charset="-122"/>
                <a:ea typeface="微软雅黑" panose="020B0503020204020204" pitchFamily="34" charset="-122"/>
              </a:rPr>
              <a:t>      </a:t>
            </a:r>
            <a:r>
              <a:rPr lang="zh-CN" altLang="zh-CN" sz="3200" kern="0" dirty="0">
                <a:solidFill>
                  <a:srgbClr val="FF0000"/>
                </a:solidFill>
                <a:latin typeface="微软雅黑" panose="020B0503020204020204" pitchFamily="34" charset="-122"/>
                <a:ea typeface="微软雅黑" panose="020B0503020204020204" pitchFamily="34" charset="-122"/>
              </a:rPr>
              <a:t>金额：千</a:t>
            </a:r>
            <a:r>
              <a:rPr lang="zh-CN" altLang="en-US" sz="3200" kern="0" dirty="0">
                <a:solidFill>
                  <a:srgbClr val="FF0000"/>
                </a:solidFill>
                <a:latin typeface="微软雅黑" panose="020B0503020204020204" pitchFamily="34" charset="-122"/>
                <a:ea typeface="微软雅黑" panose="020B0503020204020204" pitchFamily="34" charset="-122"/>
              </a:rPr>
              <a:t>元</a:t>
            </a:r>
            <a:endParaRPr lang="en-US" altLang="zh-CN" sz="3200" kern="0" dirty="0">
              <a:solidFill>
                <a:srgbClr val="FF0000"/>
              </a:solidFill>
              <a:latin typeface="微软雅黑" panose="020B0503020204020204" pitchFamily="34" charset="-122"/>
              <a:ea typeface="微软雅黑" panose="020B0503020204020204" pitchFamily="34" charset="-122"/>
            </a:endParaRPr>
          </a:p>
          <a:p>
            <a:pPr>
              <a:lnSpc>
                <a:spcPct val="150000"/>
              </a:lnSpc>
            </a:pPr>
            <a:r>
              <a:rPr lang="en-US" altLang="zh-CN" sz="3200" kern="0" dirty="0">
                <a:latin typeface="微软雅黑" panose="020B0503020204020204" pitchFamily="34" charset="-122"/>
                <a:ea typeface="微软雅黑" panose="020B0503020204020204" pitchFamily="34" charset="-122"/>
              </a:rPr>
              <a:t>      </a:t>
            </a:r>
            <a:r>
              <a:rPr lang="zh-CN" altLang="zh-CN" sz="3200" kern="0" dirty="0">
                <a:latin typeface="微软雅黑" panose="020B0503020204020204" pitchFamily="34" charset="-122"/>
                <a:ea typeface="微软雅黑" panose="020B0503020204020204" pitchFamily="34" charset="-122"/>
              </a:rPr>
              <a:t>电：万千瓦时</a:t>
            </a:r>
            <a:endParaRPr lang="en-US" altLang="zh-CN" sz="3200" kern="0" dirty="0">
              <a:latin typeface="微软雅黑" panose="020B0503020204020204" pitchFamily="34" charset="-122"/>
              <a:ea typeface="微软雅黑" panose="020B0503020204020204" pitchFamily="34" charset="-122"/>
            </a:endParaRPr>
          </a:p>
          <a:p>
            <a:pPr>
              <a:lnSpc>
                <a:spcPct val="150000"/>
              </a:lnSpc>
            </a:pPr>
            <a:r>
              <a:rPr lang="en-US" altLang="zh-CN" sz="3200" kern="0" dirty="0">
                <a:latin typeface="微软雅黑" panose="020B0503020204020204" pitchFamily="34" charset="-122"/>
                <a:ea typeface="微软雅黑" panose="020B0503020204020204" pitchFamily="34" charset="-122"/>
              </a:rPr>
              <a:t>      </a:t>
            </a:r>
            <a:r>
              <a:rPr lang="zh-CN" altLang="zh-CN" sz="3200" kern="0" dirty="0">
                <a:latin typeface="微软雅黑" panose="020B0503020204020204" pitchFamily="34" charset="-122"/>
                <a:ea typeface="微软雅黑" panose="020B0503020204020204" pitchFamily="34" charset="-122"/>
              </a:rPr>
              <a:t>水：吨、万吨</a:t>
            </a:r>
            <a:endParaRPr lang="en-US" altLang="zh-CN" sz="3200" kern="0" dirty="0">
              <a:latin typeface="微软雅黑" panose="020B0503020204020204" pitchFamily="34" charset="-122"/>
              <a:ea typeface="微软雅黑" panose="020B0503020204020204" pitchFamily="34" charset="-122"/>
            </a:endParaRPr>
          </a:p>
          <a:p>
            <a:pPr>
              <a:lnSpc>
                <a:spcPct val="150000"/>
              </a:lnSpc>
            </a:pPr>
            <a:r>
              <a:rPr lang="en-US" altLang="zh-CN" sz="3200" kern="0" dirty="0">
                <a:latin typeface="微软雅黑" panose="020B0503020204020204" pitchFamily="34" charset="-122"/>
                <a:ea typeface="微软雅黑" panose="020B0503020204020204" pitchFamily="34" charset="-122"/>
              </a:rPr>
              <a:t>      </a:t>
            </a:r>
            <a:r>
              <a:rPr lang="zh-CN" altLang="en-US" sz="3200" kern="0" dirty="0" smtClean="0">
                <a:latin typeface="微软雅黑" panose="020B0503020204020204" pitchFamily="34" charset="-122"/>
                <a:ea typeface="微软雅黑" panose="020B0503020204020204" pitchFamily="34" charset="-122"/>
              </a:rPr>
              <a:t>燃料</a:t>
            </a:r>
            <a:r>
              <a:rPr lang="zh-CN" altLang="zh-CN" sz="3200" kern="0" dirty="0" smtClean="0">
                <a:latin typeface="微软雅黑" panose="020B0503020204020204" pitchFamily="34" charset="-122"/>
                <a:ea typeface="微软雅黑" panose="020B0503020204020204" pitchFamily="34" charset="-122"/>
              </a:rPr>
              <a:t>：</a:t>
            </a:r>
            <a:r>
              <a:rPr lang="zh-CN" altLang="zh-CN" sz="3200" kern="0" dirty="0">
                <a:latin typeface="微软雅黑" panose="020B0503020204020204" pitchFamily="34" charset="-122"/>
                <a:ea typeface="微软雅黑" panose="020B0503020204020204" pitchFamily="34" charset="-122"/>
              </a:rPr>
              <a:t>万</a:t>
            </a:r>
            <a:r>
              <a:rPr lang="zh-CN" altLang="zh-CN" sz="3200" kern="0" dirty="0" smtClean="0">
                <a:latin typeface="微软雅黑" panose="020B0503020204020204" pitchFamily="34" charset="-122"/>
                <a:ea typeface="微软雅黑" panose="020B0503020204020204" pitchFamily="34" charset="-122"/>
              </a:rPr>
              <a:t>立方米</a:t>
            </a:r>
            <a:endParaRPr lang="en-US" altLang="zh-CN" sz="3200" kern="0" dirty="0" smtClean="0">
              <a:latin typeface="微软雅黑" panose="020B0503020204020204" pitchFamily="34" charset="-122"/>
              <a:ea typeface="微软雅黑" panose="020B0503020204020204" pitchFamily="34" charset="-122"/>
            </a:endParaRPr>
          </a:p>
          <a:p>
            <a:pPr>
              <a:lnSpc>
                <a:spcPct val="150000"/>
              </a:lnSpc>
            </a:pPr>
            <a:r>
              <a:rPr lang="zh-CN" altLang="en-US" sz="3200" kern="0" dirty="0" smtClean="0">
                <a:latin typeface="微软雅黑" panose="020B0503020204020204" pitchFamily="34" charset="-122"/>
                <a:ea typeface="微软雅黑" panose="020B0503020204020204" pitchFamily="34" charset="-122"/>
              </a:rPr>
              <a:t>      房产土地：平方米</a:t>
            </a:r>
            <a:endParaRPr lang="en-US" altLang="zh-CN" sz="3200" kern="0" dirty="0">
              <a:latin typeface="微软雅黑" panose="020B0503020204020204" pitchFamily="34" charset="-122"/>
              <a:ea typeface="微软雅黑" panose="020B0503020204020204" pitchFamily="34" charset="-122"/>
            </a:endParaRPr>
          </a:p>
          <a:p>
            <a:endParaRPr lang="zh-CN" altLang="en-US" dirty="0"/>
          </a:p>
        </p:txBody>
      </p:sp>
      <p:sp>
        <p:nvSpPr>
          <p:cNvPr id="10" name="文本框 9"/>
          <p:cNvSpPr txBox="1"/>
          <p:nvPr/>
        </p:nvSpPr>
        <p:spPr>
          <a:xfrm>
            <a:off x="1178355" y="108380"/>
            <a:ext cx="6095747" cy="584775"/>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四 填报内容及注意事项</a:t>
            </a:r>
            <a:r>
              <a:rPr lang="en-US" altLang="zh-CN" sz="2800" b="1" dirty="0">
                <a:solidFill>
                  <a:schemeClr val="bg1"/>
                </a:solidFill>
                <a:latin typeface="微软雅黑" panose="020B0503020204020204" pitchFamily="34" charset="-122"/>
                <a:ea typeface="微软雅黑" panose="020B0503020204020204" pitchFamily="34" charset="-122"/>
              </a:rPr>
              <a:t>—</a:t>
            </a:r>
            <a:r>
              <a:rPr lang="zh-CN" altLang="en-US" sz="3200" b="1" dirty="0">
                <a:solidFill>
                  <a:schemeClr val="bg1"/>
                </a:solidFill>
                <a:latin typeface="幼圆" panose="02010509060101010101" pitchFamily="49" charset="-122"/>
                <a:ea typeface="幼圆" panose="02010509060101010101" pitchFamily="49" charset="-122"/>
              </a:rPr>
              <a:t>企业表</a:t>
            </a:r>
          </a:p>
        </p:txBody>
      </p:sp>
      <p:sp>
        <p:nvSpPr>
          <p:cNvPr id="11" name="文本框 10"/>
          <p:cNvSpPr txBox="1"/>
          <p:nvPr/>
        </p:nvSpPr>
        <p:spPr>
          <a:xfrm>
            <a:off x="4096154" y="1416864"/>
            <a:ext cx="3561330" cy="769441"/>
          </a:xfrm>
          <a:prstGeom prst="rect">
            <a:avLst/>
          </a:prstGeom>
          <a:noFill/>
        </p:spPr>
        <p:txBody>
          <a:bodyPr wrap="square" rtlCol="0">
            <a:spAutoFit/>
          </a:bodyPr>
          <a:lstStyle/>
          <a:p>
            <a:pPr algn="dist"/>
            <a:r>
              <a:rPr lang="zh-CN" altLang="en-US" sz="4400" b="1" dirty="0">
                <a:solidFill>
                  <a:srgbClr val="235AA6"/>
                </a:solidFill>
                <a:latin typeface="微软雅黑" panose="020B0503020204020204" pitchFamily="34" charset="-122"/>
                <a:ea typeface="微软雅黑" panose="020B0503020204020204" pitchFamily="34" charset="-122"/>
              </a:rPr>
              <a:t>注意事项</a:t>
            </a:r>
          </a:p>
        </p:txBody>
      </p:sp>
    </p:spTree>
  </p:cSld>
  <p:clrMapOvr>
    <a:masterClrMapping/>
  </p:clrMapOvr>
  <mc:AlternateContent xmlns:mc="http://schemas.openxmlformats.org/markup-compatibility/2006">
    <mc:Choice xmlns="" xmlns:p14="http://schemas.microsoft.com/office/powerpoint/2010/main" Requires="p14">
      <p:transition spd="slow" p14:dur="1500" advTm="4000">
        <p:split orient="vert"/>
      </p:transition>
    </mc:Choice>
    <mc:Fallback>
      <p:transition spd="slow" advTm="4000">
        <p:split orient="vert"/>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 xmlns:a14="http://schemas.microsoft.com/office/drawing/2010/main" val="0"/>
              </a:ext>
            </a:extLst>
          </a:blip>
          <a:srcRect t="49538"/>
          <a:stretch>
            <a:fillRect/>
          </a:stretch>
        </p:blipFill>
        <p:spPr>
          <a:xfrm>
            <a:off x="0" y="3743324"/>
            <a:ext cx="12192000" cy="3114675"/>
          </a:xfrm>
          <a:prstGeom prst="rect">
            <a:avLst/>
          </a:prstGeom>
        </p:spPr>
      </p:pic>
      <p:grpSp>
        <p:nvGrpSpPr>
          <p:cNvPr id="2" name="组合 1"/>
          <p:cNvGrpSpPr/>
          <p:nvPr/>
        </p:nvGrpSpPr>
        <p:grpSpPr>
          <a:xfrm>
            <a:off x="2223865" y="1531725"/>
            <a:ext cx="7272693" cy="1688855"/>
            <a:chOff x="3130481" y="1274478"/>
            <a:chExt cx="5931037" cy="1688855"/>
          </a:xfrm>
        </p:grpSpPr>
        <p:grpSp>
          <p:nvGrpSpPr>
            <p:cNvPr id="3" name="组合 32"/>
            <p:cNvGrpSpPr/>
            <p:nvPr/>
          </p:nvGrpSpPr>
          <p:grpSpPr bwMode="auto">
            <a:xfrm>
              <a:off x="3130481" y="1274478"/>
              <a:ext cx="5931037" cy="1254052"/>
              <a:chOff x="1" y="0"/>
              <a:chExt cx="1907462" cy="403076"/>
            </a:xfrm>
          </p:grpSpPr>
          <p:sp>
            <p:nvSpPr>
              <p:cNvPr id="34" name="圆角矩形 33"/>
              <p:cNvSpPr>
                <a:spLocks noChangeArrowheads="1"/>
              </p:cNvSpPr>
              <p:nvPr/>
            </p:nvSpPr>
            <p:spPr bwMode="auto">
              <a:xfrm>
                <a:off x="1" y="0"/>
                <a:ext cx="1907462" cy="403076"/>
              </a:xfrm>
              <a:prstGeom prst="roundRect">
                <a:avLst>
                  <a:gd name="adj" fmla="val 0"/>
                </a:avLst>
              </a:prstGeom>
              <a:noFill/>
              <a:ln w="25400">
                <a:solidFill>
                  <a:srgbClr val="235AA6"/>
                </a:solidFill>
                <a:round/>
              </a:ln>
            </p:spPr>
            <p:txBody>
              <a:bodyPr anchor="ct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35" name="矩形 34"/>
              <p:cNvSpPr>
                <a:spLocks noChangeArrowheads="1"/>
              </p:cNvSpPr>
              <p:nvPr/>
            </p:nvSpPr>
            <p:spPr bwMode="auto">
              <a:xfrm>
                <a:off x="29822" y="21290"/>
                <a:ext cx="359289" cy="360498"/>
              </a:xfrm>
              <a:prstGeom prst="rect">
                <a:avLst/>
              </a:prstGeom>
              <a:solidFill>
                <a:srgbClr val="235AA6"/>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9pPr>
              </a:lstStyle>
              <a:p>
                <a:pPr algn="ctr" eaLnBrk="1" hangingPunct="1"/>
                <a:r>
                  <a:rPr lang="en-US" altLang="zh-CN" sz="2400" b="1" dirty="0">
                    <a:solidFill>
                      <a:srgbClr val="FFFFFF"/>
                    </a:solidFill>
                    <a:latin typeface="微软雅黑" panose="020B0503020204020204" pitchFamily="34" charset="-122"/>
                    <a:ea typeface="微软雅黑" panose="020B0503020204020204" pitchFamily="34" charset="-122"/>
                  </a:rPr>
                  <a:t>Part</a:t>
                </a:r>
              </a:p>
              <a:p>
                <a:pPr algn="ctr" eaLnBrk="1" hangingPunct="1"/>
                <a:r>
                  <a:rPr lang="en-US" altLang="zh-CN" sz="2400" b="1" dirty="0">
                    <a:solidFill>
                      <a:srgbClr val="FFFFFF"/>
                    </a:solidFill>
                    <a:latin typeface="微软雅黑" panose="020B0503020204020204" pitchFamily="34" charset="-122"/>
                    <a:ea typeface="微软雅黑" panose="020B0503020204020204" pitchFamily="34" charset="-122"/>
                  </a:rPr>
                  <a:t>four</a:t>
                </a:r>
                <a:endParaRPr lang="zh-CN" altLang="en-US" sz="2400" b="1" dirty="0">
                  <a:solidFill>
                    <a:srgbClr val="FFFFFF"/>
                  </a:solidFill>
                  <a:latin typeface="微软雅黑" panose="020B0503020204020204" pitchFamily="34" charset="-122"/>
                  <a:ea typeface="微软雅黑" panose="020B0503020204020204" pitchFamily="34" charset="-122"/>
                </a:endParaRPr>
              </a:p>
            </p:txBody>
          </p:sp>
        </p:grpSp>
        <p:sp>
          <p:nvSpPr>
            <p:cNvPr id="36" name="TextBox 39">
              <a:hlinkClick r:id="" action="ppaction://hlinkshowjump?jump=nextslide"/>
            </p:cNvPr>
            <p:cNvSpPr txBox="1">
              <a:spLocks noChangeArrowheads="1"/>
            </p:cNvSpPr>
            <p:nvPr/>
          </p:nvSpPr>
          <p:spPr bwMode="auto">
            <a:xfrm>
              <a:off x="4444088" y="1516783"/>
              <a:ext cx="4513716" cy="144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9pPr>
            </a:lstStyle>
            <a:p>
              <a:pPr algn="ctr" eaLnBrk="1" hangingPunct="1"/>
              <a:r>
                <a:rPr lang="zh-CN" altLang="en-US" sz="4400" b="1" dirty="0">
                  <a:solidFill>
                    <a:srgbClr val="235AA6"/>
                  </a:solidFill>
                  <a:latin typeface="微软雅黑" panose="020B0503020204020204" pitchFamily="34" charset="-122"/>
                  <a:ea typeface="微软雅黑" panose="020B0503020204020204" pitchFamily="34" charset="-122"/>
                </a:rPr>
                <a:t>填报内容及注意事项</a:t>
              </a:r>
            </a:p>
          </p:txBody>
        </p:sp>
      </p:grpSp>
      <p:sp>
        <p:nvSpPr>
          <p:cNvPr id="13" name="TextBox 12"/>
          <p:cNvSpPr txBox="1"/>
          <p:nvPr/>
        </p:nvSpPr>
        <p:spPr>
          <a:xfrm>
            <a:off x="3196206" y="3941293"/>
            <a:ext cx="5503177" cy="923330"/>
          </a:xfrm>
          <a:prstGeom prst="rect">
            <a:avLst/>
          </a:prstGeom>
          <a:noFill/>
        </p:spPr>
        <p:txBody>
          <a:bodyPr wrap="square" rtlCol="0">
            <a:spAutoFit/>
          </a:bodyPr>
          <a:lstStyle/>
          <a:p>
            <a:r>
              <a:rPr lang="zh-CN" altLang="en-US" sz="5400" dirty="0" smtClean="0">
                <a:latin typeface="微软雅黑" pitchFamily="34" charset="-122"/>
                <a:ea typeface="微软雅黑" pitchFamily="34" charset="-122"/>
              </a:rPr>
              <a:t>货物劳务服务表</a:t>
            </a:r>
            <a:endParaRPr lang="zh-CN" altLang="en-US" sz="5400" dirty="0">
              <a:latin typeface="微软雅黑" pitchFamily="34" charset="-122"/>
              <a:ea typeface="微软雅黑" pitchFamily="34" charset="-122"/>
            </a:endParaRPr>
          </a:p>
        </p:txBody>
      </p:sp>
    </p:spTree>
  </p:cSld>
  <p:clrMapOvr>
    <a:masterClrMapping/>
  </p:clrMapOvr>
  <mc:AlternateContent xmlns:mc="http://schemas.openxmlformats.org/markup-compatibility/2006">
    <mc:Choice xmlns="" xmlns:p14="http://schemas.microsoft.com/office/powerpoint/2010/main" Requires="p14">
      <p:transition p14:dur="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882396" y="959828"/>
            <a:ext cx="8181780" cy="1489318"/>
            <a:chOff x="3608439" y="1435563"/>
            <a:chExt cx="5130208" cy="1382865"/>
          </a:xfrm>
        </p:grpSpPr>
        <p:sp>
          <p:nvSpPr>
            <p:cNvPr id="8" name="文本框 7"/>
            <p:cNvSpPr txBox="1"/>
            <p:nvPr/>
          </p:nvSpPr>
          <p:spPr>
            <a:xfrm>
              <a:off x="5035820" y="1435563"/>
              <a:ext cx="2233055" cy="600133"/>
            </a:xfrm>
            <a:prstGeom prst="rect">
              <a:avLst/>
            </a:prstGeom>
            <a:noFill/>
          </p:spPr>
          <p:txBody>
            <a:bodyPr wrap="square" rtlCol="0">
              <a:spAutoFit/>
            </a:bodyPr>
            <a:lstStyle/>
            <a:p>
              <a:pPr algn="dist"/>
              <a:r>
                <a:rPr lang="zh-CN" altLang="en-US" sz="3600" b="1" dirty="0">
                  <a:solidFill>
                    <a:srgbClr val="235AA6"/>
                  </a:solidFill>
                  <a:latin typeface="微软雅黑" panose="020B0503020204020204" pitchFamily="34" charset="-122"/>
                  <a:ea typeface="微软雅黑" panose="020B0503020204020204" pitchFamily="34" charset="-122"/>
                </a:rPr>
                <a:t>发展历程</a:t>
              </a:r>
            </a:p>
          </p:txBody>
        </p:sp>
        <p:sp>
          <p:nvSpPr>
            <p:cNvPr id="13" name="文本框 12"/>
            <p:cNvSpPr txBox="1"/>
            <p:nvPr/>
          </p:nvSpPr>
          <p:spPr>
            <a:xfrm>
              <a:off x="3608439" y="2196445"/>
              <a:ext cx="5130208" cy="621983"/>
            </a:xfrm>
            <a:prstGeom prst="rect">
              <a:avLst/>
            </a:prstGeom>
            <a:noFill/>
          </p:spPr>
          <p:txBody>
            <a:bodyPr wrap="square" rtlCol="0">
              <a:spAutoFit/>
            </a:bodyPr>
            <a:lstStyle/>
            <a:p>
              <a:pPr>
                <a:lnSpc>
                  <a:spcPct val="150000"/>
                </a:lnSpc>
              </a:pPr>
              <a:r>
                <a:rPr lang="en-US" altLang="zh-CN" sz="2800" dirty="0"/>
                <a:t>        </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pic>
        <p:nvPicPr>
          <p:cNvPr id="16" name="图片 15"/>
          <p:cNvPicPr>
            <a:picLocks noChangeAspect="1"/>
          </p:cNvPicPr>
          <p:nvPr/>
        </p:nvPicPr>
        <p:blipFill rotWithShape="1">
          <a:blip r:embed="rId3" cstate="print">
            <a:extLst>
              <a:ext uri="{28A0092B-C50C-407E-A947-70E740481C1C}">
                <a14:useLocalDpi xmlns="" xmlns:a14="http://schemas.microsoft.com/office/drawing/2010/main" val="0"/>
              </a:ext>
            </a:extLst>
          </a:blip>
          <a:srcRect t="49538"/>
          <a:stretch>
            <a:fillRect/>
          </a:stretch>
        </p:blipFill>
        <p:spPr>
          <a:xfrm>
            <a:off x="0" y="6664960"/>
            <a:ext cx="12192000" cy="341104"/>
          </a:xfrm>
          <a:prstGeom prst="rect">
            <a:avLst/>
          </a:prstGeom>
        </p:spPr>
      </p:pic>
      <p:grpSp>
        <p:nvGrpSpPr>
          <p:cNvPr id="5" name="组合 4"/>
          <p:cNvGrpSpPr/>
          <p:nvPr/>
        </p:nvGrpSpPr>
        <p:grpSpPr>
          <a:xfrm>
            <a:off x="1516922" y="1767989"/>
            <a:ext cx="9010715" cy="971024"/>
            <a:chOff x="1513802" y="1484962"/>
            <a:chExt cx="9262592" cy="1036320"/>
          </a:xfrm>
        </p:grpSpPr>
        <p:sp>
          <p:nvSpPr>
            <p:cNvPr id="2" name="箭头: 燕尾形 1"/>
            <p:cNvSpPr/>
            <p:nvPr/>
          </p:nvSpPr>
          <p:spPr>
            <a:xfrm>
              <a:off x="3141679" y="1484962"/>
              <a:ext cx="5872480" cy="103632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smtClean="0"/>
                <a:t>35</a:t>
              </a:r>
              <a:r>
                <a:rPr lang="zh-CN" altLang="en-US" sz="4400" dirty="0" smtClean="0"/>
                <a:t>年</a:t>
              </a:r>
              <a:endParaRPr lang="zh-CN" altLang="en-US" sz="4400" dirty="0"/>
            </a:p>
          </p:txBody>
        </p:sp>
        <p:sp>
          <p:nvSpPr>
            <p:cNvPr id="4" name="文本框 3"/>
            <p:cNvSpPr txBox="1"/>
            <p:nvPr/>
          </p:nvSpPr>
          <p:spPr>
            <a:xfrm>
              <a:off x="1513802" y="1618401"/>
              <a:ext cx="1493520" cy="769441"/>
            </a:xfrm>
            <a:prstGeom prst="rect">
              <a:avLst/>
            </a:prstGeom>
            <a:noFill/>
          </p:spPr>
          <p:txBody>
            <a:bodyPr wrap="square" rtlCol="0">
              <a:spAutoFit/>
            </a:bodyPr>
            <a:lstStyle/>
            <a:p>
              <a:r>
                <a:rPr lang="en-US" altLang="zh-CN" sz="4400" dirty="0"/>
                <a:t>1984</a:t>
              </a:r>
              <a:endParaRPr lang="zh-CN" altLang="en-US" sz="4400" dirty="0"/>
            </a:p>
          </p:txBody>
        </p:sp>
        <p:sp>
          <p:nvSpPr>
            <p:cNvPr id="9" name="文本框 8"/>
            <p:cNvSpPr txBox="1"/>
            <p:nvPr/>
          </p:nvSpPr>
          <p:spPr>
            <a:xfrm>
              <a:off x="9282874" y="1636626"/>
              <a:ext cx="1493520" cy="821182"/>
            </a:xfrm>
            <a:prstGeom prst="rect">
              <a:avLst/>
            </a:prstGeom>
            <a:noFill/>
          </p:spPr>
          <p:txBody>
            <a:bodyPr wrap="square" rtlCol="0">
              <a:spAutoFit/>
            </a:bodyPr>
            <a:lstStyle/>
            <a:p>
              <a:r>
                <a:rPr lang="en-US" altLang="zh-CN" sz="4400" dirty="0" smtClean="0"/>
                <a:t>2019</a:t>
              </a:r>
              <a:endParaRPr lang="zh-CN" altLang="en-US" sz="4400" dirty="0"/>
            </a:p>
          </p:txBody>
        </p:sp>
      </p:grpSp>
      <p:grpSp>
        <p:nvGrpSpPr>
          <p:cNvPr id="7" name="组合 6"/>
          <p:cNvGrpSpPr/>
          <p:nvPr/>
        </p:nvGrpSpPr>
        <p:grpSpPr>
          <a:xfrm>
            <a:off x="1731953" y="3089987"/>
            <a:ext cx="8795684" cy="3097653"/>
            <a:chOff x="1731953" y="3089987"/>
            <a:chExt cx="8795684" cy="3097653"/>
          </a:xfrm>
        </p:grpSpPr>
        <p:sp>
          <p:nvSpPr>
            <p:cNvPr id="36" name="矩形 35"/>
            <p:cNvSpPr/>
            <p:nvPr/>
          </p:nvSpPr>
          <p:spPr>
            <a:xfrm>
              <a:off x="1731953" y="3089987"/>
              <a:ext cx="1591825" cy="6698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a:solidFill>
                    <a:schemeClr val="bg1"/>
                  </a:solidFill>
                  <a:ea typeface="微软雅黑" panose="020B0503020204020204" pitchFamily="34" charset="-122"/>
                </a:rPr>
                <a:t>调查方式</a:t>
              </a:r>
            </a:p>
          </p:txBody>
        </p:sp>
        <p:grpSp>
          <p:nvGrpSpPr>
            <p:cNvPr id="3" name="组合 2"/>
            <p:cNvGrpSpPr/>
            <p:nvPr/>
          </p:nvGrpSpPr>
          <p:grpSpPr>
            <a:xfrm>
              <a:off x="1731953" y="3100515"/>
              <a:ext cx="8795684" cy="3087125"/>
              <a:chOff x="1634067" y="3084859"/>
              <a:chExt cx="9295305" cy="3500614"/>
            </a:xfrm>
          </p:grpSpPr>
          <p:sp>
            <p:nvSpPr>
              <p:cNvPr id="37" name="文本框 36"/>
              <p:cNvSpPr txBox="1"/>
              <p:nvPr/>
            </p:nvSpPr>
            <p:spPr>
              <a:xfrm>
                <a:off x="3820160" y="3198167"/>
                <a:ext cx="149352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手工填报</a:t>
                </a:r>
              </a:p>
            </p:txBody>
          </p:sp>
          <p:sp>
            <p:nvSpPr>
              <p:cNvPr id="6" name="箭头: 右 5"/>
              <p:cNvSpPr/>
              <p:nvPr/>
            </p:nvSpPr>
            <p:spPr>
              <a:xfrm flipV="1">
                <a:off x="5303520" y="3345095"/>
                <a:ext cx="589280" cy="24805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5892800" y="3084859"/>
                <a:ext cx="149352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单机版系统上报</a:t>
                </a:r>
              </a:p>
            </p:txBody>
          </p:sp>
          <p:sp>
            <p:nvSpPr>
              <p:cNvPr id="40" name="文本框 39"/>
              <p:cNvSpPr txBox="1"/>
              <p:nvPr/>
            </p:nvSpPr>
            <p:spPr>
              <a:xfrm>
                <a:off x="8061960" y="3198167"/>
                <a:ext cx="149352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网上直报</a:t>
                </a:r>
              </a:p>
            </p:txBody>
          </p:sp>
          <p:sp>
            <p:nvSpPr>
              <p:cNvPr id="41" name="矩形 40"/>
              <p:cNvSpPr/>
              <p:nvPr/>
            </p:nvSpPr>
            <p:spPr>
              <a:xfrm>
                <a:off x="1649215" y="4398302"/>
                <a:ext cx="1591825" cy="66986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a:solidFill>
                      <a:schemeClr val="bg1"/>
                    </a:solidFill>
                    <a:ea typeface="微软雅黑" panose="020B0503020204020204" pitchFamily="34" charset="-122"/>
                  </a:rPr>
                  <a:t>调查范围</a:t>
                </a:r>
              </a:p>
            </p:txBody>
          </p:sp>
          <p:sp>
            <p:nvSpPr>
              <p:cNvPr id="42" name="文本框 41"/>
              <p:cNvSpPr txBox="1"/>
              <p:nvPr/>
            </p:nvSpPr>
            <p:spPr>
              <a:xfrm>
                <a:off x="3820160" y="4560061"/>
                <a:ext cx="149352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几千户</a:t>
                </a:r>
              </a:p>
            </p:txBody>
          </p:sp>
          <p:sp>
            <p:nvSpPr>
              <p:cNvPr id="44" name="文本框 43"/>
              <p:cNvSpPr txBox="1"/>
              <p:nvPr/>
            </p:nvSpPr>
            <p:spPr>
              <a:xfrm>
                <a:off x="6116320" y="4502399"/>
                <a:ext cx="1955928" cy="522038"/>
              </a:xfrm>
              <a:prstGeom prst="rect">
                <a:avLst/>
              </a:prstGeom>
              <a:noFill/>
            </p:spPr>
            <p:txBody>
              <a:bodyPr wrap="square" rtlCol="0">
                <a:spAutoFit/>
              </a:bodyPr>
              <a:lstStyle/>
              <a:p>
                <a:r>
                  <a:rPr lang="en-US" altLang="zh-CN" sz="2400" kern="0" dirty="0" smtClean="0">
                    <a:latin typeface="微软雅黑" panose="020B0503020204020204" pitchFamily="34" charset="-122"/>
                    <a:ea typeface="微软雅黑" panose="020B0503020204020204" pitchFamily="34" charset="-122"/>
                  </a:rPr>
                  <a:t>100</a:t>
                </a:r>
                <a:r>
                  <a:rPr lang="zh-CN" altLang="en-US" sz="2400" kern="0" dirty="0" smtClean="0">
                    <a:latin typeface="微软雅黑" panose="020B0503020204020204" pitchFamily="34" charset="-122"/>
                    <a:ea typeface="微软雅黑" panose="020B0503020204020204" pitchFamily="34" charset="-122"/>
                  </a:rPr>
                  <a:t>多万</a:t>
                </a:r>
                <a:r>
                  <a:rPr lang="zh-CN" altLang="en-US" sz="2400" kern="0" dirty="0">
                    <a:latin typeface="微软雅黑" panose="020B0503020204020204" pitchFamily="34" charset="-122"/>
                    <a:ea typeface="微软雅黑" panose="020B0503020204020204" pitchFamily="34" charset="-122"/>
                  </a:rPr>
                  <a:t>户</a:t>
                </a:r>
                <a:endParaRPr lang="zh-CN" altLang="en-US" sz="2400" dirty="0">
                  <a:latin typeface="微软雅黑" panose="020B0503020204020204" pitchFamily="34" charset="-122"/>
                  <a:ea typeface="微软雅黑" panose="020B0503020204020204" pitchFamily="34" charset="-122"/>
                </a:endParaRPr>
              </a:p>
            </p:txBody>
          </p:sp>
          <p:sp>
            <p:nvSpPr>
              <p:cNvPr id="45" name="矩形 44"/>
              <p:cNvSpPr/>
              <p:nvPr/>
            </p:nvSpPr>
            <p:spPr>
              <a:xfrm>
                <a:off x="1634067" y="5620404"/>
                <a:ext cx="1606973" cy="76944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b="1" dirty="0">
                    <a:solidFill>
                      <a:schemeClr val="bg1"/>
                    </a:solidFill>
                    <a:ea typeface="微软雅黑" panose="020B0503020204020204" pitchFamily="34" charset="-122"/>
                  </a:rPr>
                  <a:t>数据应用</a:t>
                </a:r>
              </a:p>
            </p:txBody>
          </p:sp>
          <p:sp>
            <p:nvSpPr>
              <p:cNvPr id="46" name="文本框 45"/>
              <p:cNvSpPr txBox="1"/>
              <p:nvPr/>
            </p:nvSpPr>
            <p:spPr>
              <a:xfrm>
                <a:off x="3799840" y="5705158"/>
                <a:ext cx="1493520" cy="461665"/>
              </a:xfrm>
              <a:prstGeom prst="rect">
                <a:avLst/>
              </a:prstGeom>
              <a:noFill/>
            </p:spPr>
            <p:txBody>
              <a:bodyPr wrap="square" rtlCol="0">
                <a:spAutoFit/>
              </a:bodyPr>
              <a:lstStyle/>
              <a:p>
                <a:r>
                  <a:rPr lang="zh-CN" altLang="en-US" sz="2400" kern="0" dirty="0">
                    <a:latin typeface="微软雅黑" panose="020B0503020204020204" pitchFamily="34" charset="-122"/>
                    <a:ea typeface="微软雅黑" panose="020B0503020204020204" pitchFamily="34" charset="-122"/>
                  </a:rPr>
                  <a:t>简单测算</a:t>
                </a:r>
                <a:endParaRPr lang="zh-CN" altLang="en-US" sz="2400" dirty="0">
                  <a:latin typeface="微软雅黑" panose="020B0503020204020204" pitchFamily="34" charset="-122"/>
                  <a:ea typeface="微软雅黑" panose="020B0503020204020204" pitchFamily="34" charset="-122"/>
                </a:endParaRPr>
              </a:p>
            </p:txBody>
          </p:sp>
          <p:sp>
            <p:nvSpPr>
              <p:cNvPr id="47" name="文本框 46"/>
              <p:cNvSpPr txBox="1"/>
              <p:nvPr/>
            </p:nvSpPr>
            <p:spPr>
              <a:xfrm>
                <a:off x="6400800" y="5378046"/>
                <a:ext cx="4528572" cy="1207427"/>
              </a:xfrm>
              <a:prstGeom prst="rect">
                <a:avLst/>
              </a:prstGeom>
              <a:noFill/>
            </p:spPr>
            <p:txBody>
              <a:bodyPr wrap="square" rtlCol="0">
                <a:spAutoFit/>
              </a:bodyPr>
              <a:lstStyle/>
              <a:p>
                <a:r>
                  <a:rPr lang="zh-CN" altLang="en-US" sz="2400" kern="0" dirty="0">
                    <a:latin typeface="微软雅黑" panose="020B0503020204020204" pitchFamily="34" charset="-122"/>
                    <a:ea typeface="微软雅黑" panose="020B0503020204020204" pitchFamily="34" charset="-122"/>
                  </a:rPr>
                  <a:t>直接为研究财税改革方案、制定财税政策、加强财税管理等方面服务</a:t>
                </a:r>
              </a:p>
            </p:txBody>
          </p:sp>
          <p:sp>
            <p:nvSpPr>
              <p:cNvPr id="49" name="箭头: 右 48"/>
              <p:cNvSpPr/>
              <p:nvPr/>
            </p:nvSpPr>
            <p:spPr>
              <a:xfrm flipV="1">
                <a:off x="7287385" y="3328745"/>
                <a:ext cx="589280" cy="24805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箭头: 右 49"/>
              <p:cNvSpPr/>
              <p:nvPr/>
            </p:nvSpPr>
            <p:spPr>
              <a:xfrm flipV="1">
                <a:off x="5283200" y="4658703"/>
                <a:ext cx="589280" cy="24805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箭头: 右 50"/>
              <p:cNvSpPr/>
              <p:nvPr/>
            </p:nvSpPr>
            <p:spPr>
              <a:xfrm flipV="1">
                <a:off x="5313680" y="5811961"/>
                <a:ext cx="589280" cy="24805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5" name="组合 24"/>
          <p:cNvGrpSpPr/>
          <p:nvPr/>
        </p:nvGrpSpPr>
        <p:grpSpPr>
          <a:xfrm>
            <a:off x="1" y="-36971"/>
            <a:ext cx="12191999" cy="678426"/>
            <a:chOff x="0" y="0"/>
            <a:chExt cx="12191999" cy="678426"/>
          </a:xfrm>
        </p:grpSpPr>
        <p:pic>
          <p:nvPicPr>
            <p:cNvPr id="26" name="图片 25"/>
            <p:cNvPicPr>
              <a:picLocks noChangeAspect="1"/>
            </p:cNvPicPr>
            <p:nvPr/>
          </p:nvPicPr>
          <p:blipFill rotWithShape="1">
            <a:blip r:embed="rId4" cstate="print">
              <a:extLst>
                <a:ext uri="{28A0092B-C50C-407E-A947-70E740481C1C}">
                  <a14:useLocalDpi xmlns="" xmlns:a14="http://schemas.microsoft.com/office/drawing/2010/main" val="0"/>
                </a:ext>
              </a:extLst>
            </a:blip>
            <a:srcRect b="90108"/>
            <a:stretch>
              <a:fillRect/>
            </a:stretch>
          </p:blipFill>
          <p:spPr>
            <a:xfrm>
              <a:off x="0" y="0"/>
              <a:ext cx="12191999" cy="678426"/>
            </a:xfrm>
            <a:prstGeom prst="rect">
              <a:avLst/>
            </a:prstGeom>
          </p:spPr>
        </p:pic>
        <p:pic>
          <p:nvPicPr>
            <p:cNvPr id="27" name="图片 26"/>
            <p:cNvPicPr>
              <a:picLocks noChangeAspect="1"/>
            </p:cNvPicPr>
            <p:nvPr/>
          </p:nvPicPr>
          <p:blipFill rotWithShape="1">
            <a:blip r:embed="rId5" cstate="print">
              <a:extLst>
                <a:ext uri="{28A0092B-C50C-407E-A947-70E740481C1C}">
                  <a14:useLocalDpi xmlns="" xmlns:a14="http://schemas.microsoft.com/office/drawing/2010/main" val="0"/>
                </a:ext>
              </a:extLst>
            </a:blip>
            <a:srcRect l="12854" t="25579" r="9876" b="9903"/>
            <a:stretch>
              <a:fillRect/>
            </a:stretch>
          </p:blipFill>
          <p:spPr>
            <a:xfrm>
              <a:off x="216867" y="43932"/>
              <a:ext cx="744622" cy="590562"/>
            </a:xfrm>
            <a:prstGeom prst="rect">
              <a:avLst/>
            </a:prstGeom>
          </p:spPr>
        </p:pic>
        <p:sp>
          <p:nvSpPr>
            <p:cNvPr id="28" name="文本框 27"/>
            <p:cNvSpPr txBox="1"/>
            <p:nvPr/>
          </p:nvSpPr>
          <p:spPr>
            <a:xfrm>
              <a:off x="1178356" y="108380"/>
              <a:ext cx="3882794" cy="523220"/>
            </a:xfrm>
            <a:prstGeom prst="rect">
              <a:avLst/>
            </a:prstGeom>
            <a:noFill/>
          </p:spPr>
          <p:txBody>
            <a:bodyPr wrap="non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一 什么是税收资料调查</a:t>
              </a:r>
            </a:p>
          </p:txBody>
        </p:sp>
      </p:grpSp>
    </p:spTree>
  </p:cSld>
  <p:clrMapOvr>
    <a:masterClrMapping/>
  </p:clrMapOvr>
  <p:transition spd="slow" advTm="4000">
    <p:push dir="u"/>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 xmlns:a14="http://schemas.microsoft.com/office/drawing/2010/main" val="0"/>
              </a:ext>
            </a:extLst>
          </a:blip>
          <a:srcRect t="62943" b="24314"/>
          <a:stretch>
            <a:fillRect/>
          </a:stretch>
        </p:blipFill>
        <p:spPr>
          <a:xfrm>
            <a:off x="0" y="6071418"/>
            <a:ext cx="12192000" cy="786582"/>
          </a:xfrm>
          <a:prstGeom prst="rect">
            <a:avLst/>
          </a:prstGeom>
        </p:spPr>
      </p:pic>
      <p:pic>
        <p:nvPicPr>
          <p:cNvPr id="3" name="图片 2"/>
          <p:cNvPicPr>
            <a:picLocks noChangeAspect="1"/>
          </p:cNvPicPr>
          <p:nvPr/>
        </p:nvPicPr>
        <p:blipFill rotWithShape="1">
          <a:blip r:embed="rId4" cstate="print">
            <a:extLst>
              <a:ext uri="{28A0092B-C50C-407E-A947-70E740481C1C}">
                <a14:useLocalDpi xmlns="" xmlns:a14="http://schemas.microsoft.com/office/drawing/2010/main" val="0"/>
              </a:ext>
            </a:extLst>
          </a:blip>
          <a:srcRect t="10036" b="88387"/>
          <a:stretch>
            <a:fillRect/>
          </a:stretch>
        </p:blipFill>
        <p:spPr>
          <a:xfrm>
            <a:off x="0" y="688258"/>
            <a:ext cx="12191999" cy="108155"/>
          </a:xfrm>
          <a:prstGeom prst="rect">
            <a:avLst/>
          </a:prstGeom>
        </p:spPr>
      </p:pic>
      <p:pic>
        <p:nvPicPr>
          <p:cNvPr id="7" name="图片 6"/>
          <p:cNvPicPr>
            <a:picLocks noChangeAspect="1"/>
          </p:cNvPicPr>
          <p:nvPr/>
        </p:nvPicPr>
        <p:blipFill rotWithShape="1">
          <a:blip r:embed="rId5" cstate="print">
            <a:extLst>
              <a:ext uri="{28A0092B-C50C-407E-A947-70E740481C1C}">
                <a14:useLocalDpi xmlns="" xmlns:a14="http://schemas.microsoft.com/office/drawing/2010/main" val="0"/>
              </a:ext>
            </a:extLst>
          </a:blip>
          <a:srcRect b="90108"/>
          <a:stretch>
            <a:fillRect/>
          </a:stretch>
        </p:blipFill>
        <p:spPr>
          <a:xfrm>
            <a:off x="0" y="0"/>
            <a:ext cx="12191999" cy="678426"/>
          </a:xfrm>
          <a:prstGeom prst="rect">
            <a:avLst/>
          </a:prstGeom>
        </p:spPr>
      </p:pic>
      <p:pic>
        <p:nvPicPr>
          <p:cNvPr id="33" name="图片 32"/>
          <p:cNvPicPr>
            <a:picLocks noChangeAspect="1"/>
          </p:cNvPicPr>
          <p:nvPr/>
        </p:nvPicPr>
        <p:blipFill rotWithShape="1">
          <a:blip r:embed="rId6" cstate="print">
            <a:extLst>
              <a:ext uri="{28A0092B-C50C-407E-A947-70E740481C1C}">
                <a14:useLocalDpi xmlns="" xmlns:a14="http://schemas.microsoft.com/office/drawing/2010/main" val="0"/>
              </a:ext>
            </a:extLst>
          </a:blip>
          <a:srcRect l="12854" t="25579" r="9876" b="9903"/>
          <a:stretch>
            <a:fillRect/>
          </a:stretch>
        </p:blipFill>
        <p:spPr>
          <a:xfrm>
            <a:off x="216867" y="43932"/>
            <a:ext cx="744622" cy="590562"/>
          </a:xfrm>
          <a:prstGeom prst="rect">
            <a:avLst/>
          </a:prstGeom>
        </p:spPr>
      </p:pic>
      <p:sp>
        <p:nvSpPr>
          <p:cNvPr id="6" name="文本框 5"/>
          <p:cNvSpPr txBox="1"/>
          <p:nvPr/>
        </p:nvSpPr>
        <p:spPr>
          <a:xfrm>
            <a:off x="1178356" y="2595385"/>
            <a:ext cx="10246936" cy="1846659"/>
          </a:xfrm>
          <a:prstGeom prst="rect">
            <a:avLst/>
          </a:prstGeom>
          <a:noFill/>
        </p:spPr>
        <p:txBody>
          <a:bodyPr wrap="square" rtlCol="0">
            <a:spAutoFit/>
          </a:bodyPr>
          <a:lstStyle/>
          <a:p>
            <a:pPr>
              <a:lnSpc>
                <a:spcPct val="150000"/>
              </a:lnSpc>
            </a:pPr>
            <a:r>
              <a:rPr lang="zh-CN" altLang="en-US" sz="3200" dirty="0">
                <a:latin typeface="微软雅黑" panose="020B0503020204020204" pitchFamily="34" charset="-122"/>
                <a:ea typeface="微软雅黑" panose="020B0503020204020204" pitchFamily="34" charset="-122"/>
              </a:rPr>
              <a:t>      货物劳务服务表主要填报企业具体的生产、销售及缴纳相关税收的情况。</a:t>
            </a:r>
          </a:p>
          <a:p>
            <a:endParaRPr lang="zh-CN" altLang="en-US" dirty="0"/>
          </a:p>
        </p:txBody>
      </p:sp>
      <p:sp>
        <p:nvSpPr>
          <p:cNvPr id="10" name="文本框 9"/>
          <p:cNvSpPr txBox="1"/>
          <p:nvPr/>
        </p:nvSpPr>
        <p:spPr>
          <a:xfrm>
            <a:off x="1178355" y="108380"/>
            <a:ext cx="7102616" cy="584775"/>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四 填报内容及注意事项</a:t>
            </a:r>
            <a:r>
              <a:rPr lang="en-US" altLang="zh-CN" sz="2800" b="1" dirty="0">
                <a:solidFill>
                  <a:schemeClr val="bg1"/>
                </a:solidFill>
                <a:latin typeface="微软雅黑" panose="020B0503020204020204" pitchFamily="34" charset="-122"/>
                <a:ea typeface="微软雅黑" panose="020B0503020204020204" pitchFamily="34" charset="-122"/>
              </a:rPr>
              <a:t>—</a:t>
            </a:r>
            <a:r>
              <a:rPr lang="zh-CN" altLang="en-US" sz="3200" b="1" dirty="0">
                <a:solidFill>
                  <a:schemeClr val="bg1"/>
                </a:solidFill>
                <a:latin typeface="幼圆" panose="02010509060101010101" pitchFamily="49" charset="-122"/>
                <a:ea typeface="幼圆" panose="02010509060101010101" pitchFamily="49" charset="-122"/>
              </a:rPr>
              <a:t>货物劳务服务表</a:t>
            </a:r>
          </a:p>
        </p:txBody>
      </p:sp>
      <p:sp>
        <p:nvSpPr>
          <p:cNvPr id="11" name="文本框 10"/>
          <p:cNvSpPr txBox="1"/>
          <p:nvPr/>
        </p:nvSpPr>
        <p:spPr>
          <a:xfrm>
            <a:off x="4096154" y="1416864"/>
            <a:ext cx="3561330" cy="769441"/>
          </a:xfrm>
          <a:prstGeom prst="rect">
            <a:avLst/>
          </a:prstGeom>
          <a:noFill/>
        </p:spPr>
        <p:txBody>
          <a:bodyPr wrap="square" rtlCol="0">
            <a:spAutoFit/>
          </a:bodyPr>
          <a:lstStyle/>
          <a:p>
            <a:pPr algn="dist"/>
            <a:r>
              <a:rPr lang="zh-CN" altLang="en-US" sz="4400" b="1" dirty="0">
                <a:solidFill>
                  <a:srgbClr val="235AA6"/>
                </a:solidFill>
                <a:latin typeface="微软雅黑" panose="020B0503020204020204" pitchFamily="34" charset="-122"/>
                <a:ea typeface="微软雅黑" panose="020B0503020204020204" pitchFamily="34" charset="-122"/>
              </a:rPr>
              <a:t>主要指标构成</a:t>
            </a:r>
          </a:p>
        </p:txBody>
      </p:sp>
    </p:spTree>
  </p:cSld>
  <p:clrMapOvr>
    <a:masterClrMapping/>
  </p:clrMapOvr>
  <p:transition spd="slow" advTm="4000">
    <p:wip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 xmlns:a14="http://schemas.microsoft.com/office/drawing/2010/main" val="0"/>
              </a:ext>
            </a:extLst>
          </a:blip>
          <a:srcRect t="62943" b="24314"/>
          <a:stretch>
            <a:fillRect/>
          </a:stretch>
        </p:blipFill>
        <p:spPr>
          <a:xfrm>
            <a:off x="0" y="6071418"/>
            <a:ext cx="12192000" cy="786582"/>
          </a:xfrm>
          <a:prstGeom prst="rect">
            <a:avLst/>
          </a:prstGeom>
        </p:spPr>
      </p:pic>
      <p:pic>
        <p:nvPicPr>
          <p:cNvPr id="3" name="图片 2"/>
          <p:cNvPicPr>
            <a:picLocks noChangeAspect="1"/>
          </p:cNvPicPr>
          <p:nvPr/>
        </p:nvPicPr>
        <p:blipFill rotWithShape="1">
          <a:blip r:embed="rId4" cstate="print">
            <a:extLst>
              <a:ext uri="{28A0092B-C50C-407E-A947-70E740481C1C}">
                <a14:useLocalDpi xmlns="" xmlns:a14="http://schemas.microsoft.com/office/drawing/2010/main" val="0"/>
              </a:ext>
            </a:extLst>
          </a:blip>
          <a:srcRect t="10036" b="88387"/>
          <a:stretch>
            <a:fillRect/>
          </a:stretch>
        </p:blipFill>
        <p:spPr>
          <a:xfrm>
            <a:off x="0" y="688258"/>
            <a:ext cx="12191999" cy="108155"/>
          </a:xfrm>
          <a:prstGeom prst="rect">
            <a:avLst/>
          </a:prstGeom>
        </p:spPr>
      </p:pic>
      <p:pic>
        <p:nvPicPr>
          <p:cNvPr id="7" name="图片 6"/>
          <p:cNvPicPr>
            <a:picLocks noChangeAspect="1"/>
          </p:cNvPicPr>
          <p:nvPr/>
        </p:nvPicPr>
        <p:blipFill rotWithShape="1">
          <a:blip r:embed="rId5" cstate="print">
            <a:extLst>
              <a:ext uri="{28A0092B-C50C-407E-A947-70E740481C1C}">
                <a14:useLocalDpi xmlns="" xmlns:a14="http://schemas.microsoft.com/office/drawing/2010/main" val="0"/>
              </a:ext>
            </a:extLst>
          </a:blip>
          <a:srcRect b="90108"/>
          <a:stretch>
            <a:fillRect/>
          </a:stretch>
        </p:blipFill>
        <p:spPr>
          <a:xfrm>
            <a:off x="0" y="0"/>
            <a:ext cx="12191999" cy="678426"/>
          </a:xfrm>
          <a:prstGeom prst="rect">
            <a:avLst/>
          </a:prstGeom>
        </p:spPr>
      </p:pic>
      <p:pic>
        <p:nvPicPr>
          <p:cNvPr id="33" name="图片 32"/>
          <p:cNvPicPr>
            <a:picLocks noChangeAspect="1"/>
          </p:cNvPicPr>
          <p:nvPr/>
        </p:nvPicPr>
        <p:blipFill rotWithShape="1">
          <a:blip r:embed="rId6" cstate="print">
            <a:extLst>
              <a:ext uri="{28A0092B-C50C-407E-A947-70E740481C1C}">
                <a14:useLocalDpi xmlns="" xmlns:a14="http://schemas.microsoft.com/office/drawing/2010/main" val="0"/>
              </a:ext>
            </a:extLst>
          </a:blip>
          <a:srcRect l="12854" t="25579" r="9876" b="9903"/>
          <a:stretch>
            <a:fillRect/>
          </a:stretch>
        </p:blipFill>
        <p:spPr>
          <a:xfrm>
            <a:off x="216867" y="43932"/>
            <a:ext cx="744622" cy="590562"/>
          </a:xfrm>
          <a:prstGeom prst="rect">
            <a:avLst/>
          </a:prstGeom>
        </p:spPr>
      </p:pic>
      <p:sp>
        <p:nvSpPr>
          <p:cNvPr id="6" name="文本框 5"/>
          <p:cNvSpPr txBox="1"/>
          <p:nvPr/>
        </p:nvSpPr>
        <p:spPr>
          <a:xfrm>
            <a:off x="1178356" y="2595385"/>
            <a:ext cx="10246936" cy="861774"/>
          </a:xfrm>
          <a:prstGeom prst="rect">
            <a:avLst/>
          </a:prstGeom>
          <a:noFill/>
        </p:spPr>
        <p:txBody>
          <a:bodyPr wrap="square" rtlCol="0">
            <a:spAutoFit/>
          </a:bodyPr>
          <a:lstStyle/>
          <a:p>
            <a:r>
              <a:rPr lang="zh-CN" altLang="en-US" sz="3200" dirty="0"/>
              <a:t>      </a:t>
            </a:r>
            <a:r>
              <a:rPr lang="zh-CN" altLang="en-US" sz="3200" dirty="0">
                <a:latin typeface="微软雅黑" panose="020B0503020204020204" pitchFamily="34" charset="-122"/>
                <a:ea typeface="微软雅黑" panose="020B0503020204020204" pitchFamily="34" charset="-122"/>
              </a:rPr>
              <a:t>企业根据实际生产、销售行为填报 。</a:t>
            </a:r>
          </a:p>
          <a:p>
            <a:endParaRPr lang="zh-CN" altLang="en-US" dirty="0"/>
          </a:p>
        </p:txBody>
      </p:sp>
      <p:sp>
        <p:nvSpPr>
          <p:cNvPr id="11" name="文本框 10"/>
          <p:cNvSpPr txBox="1"/>
          <p:nvPr/>
        </p:nvSpPr>
        <p:spPr>
          <a:xfrm>
            <a:off x="1178355" y="108380"/>
            <a:ext cx="7102616" cy="584775"/>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四 填报内容及注意事项</a:t>
            </a:r>
            <a:r>
              <a:rPr lang="en-US" altLang="zh-CN" sz="2800" b="1" dirty="0">
                <a:solidFill>
                  <a:schemeClr val="bg1"/>
                </a:solidFill>
                <a:latin typeface="微软雅黑" panose="020B0503020204020204" pitchFamily="34" charset="-122"/>
                <a:ea typeface="微软雅黑" panose="020B0503020204020204" pitchFamily="34" charset="-122"/>
              </a:rPr>
              <a:t>—</a:t>
            </a:r>
            <a:r>
              <a:rPr lang="zh-CN" altLang="en-US" sz="3200" b="1" dirty="0">
                <a:solidFill>
                  <a:schemeClr val="bg1"/>
                </a:solidFill>
                <a:latin typeface="幼圆" panose="02010509060101010101" pitchFamily="49" charset="-122"/>
                <a:ea typeface="幼圆" panose="02010509060101010101" pitchFamily="49" charset="-122"/>
              </a:rPr>
              <a:t>货物劳务服务表</a:t>
            </a:r>
          </a:p>
        </p:txBody>
      </p:sp>
      <p:sp>
        <p:nvSpPr>
          <p:cNvPr id="12" name="文本框 11"/>
          <p:cNvSpPr txBox="1"/>
          <p:nvPr/>
        </p:nvSpPr>
        <p:spPr>
          <a:xfrm>
            <a:off x="4096154" y="1416864"/>
            <a:ext cx="3561330" cy="769441"/>
          </a:xfrm>
          <a:prstGeom prst="rect">
            <a:avLst/>
          </a:prstGeom>
          <a:noFill/>
        </p:spPr>
        <p:txBody>
          <a:bodyPr wrap="square" rtlCol="0">
            <a:spAutoFit/>
          </a:bodyPr>
          <a:lstStyle/>
          <a:p>
            <a:pPr algn="dist"/>
            <a:r>
              <a:rPr lang="zh-CN" altLang="en-US" sz="4400" b="1" dirty="0">
                <a:solidFill>
                  <a:srgbClr val="235AA6"/>
                </a:solidFill>
                <a:latin typeface="微软雅黑" panose="020B0503020204020204" pitchFamily="34" charset="-122"/>
                <a:ea typeface="微软雅黑" panose="020B0503020204020204" pitchFamily="34" charset="-122"/>
              </a:rPr>
              <a:t>数据来源</a:t>
            </a:r>
          </a:p>
        </p:txBody>
      </p:sp>
    </p:spTree>
  </p:cSld>
  <p:clrMapOvr>
    <a:masterClrMapping/>
  </p:clrMapOvr>
  <mc:AlternateContent xmlns:mc="http://schemas.openxmlformats.org/markup-compatibility/2006">
    <mc:Choice xmlns="" xmlns:p14="http://schemas.microsoft.com/office/powerpoint/2010/main" Requires="p14">
      <p:transition spd="slow" p14:dur="1500" advTm="4000">
        <p:split orient="vert"/>
      </p:transition>
    </mc:Choice>
    <mc:Fallback>
      <p:transition spd="slow" advTm="4000">
        <p:split orient="vert"/>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 xmlns:a14="http://schemas.microsoft.com/office/drawing/2010/main" val="0"/>
              </a:ext>
            </a:extLst>
          </a:blip>
          <a:srcRect t="62943" b="24314"/>
          <a:stretch>
            <a:fillRect/>
          </a:stretch>
        </p:blipFill>
        <p:spPr>
          <a:xfrm>
            <a:off x="0" y="6071418"/>
            <a:ext cx="12192000" cy="786582"/>
          </a:xfrm>
          <a:prstGeom prst="rect">
            <a:avLst/>
          </a:prstGeom>
        </p:spPr>
      </p:pic>
      <p:pic>
        <p:nvPicPr>
          <p:cNvPr id="3" name="图片 2"/>
          <p:cNvPicPr>
            <a:picLocks noChangeAspect="1"/>
          </p:cNvPicPr>
          <p:nvPr/>
        </p:nvPicPr>
        <p:blipFill rotWithShape="1">
          <a:blip r:embed="rId4" cstate="print">
            <a:extLst>
              <a:ext uri="{28A0092B-C50C-407E-A947-70E740481C1C}">
                <a14:useLocalDpi xmlns="" xmlns:a14="http://schemas.microsoft.com/office/drawing/2010/main" val="0"/>
              </a:ext>
            </a:extLst>
          </a:blip>
          <a:srcRect t="10036" b="88387"/>
          <a:stretch>
            <a:fillRect/>
          </a:stretch>
        </p:blipFill>
        <p:spPr>
          <a:xfrm>
            <a:off x="0" y="688258"/>
            <a:ext cx="12191999" cy="108155"/>
          </a:xfrm>
          <a:prstGeom prst="rect">
            <a:avLst/>
          </a:prstGeom>
        </p:spPr>
      </p:pic>
      <p:pic>
        <p:nvPicPr>
          <p:cNvPr id="7" name="图片 6"/>
          <p:cNvPicPr>
            <a:picLocks noChangeAspect="1"/>
          </p:cNvPicPr>
          <p:nvPr/>
        </p:nvPicPr>
        <p:blipFill rotWithShape="1">
          <a:blip r:embed="rId5" cstate="print">
            <a:extLst>
              <a:ext uri="{28A0092B-C50C-407E-A947-70E740481C1C}">
                <a14:useLocalDpi xmlns="" xmlns:a14="http://schemas.microsoft.com/office/drawing/2010/main" val="0"/>
              </a:ext>
            </a:extLst>
          </a:blip>
          <a:srcRect b="90108"/>
          <a:stretch>
            <a:fillRect/>
          </a:stretch>
        </p:blipFill>
        <p:spPr>
          <a:xfrm>
            <a:off x="0" y="0"/>
            <a:ext cx="12191999" cy="678426"/>
          </a:xfrm>
          <a:prstGeom prst="rect">
            <a:avLst/>
          </a:prstGeom>
        </p:spPr>
      </p:pic>
      <p:pic>
        <p:nvPicPr>
          <p:cNvPr id="33" name="图片 32"/>
          <p:cNvPicPr>
            <a:picLocks noChangeAspect="1"/>
          </p:cNvPicPr>
          <p:nvPr/>
        </p:nvPicPr>
        <p:blipFill rotWithShape="1">
          <a:blip r:embed="rId6" cstate="print">
            <a:extLst>
              <a:ext uri="{28A0092B-C50C-407E-A947-70E740481C1C}">
                <a14:useLocalDpi xmlns="" xmlns:a14="http://schemas.microsoft.com/office/drawing/2010/main" val="0"/>
              </a:ext>
            </a:extLst>
          </a:blip>
          <a:srcRect l="12854" t="25579" r="9876" b="9903"/>
          <a:stretch>
            <a:fillRect/>
          </a:stretch>
        </p:blipFill>
        <p:spPr>
          <a:xfrm>
            <a:off x="216867" y="43932"/>
            <a:ext cx="744622" cy="590562"/>
          </a:xfrm>
          <a:prstGeom prst="rect">
            <a:avLst/>
          </a:prstGeom>
        </p:spPr>
      </p:pic>
      <p:sp>
        <p:nvSpPr>
          <p:cNvPr id="6" name="文本框 5"/>
          <p:cNvSpPr txBox="1"/>
          <p:nvPr/>
        </p:nvSpPr>
        <p:spPr>
          <a:xfrm>
            <a:off x="1128021" y="1804138"/>
            <a:ext cx="10246936" cy="4801314"/>
          </a:xfrm>
          <a:prstGeom prst="rect">
            <a:avLst/>
          </a:prstGeom>
          <a:noFill/>
        </p:spPr>
        <p:txBody>
          <a:bodyPr wrap="square" rtlCol="0">
            <a:spAutoFit/>
          </a:bodyPr>
          <a:lstStyle/>
          <a:p>
            <a:pPr>
              <a:lnSpc>
                <a:spcPct val="150000"/>
              </a:lnSpc>
            </a:pPr>
            <a:r>
              <a:rPr lang="zh-CN" altLang="en-US" sz="3200" dirty="0">
                <a:latin typeface="微软雅黑" panose="020B0503020204020204" pitchFamily="34" charset="-122"/>
                <a:ea typeface="微软雅黑" panose="020B0503020204020204" pitchFamily="34" charset="-122"/>
              </a:rPr>
              <a:t>      </a:t>
            </a:r>
            <a:r>
              <a:rPr lang="en-US" altLang="zh-CN" sz="3200" dirty="0">
                <a:latin typeface="微软雅黑" panose="020B0503020204020204" pitchFamily="34" charset="-122"/>
                <a:ea typeface="微软雅黑" panose="020B0503020204020204" pitchFamily="34" charset="-122"/>
              </a:rPr>
              <a:t>1</a:t>
            </a:r>
            <a:r>
              <a:rPr lang="zh-CN" altLang="en-US" sz="3200" dirty="0">
                <a:latin typeface="微软雅黑" panose="020B0503020204020204" pitchFamily="34" charset="-122"/>
                <a:ea typeface="微软雅黑" panose="020B0503020204020204" pitchFamily="34" charset="-122"/>
              </a:rPr>
              <a:t>、</a:t>
            </a:r>
            <a:r>
              <a:rPr lang="zh-CN" altLang="zh-CN" sz="3200" dirty="0">
                <a:latin typeface="微软雅黑" panose="020B0503020204020204" pitchFamily="34" charset="-122"/>
                <a:ea typeface="微软雅黑" panose="020B0503020204020204" pitchFamily="34" charset="-122"/>
              </a:rPr>
              <a:t>只要是</a:t>
            </a:r>
            <a:r>
              <a:rPr lang="en-US" altLang="zh-CN" sz="3200" dirty="0" smtClean="0">
                <a:latin typeface="微软雅黑" panose="020B0503020204020204" pitchFamily="34" charset="-122"/>
                <a:ea typeface="微软雅黑" panose="020B0503020204020204" pitchFamily="34" charset="-122"/>
              </a:rPr>
              <a:t>2018</a:t>
            </a:r>
            <a:r>
              <a:rPr lang="zh-CN" altLang="zh-CN" sz="3200" dirty="0" smtClean="0">
                <a:latin typeface="微软雅黑" panose="020B0503020204020204" pitchFamily="34" charset="-122"/>
                <a:ea typeface="微软雅黑" panose="020B0503020204020204" pitchFamily="34" charset="-122"/>
              </a:rPr>
              <a:t>年</a:t>
            </a:r>
            <a:r>
              <a:rPr lang="zh-CN" altLang="zh-CN" sz="3200" dirty="0">
                <a:latin typeface="微软雅黑" panose="020B0503020204020204" pitchFamily="34" charset="-122"/>
                <a:ea typeface="微软雅黑" panose="020B0503020204020204" pitchFamily="34" charset="-122"/>
              </a:rPr>
              <a:t>有收入的企业，货物劳务表必须</a:t>
            </a:r>
            <a:r>
              <a:rPr lang="zh-CN" altLang="zh-CN" sz="3200" dirty="0" smtClean="0">
                <a:latin typeface="微软雅黑" panose="020B0503020204020204" pitchFamily="34" charset="-122"/>
                <a:ea typeface="微软雅黑" panose="020B0503020204020204" pitchFamily="34" charset="-122"/>
              </a:rPr>
              <a:t>填写</a:t>
            </a:r>
            <a:endParaRPr lang="en-US" altLang="zh-CN" sz="3200" dirty="0" smtClean="0">
              <a:latin typeface="微软雅黑" panose="020B0503020204020204" pitchFamily="34" charset="-122"/>
              <a:ea typeface="微软雅黑" panose="020B0503020204020204" pitchFamily="34" charset="-122"/>
            </a:endParaRPr>
          </a:p>
          <a:p>
            <a:pPr>
              <a:lnSpc>
                <a:spcPct val="150000"/>
              </a:lnSpc>
            </a:pPr>
            <a:r>
              <a:rPr lang="en-US" altLang="zh-CN" sz="3200" dirty="0" smtClean="0">
                <a:latin typeface="微软雅黑" panose="020B0503020204020204" pitchFamily="34" charset="-122"/>
                <a:ea typeface="微软雅黑" panose="020B0503020204020204" pitchFamily="34" charset="-122"/>
              </a:rPr>
              <a:t>      2</a:t>
            </a:r>
            <a:r>
              <a:rPr lang="zh-CN" altLang="en-US" sz="3200" dirty="0" smtClean="0">
                <a:latin typeface="微软雅黑" pitchFamily="34" charset="-122"/>
                <a:ea typeface="微软雅黑" pitchFamily="34" charset="-122"/>
              </a:rPr>
              <a:t>、</a:t>
            </a:r>
            <a:r>
              <a:rPr lang="zh-CN" altLang="en-US" sz="3200" dirty="0" smtClean="0">
                <a:solidFill>
                  <a:srgbClr val="FF0000"/>
                </a:solidFill>
                <a:latin typeface="微软雅黑" pitchFamily="34" charset="-122"/>
                <a:ea typeface="微软雅黑" pitchFamily="34" charset="-122"/>
              </a:rPr>
              <a:t>货物劳务表中的收入</a:t>
            </a:r>
            <a:r>
              <a:rPr lang="zh-CN" altLang="en-US" sz="3200" dirty="0" smtClean="0">
                <a:solidFill>
                  <a:srgbClr val="FF0000"/>
                </a:solidFill>
                <a:latin typeface="微软雅黑" pitchFamily="34" charset="-122"/>
                <a:ea typeface="微软雅黑" pitchFamily="34" charset="-122"/>
              </a:rPr>
              <a:t>合计：增值税</a:t>
            </a:r>
            <a:r>
              <a:rPr lang="zh-CN" altLang="en-US" sz="3200" dirty="0" smtClean="0">
                <a:solidFill>
                  <a:srgbClr val="FF0000"/>
                </a:solidFill>
                <a:latin typeface="微软雅黑" pitchFamily="34" charset="-122"/>
                <a:ea typeface="微软雅黑" pitchFamily="34" charset="-122"/>
              </a:rPr>
              <a:t>（计征</a:t>
            </a:r>
            <a:r>
              <a:rPr lang="en-US" altLang="zh-CN" sz="3200" dirty="0" smtClean="0">
                <a:solidFill>
                  <a:srgbClr val="FF0000"/>
                </a:solidFill>
                <a:latin typeface="微软雅黑" pitchFamily="34" charset="-122"/>
                <a:ea typeface="微软雅黑" pitchFamily="34" charset="-122"/>
              </a:rPr>
              <a:t>J5</a:t>
            </a:r>
            <a:r>
              <a:rPr lang="zh-CN" altLang="zh-CN" sz="3200" dirty="0" smtClean="0">
                <a:solidFill>
                  <a:srgbClr val="FF0000"/>
                </a:solidFill>
                <a:latin typeface="微软雅黑" pitchFamily="34" charset="-122"/>
                <a:ea typeface="微软雅黑" pitchFamily="34" charset="-122"/>
              </a:rPr>
              <a:t>+</a:t>
            </a:r>
            <a:r>
              <a:rPr lang="zh-CN" altLang="en-US" sz="3200" dirty="0" smtClean="0">
                <a:solidFill>
                  <a:srgbClr val="FF0000"/>
                </a:solidFill>
                <a:latin typeface="微软雅黑" pitchFamily="34" charset="-122"/>
                <a:ea typeface="微软雅黑" pitchFamily="34" charset="-122"/>
              </a:rPr>
              <a:t>免征</a:t>
            </a:r>
            <a:r>
              <a:rPr lang="en-US" altLang="zh-CN" sz="3200" dirty="0" smtClean="0">
                <a:solidFill>
                  <a:srgbClr val="FF0000"/>
                </a:solidFill>
                <a:latin typeface="微软雅黑" pitchFamily="34" charset="-122"/>
                <a:ea typeface="微软雅黑" pitchFamily="34" charset="-122"/>
              </a:rPr>
              <a:t>K5</a:t>
            </a:r>
            <a:r>
              <a:rPr lang="zh-CN" altLang="zh-CN" sz="3200" dirty="0" smtClean="0">
                <a:solidFill>
                  <a:srgbClr val="FF0000"/>
                </a:solidFill>
                <a:latin typeface="微软雅黑" pitchFamily="34" charset="-122"/>
                <a:ea typeface="微软雅黑" pitchFamily="34" charset="-122"/>
              </a:rPr>
              <a:t>+</a:t>
            </a:r>
            <a:r>
              <a:rPr lang="zh-CN" altLang="en-US" sz="3200" dirty="0" smtClean="0">
                <a:solidFill>
                  <a:srgbClr val="FF0000"/>
                </a:solidFill>
                <a:latin typeface="微软雅黑" pitchFamily="34" charset="-122"/>
                <a:ea typeface="微软雅黑" pitchFamily="34" charset="-122"/>
              </a:rPr>
              <a:t>出口</a:t>
            </a:r>
            <a:r>
              <a:rPr lang="en-US" altLang="zh-CN" sz="3200" dirty="0" smtClean="0">
                <a:solidFill>
                  <a:srgbClr val="FF0000"/>
                </a:solidFill>
                <a:latin typeface="微软雅黑" pitchFamily="34" charset="-122"/>
                <a:ea typeface="微软雅黑" pitchFamily="34" charset="-122"/>
              </a:rPr>
              <a:t>L5</a:t>
            </a:r>
            <a:r>
              <a:rPr lang="zh-CN" altLang="en-US" sz="3200" dirty="0" smtClean="0">
                <a:solidFill>
                  <a:srgbClr val="FF0000"/>
                </a:solidFill>
                <a:latin typeface="微软雅黑" pitchFamily="34" charset="-122"/>
                <a:ea typeface="微软雅黑" pitchFamily="34" charset="-122"/>
              </a:rPr>
              <a:t>）必须大于企业表的增值税收入的</a:t>
            </a:r>
            <a:r>
              <a:rPr lang="zh-CN" altLang="zh-CN" sz="3200" dirty="0" smtClean="0">
                <a:solidFill>
                  <a:srgbClr val="FF0000"/>
                </a:solidFill>
                <a:latin typeface="微软雅黑" pitchFamily="34" charset="-122"/>
                <a:ea typeface="微软雅黑" pitchFamily="34" charset="-122"/>
              </a:rPr>
              <a:t>80%</a:t>
            </a:r>
            <a:endParaRPr lang="en-US" altLang="zh-CN" sz="3200" dirty="0" smtClean="0">
              <a:solidFill>
                <a:srgbClr val="FF0000"/>
              </a:solidFill>
              <a:latin typeface="微软雅黑" pitchFamily="34" charset="-122"/>
              <a:ea typeface="微软雅黑" pitchFamily="34" charset="-122"/>
            </a:endParaRPr>
          </a:p>
          <a:p>
            <a:pPr>
              <a:lnSpc>
                <a:spcPct val="150000"/>
              </a:lnSpc>
            </a:pPr>
            <a:r>
              <a:rPr lang="en-US" altLang="zh-CN" sz="3200" dirty="0" smtClean="0">
                <a:solidFill>
                  <a:srgbClr val="FF0000"/>
                </a:solidFill>
                <a:latin typeface="微软雅黑" pitchFamily="34" charset="-122"/>
                <a:ea typeface="微软雅黑" pitchFamily="34" charset="-122"/>
              </a:rPr>
              <a:t>      </a:t>
            </a:r>
            <a:r>
              <a:rPr lang="en-US" altLang="zh-CN" sz="3200" dirty="0" smtClean="0">
                <a:latin typeface="微软雅黑" pitchFamily="34" charset="-122"/>
                <a:ea typeface="微软雅黑" pitchFamily="34" charset="-122"/>
              </a:rPr>
              <a:t>3</a:t>
            </a:r>
            <a:r>
              <a:rPr lang="zh-CN" altLang="en-US" sz="3200" dirty="0" smtClean="0">
                <a:latin typeface="微软雅黑" pitchFamily="34" charset="-122"/>
                <a:ea typeface="微软雅黑" pitchFamily="34" charset="-122"/>
              </a:rPr>
              <a:t>、货物劳务表中按照税率的不同来确定货物劳务产品代码，如果是同一税率的产品尽量合并到一起</a:t>
            </a:r>
            <a:endParaRPr lang="zh-CN" altLang="zh-CN" sz="3200" dirty="0">
              <a:latin typeface="微软雅黑" pitchFamily="34" charset="-122"/>
              <a:ea typeface="微软雅黑" pitchFamily="34" charset="-122"/>
            </a:endParaRPr>
          </a:p>
          <a:p>
            <a:endParaRPr lang="zh-CN" altLang="en-US" dirty="0"/>
          </a:p>
        </p:txBody>
      </p:sp>
      <p:sp>
        <p:nvSpPr>
          <p:cNvPr id="10" name="文本框 9"/>
          <p:cNvSpPr txBox="1"/>
          <p:nvPr/>
        </p:nvSpPr>
        <p:spPr>
          <a:xfrm>
            <a:off x="1178355" y="108380"/>
            <a:ext cx="7102616" cy="584775"/>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四 填报内容及注意事项</a:t>
            </a:r>
            <a:r>
              <a:rPr lang="en-US" altLang="zh-CN" sz="2800" b="1" dirty="0">
                <a:solidFill>
                  <a:schemeClr val="bg1"/>
                </a:solidFill>
                <a:latin typeface="微软雅黑" panose="020B0503020204020204" pitchFamily="34" charset="-122"/>
                <a:ea typeface="微软雅黑" panose="020B0503020204020204" pitchFamily="34" charset="-122"/>
              </a:rPr>
              <a:t>—</a:t>
            </a:r>
            <a:r>
              <a:rPr lang="zh-CN" altLang="en-US" sz="3200" b="1" dirty="0">
                <a:solidFill>
                  <a:schemeClr val="bg1"/>
                </a:solidFill>
                <a:latin typeface="幼圆" panose="02010509060101010101" pitchFamily="49" charset="-122"/>
                <a:ea typeface="幼圆" panose="02010509060101010101" pitchFamily="49" charset="-122"/>
              </a:rPr>
              <a:t>货物劳务服务表</a:t>
            </a:r>
          </a:p>
        </p:txBody>
      </p:sp>
      <p:sp>
        <p:nvSpPr>
          <p:cNvPr id="11" name="文本框 10"/>
          <p:cNvSpPr txBox="1"/>
          <p:nvPr/>
        </p:nvSpPr>
        <p:spPr>
          <a:xfrm>
            <a:off x="4070987" y="997415"/>
            <a:ext cx="3561330" cy="769441"/>
          </a:xfrm>
          <a:prstGeom prst="rect">
            <a:avLst/>
          </a:prstGeom>
          <a:noFill/>
        </p:spPr>
        <p:txBody>
          <a:bodyPr wrap="square" rtlCol="0">
            <a:spAutoFit/>
          </a:bodyPr>
          <a:lstStyle/>
          <a:p>
            <a:pPr algn="dist"/>
            <a:r>
              <a:rPr lang="zh-CN" altLang="en-US" sz="4400" b="1" dirty="0">
                <a:solidFill>
                  <a:srgbClr val="235AA6"/>
                </a:solidFill>
                <a:latin typeface="微软雅黑" panose="020B0503020204020204" pitchFamily="34" charset="-122"/>
                <a:ea typeface="微软雅黑" panose="020B0503020204020204" pitchFamily="34" charset="-122"/>
              </a:rPr>
              <a:t>注意事项</a:t>
            </a:r>
          </a:p>
        </p:txBody>
      </p:sp>
    </p:spTree>
  </p:cSld>
  <p:clrMapOvr>
    <a:masterClrMapping/>
  </p:clrMapOvr>
  <mc:AlternateContent xmlns:mc="http://schemas.openxmlformats.org/markup-compatibility/2006">
    <mc:Choice xmlns="" xmlns:p14="http://schemas.microsoft.com/office/powerpoint/2010/main" Requires="p14">
      <p:transition spd="slow" p14:dur="1500" advTm="4000">
        <p:split orient="vert"/>
      </p:transition>
    </mc:Choice>
    <mc:Fallback>
      <p:transition spd="slow" advTm="4000">
        <p:split orient="vert"/>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 xmlns:a14="http://schemas.microsoft.com/office/drawing/2010/main" val="0"/>
              </a:ext>
            </a:extLst>
          </a:blip>
          <a:srcRect t="62943" b="24314"/>
          <a:stretch>
            <a:fillRect/>
          </a:stretch>
        </p:blipFill>
        <p:spPr>
          <a:xfrm>
            <a:off x="0" y="6071418"/>
            <a:ext cx="12192000" cy="786582"/>
          </a:xfrm>
          <a:prstGeom prst="rect">
            <a:avLst/>
          </a:prstGeom>
        </p:spPr>
      </p:pic>
      <p:pic>
        <p:nvPicPr>
          <p:cNvPr id="3" name="图片 2"/>
          <p:cNvPicPr>
            <a:picLocks noChangeAspect="1"/>
          </p:cNvPicPr>
          <p:nvPr/>
        </p:nvPicPr>
        <p:blipFill rotWithShape="1">
          <a:blip r:embed="rId4" cstate="print">
            <a:extLst>
              <a:ext uri="{28A0092B-C50C-407E-A947-70E740481C1C}">
                <a14:useLocalDpi xmlns="" xmlns:a14="http://schemas.microsoft.com/office/drawing/2010/main" val="0"/>
              </a:ext>
            </a:extLst>
          </a:blip>
          <a:srcRect t="10036" b="88387"/>
          <a:stretch>
            <a:fillRect/>
          </a:stretch>
        </p:blipFill>
        <p:spPr>
          <a:xfrm>
            <a:off x="0" y="688258"/>
            <a:ext cx="12191999" cy="108155"/>
          </a:xfrm>
          <a:prstGeom prst="rect">
            <a:avLst/>
          </a:prstGeom>
        </p:spPr>
      </p:pic>
      <p:pic>
        <p:nvPicPr>
          <p:cNvPr id="7" name="图片 6"/>
          <p:cNvPicPr>
            <a:picLocks noChangeAspect="1"/>
          </p:cNvPicPr>
          <p:nvPr/>
        </p:nvPicPr>
        <p:blipFill rotWithShape="1">
          <a:blip r:embed="rId5" cstate="print">
            <a:extLst>
              <a:ext uri="{28A0092B-C50C-407E-A947-70E740481C1C}">
                <a14:useLocalDpi xmlns="" xmlns:a14="http://schemas.microsoft.com/office/drawing/2010/main" val="0"/>
              </a:ext>
            </a:extLst>
          </a:blip>
          <a:srcRect b="90108"/>
          <a:stretch>
            <a:fillRect/>
          </a:stretch>
        </p:blipFill>
        <p:spPr>
          <a:xfrm>
            <a:off x="0" y="0"/>
            <a:ext cx="12191999" cy="678426"/>
          </a:xfrm>
          <a:prstGeom prst="rect">
            <a:avLst/>
          </a:prstGeom>
        </p:spPr>
      </p:pic>
      <p:pic>
        <p:nvPicPr>
          <p:cNvPr id="33" name="图片 32"/>
          <p:cNvPicPr>
            <a:picLocks noChangeAspect="1"/>
          </p:cNvPicPr>
          <p:nvPr/>
        </p:nvPicPr>
        <p:blipFill rotWithShape="1">
          <a:blip r:embed="rId6" cstate="print">
            <a:extLst>
              <a:ext uri="{28A0092B-C50C-407E-A947-70E740481C1C}">
                <a14:useLocalDpi xmlns="" xmlns:a14="http://schemas.microsoft.com/office/drawing/2010/main" val="0"/>
              </a:ext>
            </a:extLst>
          </a:blip>
          <a:srcRect l="12854" t="25579" r="9876" b="9903"/>
          <a:stretch>
            <a:fillRect/>
          </a:stretch>
        </p:blipFill>
        <p:spPr>
          <a:xfrm>
            <a:off x="216867" y="43932"/>
            <a:ext cx="744622" cy="590562"/>
          </a:xfrm>
          <a:prstGeom prst="rect">
            <a:avLst/>
          </a:prstGeom>
        </p:spPr>
      </p:pic>
      <p:sp>
        <p:nvSpPr>
          <p:cNvPr id="6" name="文本框 5"/>
          <p:cNvSpPr txBox="1"/>
          <p:nvPr/>
        </p:nvSpPr>
        <p:spPr>
          <a:xfrm>
            <a:off x="1178356" y="2595385"/>
            <a:ext cx="10246936" cy="3323987"/>
          </a:xfrm>
          <a:prstGeom prst="rect">
            <a:avLst/>
          </a:prstGeom>
          <a:noFill/>
        </p:spPr>
        <p:txBody>
          <a:bodyPr wrap="square" rtlCol="0">
            <a:spAutoFit/>
          </a:bodyPr>
          <a:lstStyle/>
          <a:p>
            <a:pPr>
              <a:lnSpc>
                <a:spcPct val="150000"/>
              </a:lnSpc>
            </a:pPr>
            <a:r>
              <a:rPr lang="zh-CN" altLang="en-US" sz="2800" dirty="0">
                <a:latin typeface="微软雅黑" panose="020B0503020204020204" pitchFamily="34" charset="-122"/>
                <a:ea typeface="微软雅黑" panose="020B0503020204020204" pitchFamily="34" charset="-122"/>
              </a:rPr>
              <a:t>      </a:t>
            </a:r>
            <a:r>
              <a:rPr lang="en-US" altLang="zh-CN" sz="3200" dirty="0" smtClean="0">
                <a:latin typeface="微软雅黑" panose="020B0503020204020204" pitchFamily="34" charset="-122"/>
                <a:ea typeface="微软雅黑" panose="020B0503020204020204" pitchFamily="34" charset="-122"/>
              </a:rPr>
              <a:t>4</a:t>
            </a:r>
            <a:r>
              <a:rPr lang="zh-CN" altLang="en-US" sz="3200" dirty="0" smtClean="0">
                <a:latin typeface="微软雅黑" panose="020B0503020204020204" pitchFamily="34" charset="-122"/>
                <a:ea typeface="微软雅黑" panose="020B0503020204020204" pitchFamily="34" charset="-122"/>
              </a:rPr>
              <a:t>、</a:t>
            </a:r>
            <a:r>
              <a:rPr lang="zh-CN" altLang="zh-CN" sz="3200" dirty="0">
                <a:latin typeface="微软雅黑" panose="020B0503020204020204" pitchFamily="34" charset="-122"/>
                <a:ea typeface="微软雅黑" panose="020B0503020204020204" pitchFamily="34" charset="-122"/>
              </a:rPr>
              <a:t>注意批发零售企业选择商品批发零售业务大类，不要选成制造该产品的大类，选择完代码后，若出现</a:t>
            </a:r>
            <a:r>
              <a:rPr lang="zh-CN" altLang="zh-CN" sz="3200" dirty="0">
                <a:solidFill>
                  <a:srgbClr val="FF0000"/>
                </a:solidFill>
                <a:latin typeface="微软雅黑" panose="020B0503020204020204" pitchFamily="34" charset="-122"/>
                <a:ea typeface="微软雅黑" panose="020B0503020204020204" pitchFamily="34" charset="-122"/>
              </a:rPr>
              <a:t>计量单位</a:t>
            </a:r>
            <a:r>
              <a:rPr lang="zh-CN" altLang="zh-CN" sz="3200" dirty="0">
                <a:latin typeface="微软雅黑" panose="020B0503020204020204" pitchFamily="34" charset="-122"/>
                <a:ea typeface="微软雅黑" panose="020B0503020204020204" pitchFamily="34" charset="-122"/>
              </a:rPr>
              <a:t>的企业可填写第</a:t>
            </a:r>
            <a:r>
              <a:rPr lang="en-US" altLang="zh-CN" sz="3200" dirty="0">
                <a:latin typeface="微软雅黑" panose="020B0503020204020204" pitchFamily="34" charset="-122"/>
                <a:ea typeface="微软雅黑" panose="020B0503020204020204" pitchFamily="34" charset="-122"/>
              </a:rPr>
              <a:t>1</a:t>
            </a:r>
            <a:r>
              <a:rPr lang="zh-CN" altLang="zh-CN" sz="3200" dirty="0">
                <a:latin typeface="微软雅黑" panose="020B0503020204020204" pitchFamily="34" charset="-122"/>
                <a:ea typeface="微软雅黑" panose="020B0503020204020204" pitchFamily="34" charset="-122"/>
              </a:rPr>
              <a:t>至</a:t>
            </a:r>
            <a:r>
              <a:rPr lang="en-US" altLang="zh-CN" sz="3200" dirty="0">
                <a:latin typeface="微软雅黑" panose="020B0503020204020204" pitchFamily="34" charset="-122"/>
                <a:ea typeface="微软雅黑" panose="020B0503020204020204" pitchFamily="34" charset="-122"/>
              </a:rPr>
              <a:t>7</a:t>
            </a:r>
            <a:r>
              <a:rPr lang="zh-CN" altLang="zh-CN" sz="3200" dirty="0">
                <a:latin typeface="微软雅黑" panose="020B0503020204020204" pitchFamily="34" charset="-122"/>
                <a:ea typeface="微软雅黑" panose="020B0503020204020204" pitchFamily="34" charset="-122"/>
              </a:rPr>
              <a:t>列，没有计量单位的企业，可从第</a:t>
            </a:r>
            <a:r>
              <a:rPr lang="en-US" altLang="zh-CN" sz="3200" dirty="0">
                <a:latin typeface="微软雅黑" panose="020B0503020204020204" pitchFamily="34" charset="-122"/>
                <a:ea typeface="微软雅黑" panose="020B0503020204020204" pitchFamily="34" charset="-122"/>
              </a:rPr>
              <a:t>8</a:t>
            </a:r>
            <a:r>
              <a:rPr lang="zh-CN" altLang="zh-CN" sz="3200" dirty="0">
                <a:latin typeface="微软雅黑" panose="020B0503020204020204" pitchFamily="34" charset="-122"/>
                <a:ea typeface="微软雅黑" panose="020B0503020204020204" pitchFamily="34" charset="-122"/>
              </a:rPr>
              <a:t>列开始填写</a:t>
            </a:r>
            <a:r>
              <a:rPr lang="zh-CN" altLang="zh-CN" sz="2800" dirty="0">
                <a:latin typeface="微软雅黑" panose="020B0503020204020204" pitchFamily="34" charset="-122"/>
                <a:ea typeface="微软雅黑" panose="020B0503020204020204" pitchFamily="34" charset="-122"/>
              </a:rPr>
              <a:t>。</a:t>
            </a:r>
          </a:p>
          <a:p>
            <a:endParaRPr lang="zh-CN" altLang="en-US" dirty="0"/>
          </a:p>
        </p:txBody>
      </p:sp>
      <p:sp>
        <p:nvSpPr>
          <p:cNvPr id="10" name="文本框 9"/>
          <p:cNvSpPr txBox="1"/>
          <p:nvPr/>
        </p:nvSpPr>
        <p:spPr>
          <a:xfrm>
            <a:off x="1178355" y="108380"/>
            <a:ext cx="7102616" cy="584775"/>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四 填报内容及注意事项</a:t>
            </a:r>
            <a:r>
              <a:rPr lang="en-US" altLang="zh-CN" sz="2800" b="1" dirty="0">
                <a:solidFill>
                  <a:schemeClr val="bg1"/>
                </a:solidFill>
                <a:latin typeface="微软雅黑" panose="020B0503020204020204" pitchFamily="34" charset="-122"/>
                <a:ea typeface="微软雅黑" panose="020B0503020204020204" pitchFamily="34" charset="-122"/>
              </a:rPr>
              <a:t>—</a:t>
            </a:r>
            <a:r>
              <a:rPr lang="zh-CN" altLang="en-US" sz="3200" b="1" dirty="0">
                <a:solidFill>
                  <a:schemeClr val="bg1"/>
                </a:solidFill>
                <a:latin typeface="幼圆" panose="02010509060101010101" pitchFamily="49" charset="-122"/>
                <a:ea typeface="幼圆" panose="02010509060101010101" pitchFamily="49" charset="-122"/>
              </a:rPr>
              <a:t>货物劳务服务表</a:t>
            </a:r>
          </a:p>
        </p:txBody>
      </p:sp>
      <p:sp>
        <p:nvSpPr>
          <p:cNvPr id="11" name="文本框 10"/>
          <p:cNvSpPr txBox="1"/>
          <p:nvPr/>
        </p:nvSpPr>
        <p:spPr>
          <a:xfrm>
            <a:off x="4096154" y="1416864"/>
            <a:ext cx="3561330" cy="769441"/>
          </a:xfrm>
          <a:prstGeom prst="rect">
            <a:avLst/>
          </a:prstGeom>
          <a:noFill/>
        </p:spPr>
        <p:txBody>
          <a:bodyPr wrap="square" rtlCol="0">
            <a:spAutoFit/>
          </a:bodyPr>
          <a:lstStyle/>
          <a:p>
            <a:pPr algn="dist"/>
            <a:r>
              <a:rPr lang="zh-CN" altLang="en-US" sz="4400" b="1" dirty="0">
                <a:solidFill>
                  <a:srgbClr val="235AA6"/>
                </a:solidFill>
                <a:latin typeface="微软雅黑" panose="020B0503020204020204" pitchFamily="34" charset="-122"/>
                <a:ea typeface="微软雅黑" panose="020B0503020204020204" pitchFamily="34" charset="-122"/>
              </a:rPr>
              <a:t>注意事项</a:t>
            </a:r>
          </a:p>
        </p:txBody>
      </p:sp>
    </p:spTree>
  </p:cSld>
  <p:clrMapOvr>
    <a:masterClrMapping/>
  </p:clrMapOvr>
  <mc:AlternateContent xmlns:mc="http://schemas.openxmlformats.org/markup-compatibility/2006">
    <mc:Choice xmlns="" xmlns:p14="http://schemas.microsoft.com/office/powerpoint/2010/main" Requires="p14">
      <p:transition spd="slow" p14:dur="3400" advTm="4000">
        <p14:reveal/>
      </p:transition>
    </mc:Choice>
    <mc:Fallback>
      <p:transition spd="slow" advTm="4000">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 xmlns:a14="http://schemas.microsoft.com/office/drawing/2010/main" val="0"/>
              </a:ext>
            </a:extLst>
          </a:blip>
          <a:srcRect t="49538"/>
          <a:stretch>
            <a:fillRect/>
          </a:stretch>
        </p:blipFill>
        <p:spPr>
          <a:xfrm>
            <a:off x="0" y="3743324"/>
            <a:ext cx="12192000" cy="3114675"/>
          </a:xfrm>
          <a:prstGeom prst="rect">
            <a:avLst/>
          </a:prstGeom>
        </p:spPr>
      </p:pic>
      <p:grpSp>
        <p:nvGrpSpPr>
          <p:cNvPr id="2" name="组合 1"/>
          <p:cNvGrpSpPr/>
          <p:nvPr/>
        </p:nvGrpSpPr>
        <p:grpSpPr>
          <a:xfrm>
            <a:off x="2223865" y="1531725"/>
            <a:ext cx="7272693" cy="1688855"/>
            <a:chOff x="3130481" y="1274478"/>
            <a:chExt cx="5931037" cy="1688855"/>
          </a:xfrm>
        </p:grpSpPr>
        <p:grpSp>
          <p:nvGrpSpPr>
            <p:cNvPr id="3" name="组合 32"/>
            <p:cNvGrpSpPr/>
            <p:nvPr/>
          </p:nvGrpSpPr>
          <p:grpSpPr bwMode="auto">
            <a:xfrm>
              <a:off x="3130481" y="1274478"/>
              <a:ext cx="5931037" cy="1254052"/>
              <a:chOff x="1" y="0"/>
              <a:chExt cx="1907462" cy="403076"/>
            </a:xfrm>
          </p:grpSpPr>
          <p:sp>
            <p:nvSpPr>
              <p:cNvPr id="34" name="圆角矩形 33"/>
              <p:cNvSpPr>
                <a:spLocks noChangeArrowheads="1"/>
              </p:cNvSpPr>
              <p:nvPr/>
            </p:nvSpPr>
            <p:spPr bwMode="auto">
              <a:xfrm>
                <a:off x="1" y="0"/>
                <a:ext cx="1907462" cy="403076"/>
              </a:xfrm>
              <a:prstGeom prst="roundRect">
                <a:avLst>
                  <a:gd name="adj" fmla="val 0"/>
                </a:avLst>
              </a:prstGeom>
              <a:noFill/>
              <a:ln w="25400">
                <a:solidFill>
                  <a:srgbClr val="235AA6"/>
                </a:solidFill>
                <a:round/>
              </a:ln>
            </p:spPr>
            <p:txBody>
              <a:bodyPr anchor="ct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35" name="矩形 34"/>
              <p:cNvSpPr>
                <a:spLocks noChangeArrowheads="1"/>
              </p:cNvSpPr>
              <p:nvPr/>
            </p:nvSpPr>
            <p:spPr bwMode="auto">
              <a:xfrm>
                <a:off x="29822" y="21290"/>
                <a:ext cx="359289" cy="360498"/>
              </a:xfrm>
              <a:prstGeom prst="rect">
                <a:avLst/>
              </a:prstGeom>
              <a:solidFill>
                <a:srgbClr val="235AA6"/>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9pPr>
              </a:lstStyle>
              <a:p>
                <a:pPr algn="ctr" eaLnBrk="1" hangingPunct="1"/>
                <a:r>
                  <a:rPr lang="en-US" altLang="zh-CN" sz="2400" b="1" dirty="0">
                    <a:solidFill>
                      <a:srgbClr val="FFFFFF"/>
                    </a:solidFill>
                    <a:latin typeface="微软雅黑" panose="020B0503020204020204" pitchFamily="34" charset="-122"/>
                    <a:ea typeface="微软雅黑" panose="020B0503020204020204" pitchFamily="34" charset="-122"/>
                  </a:rPr>
                  <a:t>Part</a:t>
                </a:r>
              </a:p>
              <a:p>
                <a:pPr algn="ctr" eaLnBrk="1" hangingPunct="1"/>
                <a:r>
                  <a:rPr lang="en-US" altLang="zh-CN" sz="2400" b="1" dirty="0">
                    <a:solidFill>
                      <a:srgbClr val="FFFFFF"/>
                    </a:solidFill>
                    <a:latin typeface="微软雅黑" panose="020B0503020204020204" pitchFamily="34" charset="-122"/>
                    <a:ea typeface="微软雅黑" panose="020B0503020204020204" pitchFamily="34" charset="-122"/>
                  </a:rPr>
                  <a:t>four</a:t>
                </a:r>
                <a:endParaRPr lang="zh-CN" altLang="en-US" sz="2400" b="1" dirty="0">
                  <a:solidFill>
                    <a:srgbClr val="FFFFFF"/>
                  </a:solidFill>
                  <a:latin typeface="微软雅黑" panose="020B0503020204020204" pitchFamily="34" charset="-122"/>
                  <a:ea typeface="微软雅黑" panose="020B0503020204020204" pitchFamily="34" charset="-122"/>
                </a:endParaRPr>
              </a:p>
            </p:txBody>
          </p:sp>
        </p:grpSp>
        <p:sp>
          <p:nvSpPr>
            <p:cNvPr id="36" name="TextBox 39">
              <a:hlinkClick r:id="" action="ppaction://hlinkshowjump?jump=nextslide"/>
            </p:cNvPr>
            <p:cNvSpPr txBox="1">
              <a:spLocks noChangeArrowheads="1"/>
            </p:cNvSpPr>
            <p:nvPr/>
          </p:nvSpPr>
          <p:spPr bwMode="auto">
            <a:xfrm>
              <a:off x="4444088" y="1516783"/>
              <a:ext cx="4513716" cy="144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9pPr>
            </a:lstStyle>
            <a:p>
              <a:pPr algn="ctr" eaLnBrk="1" hangingPunct="1"/>
              <a:r>
                <a:rPr lang="zh-CN" altLang="en-US" sz="4400" b="1" dirty="0">
                  <a:solidFill>
                    <a:srgbClr val="235AA6"/>
                  </a:solidFill>
                  <a:latin typeface="微软雅黑" panose="020B0503020204020204" pitchFamily="34" charset="-122"/>
                  <a:ea typeface="微软雅黑" panose="020B0503020204020204" pitchFamily="34" charset="-122"/>
                </a:rPr>
                <a:t>填报内容及注意事项</a:t>
              </a:r>
            </a:p>
          </p:txBody>
        </p:sp>
      </p:grpSp>
      <p:sp>
        <p:nvSpPr>
          <p:cNvPr id="13" name="TextBox 12"/>
          <p:cNvSpPr txBox="1"/>
          <p:nvPr/>
        </p:nvSpPr>
        <p:spPr>
          <a:xfrm>
            <a:off x="3363986" y="3958071"/>
            <a:ext cx="5503177" cy="923330"/>
          </a:xfrm>
          <a:prstGeom prst="rect">
            <a:avLst/>
          </a:prstGeom>
          <a:noFill/>
        </p:spPr>
        <p:txBody>
          <a:bodyPr wrap="square" rtlCol="0">
            <a:spAutoFit/>
          </a:bodyPr>
          <a:lstStyle/>
          <a:p>
            <a:r>
              <a:rPr lang="zh-CN" altLang="en-US" sz="5400" dirty="0" smtClean="0">
                <a:latin typeface="微软雅黑" pitchFamily="34" charset="-122"/>
                <a:ea typeface="微软雅黑" pitchFamily="34" charset="-122"/>
              </a:rPr>
              <a:t>审核情况说明</a:t>
            </a:r>
            <a:endParaRPr lang="zh-CN" altLang="en-US" sz="5400" dirty="0">
              <a:latin typeface="微软雅黑" pitchFamily="34" charset="-122"/>
              <a:ea typeface="微软雅黑" pitchFamily="34" charset="-122"/>
            </a:endParaRPr>
          </a:p>
        </p:txBody>
      </p:sp>
    </p:spTree>
  </p:cSld>
  <p:clrMapOvr>
    <a:masterClrMapping/>
  </p:clrMapOvr>
  <mc:AlternateContent xmlns:mc="http://schemas.openxmlformats.org/markup-compatibility/2006">
    <mc:Choice xmlns="" xmlns:p14="http://schemas.microsoft.com/office/powerpoint/2010/main" Requires="p14">
      <p:transition p14:dur="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 xmlns:a14="http://schemas.microsoft.com/office/drawing/2010/main" val="0"/>
              </a:ext>
            </a:extLst>
          </a:blip>
          <a:srcRect t="62943" b="24314"/>
          <a:stretch>
            <a:fillRect/>
          </a:stretch>
        </p:blipFill>
        <p:spPr>
          <a:xfrm>
            <a:off x="0" y="6071418"/>
            <a:ext cx="12192000" cy="786582"/>
          </a:xfrm>
          <a:prstGeom prst="rect">
            <a:avLst/>
          </a:prstGeom>
        </p:spPr>
      </p:pic>
      <p:pic>
        <p:nvPicPr>
          <p:cNvPr id="3" name="图片 2"/>
          <p:cNvPicPr>
            <a:picLocks noChangeAspect="1"/>
          </p:cNvPicPr>
          <p:nvPr/>
        </p:nvPicPr>
        <p:blipFill rotWithShape="1">
          <a:blip r:embed="rId4" cstate="print">
            <a:extLst>
              <a:ext uri="{28A0092B-C50C-407E-A947-70E740481C1C}">
                <a14:useLocalDpi xmlns="" xmlns:a14="http://schemas.microsoft.com/office/drawing/2010/main" val="0"/>
              </a:ext>
            </a:extLst>
          </a:blip>
          <a:srcRect t="10036" b="88387"/>
          <a:stretch>
            <a:fillRect/>
          </a:stretch>
        </p:blipFill>
        <p:spPr>
          <a:xfrm>
            <a:off x="0" y="688258"/>
            <a:ext cx="12191999" cy="108155"/>
          </a:xfrm>
          <a:prstGeom prst="rect">
            <a:avLst/>
          </a:prstGeom>
        </p:spPr>
      </p:pic>
      <p:pic>
        <p:nvPicPr>
          <p:cNvPr id="7" name="图片 6"/>
          <p:cNvPicPr>
            <a:picLocks noChangeAspect="1"/>
          </p:cNvPicPr>
          <p:nvPr/>
        </p:nvPicPr>
        <p:blipFill rotWithShape="1">
          <a:blip r:embed="rId5" cstate="print">
            <a:extLst>
              <a:ext uri="{28A0092B-C50C-407E-A947-70E740481C1C}">
                <a14:useLocalDpi xmlns="" xmlns:a14="http://schemas.microsoft.com/office/drawing/2010/main" val="0"/>
              </a:ext>
            </a:extLst>
          </a:blip>
          <a:srcRect b="90108"/>
          <a:stretch>
            <a:fillRect/>
          </a:stretch>
        </p:blipFill>
        <p:spPr>
          <a:xfrm>
            <a:off x="0" y="0"/>
            <a:ext cx="12191999" cy="678426"/>
          </a:xfrm>
          <a:prstGeom prst="rect">
            <a:avLst/>
          </a:prstGeom>
        </p:spPr>
      </p:pic>
      <p:pic>
        <p:nvPicPr>
          <p:cNvPr id="33" name="图片 32"/>
          <p:cNvPicPr>
            <a:picLocks noChangeAspect="1"/>
          </p:cNvPicPr>
          <p:nvPr/>
        </p:nvPicPr>
        <p:blipFill rotWithShape="1">
          <a:blip r:embed="rId6" cstate="print">
            <a:extLst>
              <a:ext uri="{28A0092B-C50C-407E-A947-70E740481C1C}">
                <a14:useLocalDpi xmlns="" xmlns:a14="http://schemas.microsoft.com/office/drawing/2010/main" val="0"/>
              </a:ext>
            </a:extLst>
          </a:blip>
          <a:srcRect l="12854" t="25579" r="9876" b="9903"/>
          <a:stretch>
            <a:fillRect/>
          </a:stretch>
        </p:blipFill>
        <p:spPr>
          <a:xfrm>
            <a:off x="216867" y="43932"/>
            <a:ext cx="744622" cy="590562"/>
          </a:xfrm>
          <a:prstGeom prst="rect">
            <a:avLst/>
          </a:prstGeom>
        </p:spPr>
      </p:pic>
      <p:sp>
        <p:nvSpPr>
          <p:cNvPr id="6" name="文本框 5"/>
          <p:cNvSpPr txBox="1"/>
          <p:nvPr/>
        </p:nvSpPr>
        <p:spPr>
          <a:xfrm>
            <a:off x="1178355" y="2205091"/>
            <a:ext cx="10246936" cy="4154984"/>
          </a:xfrm>
          <a:prstGeom prst="rect">
            <a:avLst/>
          </a:prstGeom>
          <a:noFill/>
        </p:spPr>
        <p:txBody>
          <a:bodyPr wrap="square" rtlCol="0">
            <a:spAutoFit/>
          </a:bodyPr>
          <a:lstStyle/>
          <a:p>
            <a:pPr>
              <a:lnSpc>
                <a:spcPct val="150000"/>
              </a:lnSpc>
            </a:pPr>
            <a:r>
              <a:rPr lang="en-US" altLang="zh-CN" sz="2000" kern="0" dirty="0">
                <a:latin typeface="微软雅黑" panose="020B0503020204020204" pitchFamily="34" charset="-122"/>
                <a:ea typeface="微软雅黑" panose="020B0503020204020204" pitchFamily="34" charset="-122"/>
              </a:rPr>
              <a:t>      </a:t>
            </a:r>
            <a:r>
              <a:rPr lang="zh-CN" altLang="zh-CN" sz="2400" kern="0" dirty="0">
                <a:latin typeface="微软雅黑" panose="020B0503020204020204" pitchFamily="34" charset="-122"/>
                <a:ea typeface="微软雅黑" panose="020B0503020204020204" pitchFamily="34" charset="-122"/>
              </a:rPr>
              <a:t>在审核过程中出现的提示问题，如果企业是据实填写无误，请填写审核情况说明。在填写时</a:t>
            </a:r>
            <a:r>
              <a:rPr lang="zh-CN" altLang="zh-CN" sz="2400" kern="0" dirty="0" smtClean="0">
                <a:solidFill>
                  <a:srgbClr val="FF0000"/>
                </a:solidFill>
                <a:latin typeface="微软雅黑" panose="020B0503020204020204" pitchFamily="34" charset="-122"/>
                <a:ea typeface="微软雅黑" panose="020B0503020204020204" pitchFamily="34" charset="-122"/>
              </a:rPr>
              <a:t>切忌</a:t>
            </a:r>
            <a:r>
              <a:rPr lang="zh-CN" altLang="zh-CN" sz="2400" kern="0" dirty="0" smtClean="0">
                <a:latin typeface="微软雅黑" panose="020B0503020204020204" pitchFamily="34" charset="-122"/>
                <a:ea typeface="微软雅黑" panose="020B0503020204020204" pitchFamily="34" charset="-122"/>
              </a:rPr>
              <a:t>填写</a:t>
            </a:r>
            <a:r>
              <a:rPr lang="zh-CN" altLang="zh-CN" sz="2400" kern="0" dirty="0">
                <a:solidFill>
                  <a:srgbClr val="FF0000"/>
                </a:solidFill>
                <a:latin typeface="微软雅黑" panose="020B0503020204020204" pitchFamily="34" charset="-122"/>
                <a:ea typeface="微软雅黑" panose="020B0503020204020204" pitchFamily="34" charset="-122"/>
              </a:rPr>
              <a:t>“企业已据实填报”</a:t>
            </a:r>
            <a:r>
              <a:rPr lang="zh-CN" altLang="en-US" sz="2400" kern="0" dirty="0">
                <a:latin typeface="微软雅黑" panose="020B0503020204020204" pitchFamily="34" charset="-122"/>
                <a:ea typeface="微软雅黑" panose="020B0503020204020204" pitchFamily="34" charset="-122"/>
              </a:rPr>
              <a:t>或者</a:t>
            </a:r>
            <a:r>
              <a:rPr lang="zh-CN" altLang="en-US" sz="2400" kern="0" dirty="0">
                <a:solidFill>
                  <a:srgbClr val="FF0000"/>
                </a:solidFill>
                <a:latin typeface="微软雅黑" panose="020B0503020204020204" pitchFamily="34" charset="-122"/>
                <a:ea typeface="微软雅黑" panose="020B0503020204020204" pitchFamily="34" charset="-122"/>
              </a:rPr>
              <a:t>“企业不涉及此项业务”</a:t>
            </a:r>
            <a:r>
              <a:rPr lang="zh-CN" altLang="zh-CN" sz="2400" kern="0" dirty="0">
                <a:latin typeface="微软雅黑" panose="020B0503020204020204" pitchFamily="34" charset="-122"/>
                <a:ea typeface="微软雅黑" panose="020B0503020204020204" pitchFamily="34" charset="-122"/>
              </a:rPr>
              <a:t>等含糊其辞的表述。</a:t>
            </a:r>
            <a:endParaRPr lang="en-US" altLang="zh-CN" sz="2400" kern="0" dirty="0">
              <a:latin typeface="微软雅黑" panose="020B0503020204020204" pitchFamily="34" charset="-122"/>
              <a:ea typeface="微软雅黑" panose="020B0503020204020204" pitchFamily="34" charset="-122"/>
            </a:endParaRPr>
          </a:p>
          <a:p>
            <a:pPr>
              <a:lnSpc>
                <a:spcPct val="150000"/>
              </a:lnSpc>
            </a:pPr>
            <a:r>
              <a:rPr lang="en-US" altLang="zh-CN" sz="3200" kern="0" dirty="0">
                <a:latin typeface="微软雅黑" panose="020B0503020204020204" pitchFamily="34" charset="-122"/>
                <a:ea typeface="微软雅黑" panose="020B0503020204020204" pitchFamily="34" charset="-122"/>
              </a:rPr>
              <a:t>   </a:t>
            </a:r>
            <a:r>
              <a:rPr lang="zh-CN" altLang="zh-CN" sz="2400" kern="0" dirty="0">
                <a:latin typeface="华文楷体" panose="02010600040101010101" pitchFamily="2" charset="-122"/>
                <a:ea typeface="华文楷体" panose="02010600040101010101" pitchFamily="2" charset="-122"/>
              </a:rPr>
              <a:t>例如：</a:t>
            </a:r>
            <a:r>
              <a:rPr lang="zh-CN" altLang="en-US" sz="2400" kern="0" dirty="0">
                <a:latin typeface="华文楷体" panose="02010600040101010101" pitchFamily="2" charset="-122"/>
                <a:ea typeface="华文楷体" panose="02010600040101010101" pitchFamily="2" charset="-122"/>
              </a:rPr>
              <a:t>在填写货物劳务表时有审核提示“纳入营改增试点范围的有形动产租赁服务应满足</a:t>
            </a:r>
            <a:r>
              <a:rPr lang="en-US" altLang="zh-CN" sz="2400" kern="0" dirty="0">
                <a:latin typeface="华文楷体" panose="02010600040101010101" pitchFamily="2" charset="-122"/>
                <a:ea typeface="华文楷体" panose="02010600040101010101" pitchFamily="2" charset="-122"/>
              </a:rPr>
              <a:t>16</a:t>
            </a:r>
            <a:r>
              <a:rPr lang="zh-CN" altLang="en-US" sz="2400" kern="0" dirty="0">
                <a:latin typeface="华文楷体" panose="02010600040101010101" pitchFamily="2" charset="-122"/>
                <a:ea typeface="华文楷体" panose="02010600040101010101" pitchFamily="2" charset="-122"/>
              </a:rPr>
              <a:t>列销项税额</a:t>
            </a:r>
            <a:r>
              <a:rPr lang="en-US" altLang="zh-CN" sz="2400" kern="0" dirty="0">
                <a:latin typeface="华文楷体" panose="02010600040101010101" pitchFamily="2" charset="-122"/>
                <a:ea typeface="华文楷体" panose="02010600040101010101" pitchFamily="2" charset="-122"/>
              </a:rPr>
              <a:t>=8</a:t>
            </a:r>
            <a:r>
              <a:rPr lang="zh-CN" altLang="en-US" sz="2400" kern="0" dirty="0">
                <a:latin typeface="华文楷体" panose="02010600040101010101" pitchFamily="2" charset="-122"/>
                <a:ea typeface="华文楷体" panose="02010600040101010101" pitchFamily="2" charset="-122"/>
              </a:rPr>
              <a:t>列销售额</a:t>
            </a:r>
            <a:r>
              <a:rPr lang="zh-CN" altLang="en-US" sz="2400" kern="0" dirty="0" smtClean="0">
                <a:latin typeface="华文楷体" panose="02010600040101010101" pitchFamily="2" charset="-122"/>
                <a:ea typeface="华文楷体" panose="02010600040101010101" pitchFamily="2" charset="-122"/>
              </a:rPr>
              <a:t>*增值税率”</a:t>
            </a:r>
            <a:endParaRPr lang="en-US" altLang="zh-CN" sz="2400" kern="0" dirty="0">
              <a:latin typeface="华文楷体" panose="02010600040101010101" pitchFamily="2" charset="-122"/>
              <a:ea typeface="华文楷体" panose="02010600040101010101" pitchFamily="2" charset="-122"/>
            </a:endParaRPr>
          </a:p>
          <a:p>
            <a:pPr>
              <a:lnSpc>
                <a:spcPct val="150000"/>
              </a:lnSpc>
            </a:pPr>
            <a:r>
              <a:rPr lang="zh-CN" altLang="en-US" sz="2400" kern="0" dirty="0">
                <a:latin typeface="华文楷体" panose="02010600040101010101" pitchFamily="2" charset="-122"/>
                <a:ea typeface="华文楷体" panose="02010600040101010101" pitchFamily="2" charset="-122"/>
              </a:rPr>
              <a:t>审核说明：企业已据实填报</a:t>
            </a:r>
            <a:r>
              <a:rPr lang="zh-CN" altLang="en-US" sz="2400" kern="0" dirty="0">
                <a:solidFill>
                  <a:srgbClr val="FF0000"/>
                </a:solidFill>
                <a:latin typeface="华文楷体" panose="02010600040101010101" pitchFamily="2" charset="-122"/>
                <a:ea typeface="华文楷体" panose="02010600040101010101" pitchFamily="2" charset="-122"/>
              </a:rPr>
              <a:t>（错误）</a:t>
            </a:r>
            <a:endParaRPr lang="en-US" altLang="zh-CN" sz="2400" kern="0" dirty="0">
              <a:solidFill>
                <a:srgbClr val="FF0000"/>
              </a:solidFill>
              <a:latin typeface="华文楷体" panose="02010600040101010101" pitchFamily="2" charset="-122"/>
              <a:ea typeface="华文楷体" panose="02010600040101010101" pitchFamily="2" charset="-122"/>
            </a:endParaRPr>
          </a:p>
          <a:p>
            <a:pPr>
              <a:lnSpc>
                <a:spcPct val="150000"/>
              </a:lnSpc>
            </a:pPr>
            <a:r>
              <a:rPr lang="en-US" altLang="zh-CN" sz="2400" kern="0" dirty="0">
                <a:solidFill>
                  <a:srgbClr val="FF0000"/>
                </a:solidFill>
                <a:latin typeface="华文楷体" panose="02010600040101010101" pitchFamily="2" charset="-122"/>
                <a:ea typeface="华文楷体" panose="02010600040101010101" pitchFamily="2" charset="-122"/>
              </a:rPr>
              <a:t>                    </a:t>
            </a:r>
            <a:r>
              <a:rPr lang="zh-CN" altLang="en-US" sz="2400" kern="0" dirty="0">
                <a:latin typeface="华文楷体" panose="02010600040101010101" pitchFamily="2" charset="-122"/>
                <a:ea typeface="华文楷体" panose="02010600040101010101" pitchFamily="2" charset="-122"/>
              </a:rPr>
              <a:t>我公司为融资租赁企业，销售额中未剔除差额扣除部分。</a:t>
            </a:r>
            <a:r>
              <a:rPr lang="zh-CN" altLang="en-US" sz="2400" kern="0" dirty="0">
                <a:solidFill>
                  <a:srgbClr val="FF0000"/>
                </a:solidFill>
                <a:latin typeface="华文楷体" panose="02010600040101010101" pitchFamily="2" charset="-122"/>
                <a:ea typeface="华文楷体" panose="02010600040101010101" pitchFamily="2" charset="-122"/>
              </a:rPr>
              <a:t>（正确）</a:t>
            </a:r>
            <a:endParaRPr lang="zh-CN" altLang="en-US" sz="2400" dirty="0">
              <a:solidFill>
                <a:srgbClr val="FF0000"/>
              </a:solidFill>
              <a:latin typeface="华文楷体" panose="02010600040101010101" pitchFamily="2" charset="-122"/>
              <a:ea typeface="华文楷体" panose="02010600040101010101" pitchFamily="2" charset="-122"/>
            </a:endParaRPr>
          </a:p>
        </p:txBody>
      </p:sp>
      <p:sp>
        <p:nvSpPr>
          <p:cNvPr id="10" name="文本框 9"/>
          <p:cNvSpPr txBox="1"/>
          <p:nvPr/>
        </p:nvSpPr>
        <p:spPr>
          <a:xfrm>
            <a:off x="4096154" y="1416864"/>
            <a:ext cx="3561330" cy="769441"/>
          </a:xfrm>
          <a:prstGeom prst="rect">
            <a:avLst/>
          </a:prstGeom>
          <a:noFill/>
        </p:spPr>
        <p:txBody>
          <a:bodyPr wrap="square" rtlCol="0">
            <a:spAutoFit/>
          </a:bodyPr>
          <a:lstStyle/>
          <a:p>
            <a:pPr algn="dist"/>
            <a:r>
              <a:rPr lang="zh-CN" altLang="en-US" sz="4400" b="1" dirty="0">
                <a:solidFill>
                  <a:srgbClr val="235AA6"/>
                </a:solidFill>
                <a:latin typeface="微软雅黑" panose="020B0503020204020204" pitchFamily="34" charset="-122"/>
                <a:ea typeface="微软雅黑" panose="020B0503020204020204" pitchFamily="34" charset="-122"/>
              </a:rPr>
              <a:t>注意事项</a:t>
            </a:r>
          </a:p>
        </p:txBody>
      </p:sp>
      <p:sp>
        <p:nvSpPr>
          <p:cNvPr id="14" name="文本框 13"/>
          <p:cNvSpPr txBox="1"/>
          <p:nvPr/>
        </p:nvSpPr>
        <p:spPr>
          <a:xfrm>
            <a:off x="1178355" y="108380"/>
            <a:ext cx="7102616" cy="584775"/>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四 填报内容及注意事项</a:t>
            </a:r>
            <a:r>
              <a:rPr lang="en-US" altLang="zh-CN" sz="2800" b="1" dirty="0">
                <a:solidFill>
                  <a:schemeClr val="bg1"/>
                </a:solidFill>
                <a:latin typeface="微软雅黑" panose="020B0503020204020204" pitchFamily="34" charset="-122"/>
                <a:ea typeface="微软雅黑" panose="020B0503020204020204" pitchFamily="34" charset="-122"/>
              </a:rPr>
              <a:t>—</a:t>
            </a:r>
            <a:r>
              <a:rPr lang="zh-CN" altLang="en-US" sz="3200" b="1" dirty="0">
                <a:solidFill>
                  <a:schemeClr val="bg1"/>
                </a:solidFill>
                <a:latin typeface="幼圆" panose="02010509060101010101" pitchFamily="49" charset="-122"/>
                <a:ea typeface="幼圆" panose="02010509060101010101" pitchFamily="49" charset="-122"/>
              </a:rPr>
              <a:t>审核情况说明</a:t>
            </a:r>
          </a:p>
        </p:txBody>
      </p:sp>
    </p:spTree>
  </p:cSld>
  <p:clrMapOvr>
    <a:masterClrMapping/>
  </p:clrMapOvr>
  <mc:AlternateContent xmlns:mc="http://schemas.openxmlformats.org/markup-compatibility/2006">
    <mc:Choice xmlns="" xmlns:p14="http://schemas.microsoft.com/office/powerpoint/2010/main" Requires="p14">
      <p:transition p14:dur="100" advTm="4000">
        <p:cut/>
      </p:transition>
    </mc:Choice>
    <mc:Fallback>
      <p:transition advTm="4000">
        <p:cut/>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 xmlns:a14="http://schemas.microsoft.com/office/drawing/2010/main" val="0"/>
              </a:ext>
            </a:extLst>
          </a:blip>
          <a:srcRect t="62943" b="24314"/>
          <a:stretch>
            <a:fillRect/>
          </a:stretch>
        </p:blipFill>
        <p:spPr>
          <a:xfrm>
            <a:off x="0" y="6071418"/>
            <a:ext cx="12192000" cy="786582"/>
          </a:xfrm>
          <a:prstGeom prst="rect">
            <a:avLst/>
          </a:prstGeom>
        </p:spPr>
      </p:pic>
      <p:pic>
        <p:nvPicPr>
          <p:cNvPr id="3" name="图片 2"/>
          <p:cNvPicPr>
            <a:picLocks noChangeAspect="1"/>
          </p:cNvPicPr>
          <p:nvPr/>
        </p:nvPicPr>
        <p:blipFill rotWithShape="1">
          <a:blip r:embed="rId4" cstate="print">
            <a:extLst>
              <a:ext uri="{28A0092B-C50C-407E-A947-70E740481C1C}">
                <a14:useLocalDpi xmlns="" xmlns:a14="http://schemas.microsoft.com/office/drawing/2010/main" val="0"/>
              </a:ext>
            </a:extLst>
          </a:blip>
          <a:srcRect t="10036" b="88387"/>
          <a:stretch>
            <a:fillRect/>
          </a:stretch>
        </p:blipFill>
        <p:spPr>
          <a:xfrm>
            <a:off x="0" y="688258"/>
            <a:ext cx="12191999" cy="108155"/>
          </a:xfrm>
          <a:prstGeom prst="rect">
            <a:avLst/>
          </a:prstGeom>
        </p:spPr>
      </p:pic>
      <p:pic>
        <p:nvPicPr>
          <p:cNvPr id="7" name="图片 6"/>
          <p:cNvPicPr>
            <a:picLocks noChangeAspect="1"/>
          </p:cNvPicPr>
          <p:nvPr/>
        </p:nvPicPr>
        <p:blipFill rotWithShape="1">
          <a:blip r:embed="rId5" cstate="print">
            <a:extLst>
              <a:ext uri="{28A0092B-C50C-407E-A947-70E740481C1C}">
                <a14:useLocalDpi xmlns="" xmlns:a14="http://schemas.microsoft.com/office/drawing/2010/main" val="0"/>
              </a:ext>
            </a:extLst>
          </a:blip>
          <a:srcRect b="90108"/>
          <a:stretch>
            <a:fillRect/>
          </a:stretch>
        </p:blipFill>
        <p:spPr>
          <a:xfrm>
            <a:off x="0" y="0"/>
            <a:ext cx="12191999" cy="678426"/>
          </a:xfrm>
          <a:prstGeom prst="rect">
            <a:avLst/>
          </a:prstGeom>
        </p:spPr>
      </p:pic>
      <p:pic>
        <p:nvPicPr>
          <p:cNvPr id="33" name="图片 32"/>
          <p:cNvPicPr>
            <a:picLocks noChangeAspect="1"/>
          </p:cNvPicPr>
          <p:nvPr/>
        </p:nvPicPr>
        <p:blipFill rotWithShape="1">
          <a:blip r:embed="rId6" cstate="print">
            <a:extLst>
              <a:ext uri="{28A0092B-C50C-407E-A947-70E740481C1C}">
                <a14:useLocalDpi xmlns="" xmlns:a14="http://schemas.microsoft.com/office/drawing/2010/main" val="0"/>
              </a:ext>
            </a:extLst>
          </a:blip>
          <a:srcRect l="12854" t="25579" r="9876" b="9903"/>
          <a:stretch>
            <a:fillRect/>
          </a:stretch>
        </p:blipFill>
        <p:spPr>
          <a:xfrm>
            <a:off x="216867" y="43932"/>
            <a:ext cx="744622" cy="590562"/>
          </a:xfrm>
          <a:prstGeom prst="rect">
            <a:avLst/>
          </a:prstGeom>
        </p:spPr>
      </p:pic>
      <p:sp>
        <p:nvSpPr>
          <p:cNvPr id="10" name="文本框 9"/>
          <p:cNvSpPr txBox="1"/>
          <p:nvPr/>
        </p:nvSpPr>
        <p:spPr>
          <a:xfrm>
            <a:off x="1178355" y="108380"/>
            <a:ext cx="6095747" cy="584775"/>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四 填报内容及注意事项</a:t>
            </a:r>
            <a:r>
              <a:rPr lang="en-US" altLang="zh-CN" sz="2800" b="1" dirty="0">
                <a:solidFill>
                  <a:schemeClr val="bg1"/>
                </a:solidFill>
                <a:latin typeface="微软雅黑" panose="020B0503020204020204" pitchFamily="34" charset="-122"/>
                <a:ea typeface="微软雅黑" panose="020B0503020204020204" pitchFamily="34" charset="-122"/>
              </a:rPr>
              <a:t>—</a:t>
            </a:r>
            <a:r>
              <a:rPr lang="zh-CN" altLang="en-US" sz="3200" b="1" dirty="0">
                <a:solidFill>
                  <a:schemeClr val="bg1"/>
                </a:solidFill>
                <a:latin typeface="幼圆" panose="02010509060101010101" pitchFamily="49" charset="-122"/>
                <a:ea typeface="幼圆" panose="02010509060101010101" pitchFamily="49" charset="-122"/>
              </a:rPr>
              <a:t>企业表</a:t>
            </a:r>
          </a:p>
        </p:txBody>
      </p:sp>
      <p:pic>
        <p:nvPicPr>
          <p:cNvPr id="9" name="图片 8" descr="审核说明.PNG"/>
          <p:cNvPicPr>
            <a:picLocks noChangeAspect="1"/>
          </p:cNvPicPr>
          <p:nvPr/>
        </p:nvPicPr>
        <p:blipFill>
          <a:blip r:embed="rId7"/>
          <a:stretch>
            <a:fillRect/>
          </a:stretch>
        </p:blipFill>
        <p:spPr>
          <a:xfrm>
            <a:off x="1169108" y="1426129"/>
            <a:ext cx="9669225" cy="5229108"/>
          </a:xfrm>
          <a:prstGeom prst="rect">
            <a:avLst/>
          </a:prstGeom>
        </p:spPr>
      </p:pic>
      <p:sp>
        <p:nvSpPr>
          <p:cNvPr id="12" name="TextBox 11"/>
          <p:cNvSpPr txBox="1"/>
          <p:nvPr/>
        </p:nvSpPr>
        <p:spPr>
          <a:xfrm>
            <a:off x="696286" y="880844"/>
            <a:ext cx="10729520" cy="1261884"/>
          </a:xfrm>
          <a:prstGeom prst="rect">
            <a:avLst/>
          </a:prstGeom>
          <a:noFill/>
        </p:spPr>
        <p:txBody>
          <a:bodyPr wrap="square" rtlCol="0">
            <a:spAutoFit/>
          </a:bodyPr>
          <a:lstStyle/>
          <a:p>
            <a:r>
              <a:rPr lang="zh-CN" altLang="en-US" sz="2400" dirty="0" smtClean="0">
                <a:latin typeface="微软雅黑" pitchFamily="34" charset="-122"/>
                <a:ea typeface="微软雅黑" pitchFamily="34" charset="-122"/>
              </a:rPr>
              <a:t>       </a:t>
            </a:r>
            <a:r>
              <a:rPr lang="zh-CN" altLang="en-US" sz="2800" dirty="0" smtClean="0">
                <a:latin typeface="微软雅黑" pitchFamily="34" charset="-122"/>
                <a:ea typeface="微软雅黑" pitchFamily="34" charset="-122"/>
              </a:rPr>
              <a:t>审核说明如何填写：</a:t>
            </a:r>
            <a:endParaRPr lang="en-US" altLang="zh-CN" sz="2400" dirty="0" smtClean="0">
              <a:latin typeface="微软雅黑" pitchFamily="34" charset="-122"/>
              <a:ea typeface="微软雅黑" pitchFamily="34" charset="-122"/>
            </a:endParaRPr>
          </a:p>
          <a:p>
            <a:r>
              <a:rPr lang="zh-CN" altLang="en-US" sz="2400" dirty="0" smtClean="0">
                <a:latin typeface="微软雅黑" pitchFamily="34" charset="-122"/>
                <a:ea typeface="微软雅黑" pitchFamily="34" charset="-122"/>
              </a:rPr>
              <a:t>对报表进行审核之后最下方展示出错信息，根据审核结果进行修改。如果填写数据确实符合实际情况，而报表报错，双击该行，可以填写审核说明。</a:t>
            </a:r>
            <a:endParaRPr lang="zh-CN" altLang="en-US" sz="2400" dirty="0">
              <a:latin typeface="微软雅黑" pitchFamily="34" charset="-122"/>
              <a:ea typeface="微软雅黑" pitchFamily="34" charset="-122"/>
            </a:endParaRPr>
          </a:p>
        </p:txBody>
      </p:sp>
    </p:spTree>
  </p:cSld>
  <p:clrMapOvr>
    <a:masterClrMapping/>
  </p:clrMapOvr>
  <mc:AlternateContent xmlns:mc="http://schemas.openxmlformats.org/markup-compatibility/2006">
    <mc:Choice xmlns="" xmlns:p14="http://schemas.microsoft.com/office/powerpoint/2010/main" Requires="p14">
      <p:transition spd="slow" p14:dur="1500" advTm="4000">
        <p:split orient="vert"/>
      </p:transition>
    </mc:Choice>
    <mc:Fallback>
      <p:transition spd="slow" advTm="4000">
        <p:split orient="vert"/>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28A0092B-C50C-407E-A947-70E740481C1C}">
                <a14:useLocalDpi xmlns="" xmlns:a14="http://schemas.microsoft.com/office/drawing/2010/main" val="0"/>
              </a:ext>
            </a:extLst>
          </a:blip>
          <a:srcRect b="90108"/>
          <a:stretch>
            <a:fillRect/>
          </a:stretch>
        </p:blipFill>
        <p:spPr>
          <a:xfrm>
            <a:off x="0" y="0"/>
            <a:ext cx="12191999" cy="824518"/>
          </a:xfrm>
          <a:prstGeom prst="rect">
            <a:avLst/>
          </a:prstGeom>
        </p:spPr>
      </p:pic>
      <p:sp>
        <p:nvSpPr>
          <p:cNvPr id="4" name="TextBox 3"/>
          <p:cNvSpPr txBox="1"/>
          <p:nvPr/>
        </p:nvSpPr>
        <p:spPr>
          <a:xfrm>
            <a:off x="2999656" y="100202"/>
            <a:ext cx="6696744" cy="707886"/>
          </a:xfrm>
          <a:prstGeom prst="rect">
            <a:avLst/>
          </a:prstGeom>
          <a:noFill/>
        </p:spPr>
        <p:txBody>
          <a:bodyPr wrap="square">
            <a:spAutoFit/>
          </a:bodyPr>
          <a:lstStyle/>
          <a:p>
            <a:pPr algn="ctr">
              <a:defRPr/>
            </a:pPr>
            <a:r>
              <a:rPr lang="en-US" altLang="zh-CN" sz="4000" b="1" dirty="0" smtClean="0">
                <a:solidFill>
                  <a:schemeClr val="bg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Arial" panose="020B0604020202020204" pitchFamily="34" charset="0"/>
              </a:rPr>
              <a:t>2019</a:t>
            </a:r>
            <a:r>
              <a:rPr lang="zh-CN" altLang="en-US" sz="4000" b="1" dirty="0" smtClean="0">
                <a:solidFill>
                  <a:schemeClr val="bg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Arial" panose="020B0604020202020204" pitchFamily="34" charset="0"/>
              </a:rPr>
              <a:t>年</a:t>
            </a:r>
            <a:r>
              <a:rPr lang="zh-CN" altLang="en-US" sz="4000" b="1" dirty="0">
                <a:solidFill>
                  <a:schemeClr val="bg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Arial" panose="020B0604020202020204" pitchFamily="34" charset="0"/>
              </a:rPr>
              <a:t>全国税收调查工作</a:t>
            </a:r>
          </a:p>
        </p:txBody>
      </p:sp>
      <p:sp>
        <p:nvSpPr>
          <p:cNvPr id="10" name="矩形 9"/>
          <p:cNvSpPr/>
          <p:nvPr/>
        </p:nvSpPr>
        <p:spPr>
          <a:xfrm>
            <a:off x="1361634" y="1599400"/>
            <a:ext cx="9653666" cy="4431983"/>
          </a:xfrm>
          <a:prstGeom prst="rect">
            <a:avLst/>
          </a:prstGeom>
        </p:spPr>
        <p:txBody>
          <a:bodyPr wrap="square">
            <a:spAutoFit/>
          </a:bodyPr>
          <a:lstStyle/>
          <a:p>
            <a:pPr>
              <a:lnSpc>
                <a:spcPct val="150000"/>
              </a:lnSpc>
            </a:pPr>
            <a:r>
              <a:rPr lang="zh-CN" altLang="en-US" sz="3600" kern="0" dirty="0">
                <a:latin typeface="微软雅黑" panose="020B0503020204020204" pitchFamily="34" charset="-122"/>
                <a:ea typeface="微软雅黑" panose="020B0503020204020204" pitchFamily="34" charset="-122"/>
              </a:rPr>
              <a:t>      </a:t>
            </a:r>
            <a:r>
              <a:rPr lang="zh-CN" altLang="en-US" sz="3200" kern="0" dirty="0">
                <a:latin typeface="微软雅黑" panose="020B0503020204020204" pitchFamily="34" charset="-122"/>
                <a:ea typeface="微软雅黑" panose="020B0503020204020204" pitchFamily="34" charset="-122"/>
              </a:rPr>
              <a:t>相关通知公告、企业名单、视频材料、填报要求等已上传东</a:t>
            </a:r>
            <a:r>
              <a:rPr lang="zh-CN" altLang="en-US" sz="3200" kern="0" dirty="0" smtClean="0">
                <a:latin typeface="微软雅黑" panose="020B0503020204020204" pitchFamily="34" charset="-122"/>
                <a:ea typeface="微软雅黑" panose="020B0503020204020204" pitchFamily="34" charset="-122"/>
              </a:rPr>
              <a:t>疆税务局官</a:t>
            </a:r>
            <a:r>
              <a:rPr lang="zh-CN" altLang="en-US" sz="3200" kern="0" dirty="0">
                <a:latin typeface="微软雅黑" panose="020B0503020204020204" pitchFamily="34" charset="-122"/>
                <a:ea typeface="微软雅黑" panose="020B0503020204020204" pitchFamily="34" charset="-122"/>
              </a:rPr>
              <a:t>网通知公告模块下。</a:t>
            </a:r>
            <a:endParaRPr lang="en-US" altLang="zh-CN" sz="3200" kern="0" dirty="0">
              <a:latin typeface="微软雅黑" panose="020B0503020204020204" pitchFamily="34" charset="-122"/>
              <a:ea typeface="微软雅黑" panose="020B0503020204020204" pitchFamily="34" charset="-122"/>
            </a:endParaRPr>
          </a:p>
          <a:p>
            <a:pPr>
              <a:lnSpc>
                <a:spcPct val="150000"/>
              </a:lnSpc>
            </a:pPr>
            <a:r>
              <a:rPr lang="zh-CN" altLang="en-US" sz="3200" kern="0" dirty="0">
                <a:latin typeface="微软雅黑" panose="020B0503020204020204" pitchFamily="34" charset="-122"/>
                <a:ea typeface="微软雅黑" panose="020B0503020204020204" pitchFamily="34" charset="-122"/>
              </a:rPr>
              <a:t>      视频材料也可至</a:t>
            </a:r>
            <a:r>
              <a:rPr lang="zh-CN" altLang="en-US" sz="3200" kern="0" dirty="0" smtClean="0">
                <a:latin typeface="微软雅黑" panose="020B0503020204020204" pitchFamily="34" charset="-122"/>
                <a:ea typeface="微软雅黑" panose="020B0503020204020204" pitchFamily="34" charset="-122"/>
              </a:rPr>
              <a:t>天津市税务局官</a:t>
            </a:r>
            <a:r>
              <a:rPr lang="zh-CN" altLang="en-US" sz="3200" kern="0" dirty="0">
                <a:latin typeface="微软雅黑" panose="020B0503020204020204" pitchFamily="34" charset="-122"/>
                <a:ea typeface="微软雅黑" panose="020B0503020204020204" pitchFamily="34" charset="-122"/>
              </a:rPr>
              <a:t>网下载，路径为：办税服务</a:t>
            </a:r>
            <a:r>
              <a:rPr lang="en-US" altLang="zh-CN" sz="3200" kern="0" dirty="0">
                <a:latin typeface="微软雅黑" panose="020B0503020204020204" pitchFamily="34" charset="-122"/>
                <a:ea typeface="微软雅黑" panose="020B0503020204020204" pitchFamily="34" charset="-122"/>
              </a:rPr>
              <a:t>—</a:t>
            </a:r>
            <a:r>
              <a:rPr lang="zh-CN" altLang="en-US" sz="3200" kern="0" dirty="0">
                <a:latin typeface="微软雅黑" panose="020B0503020204020204" pitchFamily="34" charset="-122"/>
                <a:ea typeface="微软雅黑" panose="020B0503020204020204" pitchFamily="34" charset="-122"/>
              </a:rPr>
              <a:t>资料下载</a:t>
            </a:r>
            <a:r>
              <a:rPr lang="en-US" altLang="zh-CN" sz="3200" kern="0" dirty="0">
                <a:latin typeface="微软雅黑" panose="020B0503020204020204" pitchFamily="34" charset="-122"/>
                <a:ea typeface="微软雅黑" panose="020B0503020204020204" pitchFamily="34" charset="-122"/>
              </a:rPr>
              <a:t>—</a:t>
            </a:r>
            <a:r>
              <a:rPr lang="zh-CN" altLang="en-US" sz="3200" kern="0" dirty="0">
                <a:latin typeface="微软雅黑" panose="020B0503020204020204" pitchFamily="34" charset="-122"/>
                <a:ea typeface="微软雅黑" panose="020B0503020204020204" pitchFamily="34" charset="-122"/>
              </a:rPr>
              <a:t>软件下载</a:t>
            </a:r>
            <a:r>
              <a:rPr lang="en-US" altLang="zh-CN" sz="3200" kern="0" dirty="0">
                <a:latin typeface="微软雅黑" panose="020B0503020204020204" pitchFamily="34" charset="-122"/>
                <a:ea typeface="微软雅黑" panose="020B0503020204020204" pitchFamily="34" charset="-122"/>
              </a:rPr>
              <a:t>—</a:t>
            </a:r>
            <a:r>
              <a:rPr lang="zh-CN" altLang="en-US" sz="3200" kern="0" dirty="0">
                <a:latin typeface="微软雅黑" panose="020B0503020204020204" pitchFamily="34" charset="-122"/>
                <a:ea typeface="微软雅黑" panose="020B0503020204020204" pitchFamily="34" charset="-122"/>
              </a:rPr>
              <a:t>税收资料网上直报系统</a:t>
            </a:r>
            <a:endParaRPr lang="en-US" altLang="zh-CN" sz="3200" kern="0" dirty="0">
              <a:latin typeface="微软雅黑" panose="020B0503020204020204" pitchFamily="34" charset="-122"/>
              <a:ea typeface="微软雅黑" panose="020B0503020204020204" pitchFamily="34" charset="-122"/>
            </a:endParaRPr>
          </a:p>
          <a:p>
            <a:endParaRPr lang="zh-CN" altLang="zh-CN" sz="3600" b="1" kern="0" dirty="0">
              <a:solidFill>
                <a:srgbClr val="365B93"/>
              </a:solidFill>
              <a:latin typeface="仿宋" panose="02010609060101010101" pitchFamily="49" charset="-122"/>
              <a:ea typeface="仿宋" panose="02010609060101010101" pitchFamily="49" charset="-122"/>
            </a:endParaRPr>
          </a:p>
        </p:txBody>
      </p:sp>
      <p:pic>
        <p:nvPicPr>
          <p:cNvPr id="6" name="图片 5"/>
          <p:cNvPicPr>
            <a:picLocks noChangeAspect="1"/>
          </p:cNvPicPr>
          <p:nvPr/>
        </p:nvPicPr>
        <p:blipFill rotWithShape="1">
          <a:blip r:embed="rId4" cstate="print">
            <a:extLst>
              <a:ext uri="{28A0092B-C50C-407E-A947-70E740481C1C}">
                <a14:useLocalDpi xmlns="" xmlns:a14="http://schemas.microsoft.com/office/drawing/2010/main" val="0"/>
              </a:ext>
            </a:extLst>
          </a:blip>
          <a:srcRect l="12854" t="25579" r="9876" b="9903"/>
          <a:stretch>
            <a:fillRect/>
          </a:stretch>
        </p:blipFill>
        <p:spPr>
          <a:xfrm>
            <a:off x="216867" y="43932"/>
            <a:ext cx="744622" cy="590562"/>
          </a:xfrm>
          <a:prstGeom prst="rect">
            <a:avLst/>
          </a:prstGeom>
        </p:spPr>
      </p:pic>
    </p:spTree>
  </p:cSld>
  <p:clrMapOvr>
    <a:masterClrMapping/>
  </p:clrMapOvr>
  <mc:AlternateContent xmlns:mc="http://schemas.openxmlformats.org/markup-compatibility/2006">
    <mc:Choice xmlns="" xmlns:p14="http://schemas.microsoft.com/office/powerpoint/2010/main" Requires="p14">
      <p:transition spd="slow" p14:dur="800" advTm="4000">
        <p:circle/>
      </p:transition>
    </mc:Choice>
    <mc:Fallback>
      <p:transition spd="slow" advTm="4000">
        <p:circl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 xmlns:a14="http://schemas.microsoft.com/office/drawing/2010/main" val="0"/>
              </a:ext>
            </a:extLst>
          </a:blip>
          <a:srcRect t="62943" b="24314"/>
          <a:stretch>
            <a:fillRect/>
          </a:stretch>
        </p:blipFill>
        <p:spPr>
          <a:xfrm>
            <a:off x="0" y="6071418"/>
            <a:ext cx="12192000" cy="786582"/>
          </a:xfrm>
          <a:prstGeom prst="rect">
            <a:avLst/>
          </a:prstGeom>
        </p:spPr>
      </p:pic>
      <p:pic>
        <p:nvPicPr>
          <p:cNvPr id="3" name="图片 2"/>
          <p:cNvPicPr>
            <a:picLocks noChangeAspect="1"/>
          </p:cNvPicPr>
          <p:nvPr/>
        </p:nvPicPr>
        <p:blipFill rotWithShape="1">
          <a:blip r:embed="rId4" cstate="print">
            <a:extLst>
              <a:ext uri="{28A0092B-C50C-407E-A947-70E740481C1C}">
                <a14:useLocalDpi xmlns="" xmlns:a14="http://schemas.microsoft.com/office/drawing/2010/main" val="0"/>
              </a:ext>
            </a:extLst>
          </a:blip>
          <a:srcRect t="10036" b="88387"/>
          <a:stretch>
            <a:fillRect/>
          </a:stretch>
        </p:blipFill>
        <p:spPr>
          <a:xfrm>
            <a:off x="0" y="688258"/>
            <a:ext cx="12191999" cy="108155"/>
          </a:xfrm>
          <a:prstGeom prst="rect">
            <a:avLst/>
          </a:prstGeom>
        </p:spPr>
      </p:pic>
      <p:pic>
        <p:nvPicPr>
          <p:cNvPr id="7" name="图片 6"/>
          <p:cNvPicPr>
            <a:picLocks noChangeAspect="1"/>
          </p:cNvPicPr>
          <p:nvPr/>
        </p:nvPicPr>
        <p:blipFill rotWithShape="1">
          <a:blip r:embed="rId5" cstate="print">
            <a:extLst>
              <a:ext uri="{28A0092B-C50C-407E-A947-70E740481C1C}">
                <a14:useLocalDpi xmlns="" xmlns:a14="http://schemas.microsoft.com/office/drawing/2010/main" val="0"/>
              </a:ext>
            </a:extLst>
          </a:blip>
          <a:srcRect b="90108"/>
          <a:stretch>
            <a:fillRect/>
          </a:stretch>
        </p:blipFill>
        <p:spPr>
          <a:xfrm>
            <a:off x="1" y="9831"/>
            <a:ext cx="12191999" cy="678426"/>
          </a:xfrm>
          <a:prstGeom prst="rect">
            <a:avLst/>
          </a:prstGeom>
        </p:spPr>
      </p:pic>
      <p:pic>
        <p:nvPicPr>
          <p:cNvPr id="33" name="图片 32"/>
          <p:cNvPicPr>
            <a:picLocks noChangeAspect="1"/>
          </p:cNvPicPr>
          <p:nvPr/>
        </p:nvPicPr>
        <p:blipFill rotWithShape="1">
          <a:blip r:embed="rId6" cstate="print">
            <a:extLst>
              <a:ext uri="{28A0092B-C50C-407E-A947-70E740481C1C}">
                <a14:useLocalDpi xmlns="" xmlns:a14="http://schemas.microsoft.com/office/drawing/2010/main" val="0"/>
              </a:ext>
            </a:extLst>
          </a:blip>
          <a:srcRect l="12854" t="25579" r="9876" b="9903"/>
          <a:stretch>
            <a:fillRect/>
          </a:stretch>
        </p:blipFill>
        <p:spPr>
          <a:xfrm>
            <a:off x="216867" y="43932"/>
            <a:ext cx="744622" cy="590562"/>
          </a:xfrm>
          <a:prstGeom prst="rect">
            <a:avLst/>
          </a:prstGeom>
        </p:spPr>
      </p:pic>
      <p:cxnSp>
        <p:nvCxnSpPr>
          <p:cNvPr id="8" name="直接连接符 7"/>
          <p:cNvCxnSpPr/>
          <p:nvPr/>
        </p:nvCxnSpPr>
        <p:spPr>
          <a:xfrm>
            <a:off x="1626911" y="2162150"/>
            <a:ext cx="8532812" cy="0"/>
          </a:xfrm>
          <a:prstGeom prst="line">
            <a:avLst/>
          </a:prstGeom>
          <a:ln>
            <a:solidFill>
              <a:srgbClr val="FFFFFF">
                <a:lumMod val="65000"/>
              </a:srgbClr>
            </a:solidFill>
            <a:prstDash val="dash"/>
          </a:ln>
        </p:spPr>
        <p:style>
          <a:lnRef idx="1">
            <a:srgbClr val="8F000B"/>
          </a:lnRef>
          <a:fillRef idx="0">
            <a:srgbClr val="8F000B"/>
          </a:fillRef>
          <a:effectRef idx="0">
            <a:srgbClr val="8F000B"/>
          </a:effectRef>
          <a:fontRef idx="minor">
            <a:srgbClr val="333333"/>
          </a:fontRef>
        </p:style>
      </p:cxnSp>
      <p:sp>
        <p:nvSpPr>
          <p:cNvPr id="9" name="圆角矩形 8"/>
          <p:cNvSpPr/>
          <p:nvPr/>
        </p:nvSpPr>
        <p:spPr>
          <a:xfrm>
            <a:off x="4634062" y="1118618"/>
            <a:ext cx="2634397" cy="766338"/>
          </a:xfrm>
          <a:prstGeom prst="roundRect">
            <a:avLst>
              <a:gd name="adj" fmla="val 50000"/>
            </a:avLst>
          </a:prstGeom>
          <a:solidFill>
            <a:srgbClr val="235AA6"/>
          </a:solidFill>
          <a:ln>
            <a:noFill/>
          </a:ln>
        </p:spPr>
        <p:style>
          <a:lnRef idx="2">
            <a:srgbClr val="8F000B">
              <a:shade val="50000"/>
            </a:srgbClr>
          </a:lnRef>
          <a:fillRef idx="1">
            <a:srgbClr val="8F000B"/>
          </a:fillRef>
          <a:effectRef idx="0">
            <a:srgbClr val="8F000B"/>
          </a:effectRef>
          <a:fontRef idx="minor">
            <a:srgbClr val="FFFFFF"/>
          </a:fontRef>
        </p:style>
        <p:txBody>
          <a:bodyPr rtlCol="0" anchor="ctr"/>
          <a:lstStyle>
            <a:defPPr>
              <a:defRPr lang="zh-CN">
                <a:solidFill>
                  <a:srgbClr val="FFFFFF"/>
                </a:solidFill>
              </a:defRPr>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sp>
        <p:nvSpPr>
          <p:cNvPr id="27" name="文本框 89"/>
          <p:cNvSpPr txBox="1"/>
          <p:nvPr/>
        </p:nvSpPr>
        <p:spPr>
          <a:xfrm>
            <a:off x="1730827" y="2211179"/>
            <a:ext cx="8730343" cy="10156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4000" b="1" dirty="0" smtClean="0">
                <a:latin typeface="微软雅黑" panose="020B0503020204020204" pitchFamily="34" charset="-122"/>
                <a:ea typeface="微软雅黑" panose="020B0503020204020204" pitchFamily="34" charset="-122"/>
                <a:cs typeface="Arial" panose="020B0604020202020204" pitchFamily="34" charset="0"/>
              </a:rPr>
              <a:t>截止</a:t>
            </a:r>
            <a:r>
              <a:rPr lang="en-US" altLang="zh-CN" sz="4000" b="1" dirty="0" smtClean="0">
                <a:latin typeface="微软雅黑" panose="020B0503020204020204" pitchFamily="34" charset="-122"/>
                <a:ea typeface="微软雅黑" panose="020B0503020204020204" pitchFamily="34" charset="-122"/>
                <a:cs typeface="Arial" panose="020B0604020202020204" pitchFamily="34" charset="0"/>
              </a:rPr>
              <a:t>2019</a:t>
            </a:r>
            <a:r>
              <a:rPr lang="zh-CN" altLang="en-US" sz="4000" b="1" dirty="0" smtClean="0">
                <a:latin typeface="微软雅黑" panose="020B0503020204020204" pitchFamily="34" charset="-122"/>
                <a:ea typeface="微软雅黑" panose="020B0503020204020204" pitchFamily="34" charset="-122"/>
                <a:cs typeface="Arial" panose="020B0604020202020204" pitchFamily="34" charset="0"/>
              </a:rPr>
              <a:t>年</a:t>
            </a:r>
            <a:r>
              <a:rPr lang="en-US" altLang="zh-CN" sz="4000" b="1" dirty="0">
                <a:latin typeface="微软雅黑" panose="020B0503020204020204" pitchFamily="34" charset="-122"/>
                <a:ea typeface="微软雅黑" panose="020B0503020204020204" pitchFamily="34" charset="-122"/>
                <a:cs typeface="Arial" panose="020B0604020202020204" pitchFamily="34" charset="0"/>
              </a:rPr>
              <a:t>6</a:t>
            </a:r>
            <a:r>
              <a:rPr lang="zh-CN" altLang="en-US" sz="4000" b="1" dirty="0">
                <a:latin typeface="微软雅黑" panose="020B0503020204020204" pitchFamily="34" charset="-122"/>
                <a:ea typeface="微软雅黑" panose="020B0503020204020204" pitchFamily="34" charset="-122"/>
                <a:cs typeface="Arial" panose="020B0604020202020204" pitchFamily="34" charset="0"/>
              </a:rPr>
              <a:t>月</a:t>
            </a:r>
            <a:r>
              <a:rPr lang="en-US" altLang="zh-CN" sz="4000" b="1" dirty="0" smtClean="0">
                <a:latin typeface="微软雅黑" panose="020B0503020204020204" pitchFamily="34" charset="-122"/>
                <a:ea typeface="微软雅黑" panose="020B0503020204020204" pitchFamily="34" charset="-122"/>
                <a:cs typeface="Arial" panose="020B0604020202020204" pitchFamily="34" charset="0"/>
              </a:rPr>
              <a:t>11</a:t>
            </a:r>
            <a:r>
              <a:rPr lang="zh-CN" altLang="en-US" sz="4000" b="1" dirty="0" smtClean="0">
                <a:latin typeface="微软雅黑" panose="020B0503020204020204" pitchFamily="34" charset="-122"/>
                <a:ea typeface="微软雅黑" panose="020B0503020204020204" pitchFamily="34" charset="-122"/>
                <a:cs typeface="Arial" panose="020B0604020202020204" pitchFamily="34" charset="0"/>
              </a:rPr>
              <a:t>日</a:t>
            </a:r>
            <a:endParaRPr lang="zh-CN" altLang="en-US" sz="4000" b="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28" name="文本框 90"/>
          <p:cNvSpPr txBox="1"/>
          <p:nvPr/>
        </p:nvSpPr>
        <p:spPr>
          <a:xfrm>
            <a:off x="4692004" y="1144402"/>
            <a:ext cx="2518510"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600" b="1" dirty="0">
                <a:latin typeface="微软雅黑" panose="020B0503020204020204" pitchFamily="34" charset="-122"/>
                <a:ea typeface="微软雅黑" panose="020B0503020204020204" pitchFamily="34" charset="-122"/>
                <a:cs typeface="Arial" panose="020B0604020202020204" pitchFamily="34" charset="0"/>
              </a:rPr>
              <a:t>报送时间</a:t>
            </a:r>
            <a:endParaRPr lang="en-US" altLang="zh-CN" sz="3600" b="1" dirty="0">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29" name="直接连接符 28"/>
          <p:cNvCxnSpPr/>
          <p:nvPr/>
        </p:nvCxnSpPr>
        <p:spPr>
          <a:xfrm>
            <a:off x="1568968" y="3190053"/>
            <a:ext cx="8532812" cy="0"/>
          </a:xfrm>
          <a:prstGeom prst="line">
            <a:avLst/>
          </a:prstGeom>
          <a:ln>
            <a:solidFill>
              <a:srgbClr val="FFFFFF">
                <a:lumMod val="65000"/>
              </a:srgbClr>
            </a:solidFill>
            <a:prstDash val="dash"/>
          </a:ln>
        </p:spPr>
        <p:style>
          <a:lnRef idx="1">
            <a:srgbClr val="8F000B"/>
          </a:lnRef>
          <a:fillRef idx="0">
            <a:srgbClr val="8F000B"/>
          </a:fillRef>
          <a:effectRef idx="0">
            <a:srgbClr val="8F000B"/>
          </a:effectRef>
          <a:fontRef idx="minor">
            <a:srgbClr val="333333"/>
          </a:fontRef>
        </p:style>
      </p:cxnSp>
      <p:sp>
        <p:nvSpPr>
          <p:cNvPr id="30" name="等腰三角形 29"/>
          <p:cNvSpPr/>
          <p:nvPr/>
        </p:nvSpPr>
        <p:spPr>
          <a:xfrm flipV="1">
            <a:off x="6013470" y="3190053"/>
            <a:ext cx="165056" cy="102712"/>
          </a:xfrm>
          <a:prstGeom prst="triangle">
            <a:avLst/>
          </a:prstGeom>
          <a:solidFill>
            <a:srgbClr val="235AA6"/>
          </a:solidFill>
          <a:ln>
            <a:noFill/>
          </a:ln>
        </p:spPr>
        <p:style>
          <a:lnRef idx="2">
            <a:srgbClr val="8F000B">
              <a:shade val="50000"/>
            </a:srgbClr>
          </a:lnRef>
          <a:fillRef idx="1">
            <a:srgbClr val="8F000B"/>
          </a:fillRef>
          <a:effectRef idx="0">
            <a:srgbClr val="8F000B"/>
          </a:effectRef>
          <a:fontRef idx="minor">
            <a:srgbClr val="FFFFFF"/>
          </a:fontRef>
        </p:style>
        <p:txBody>
          <a:bodyPr rtlCol="0" anchor="ctr"/>
          <a:lstStyle>
            <a:defPPr>
              <a:defRPr lang="zh-CN">
                <a:solidFill>
                  <a:srgbClr val="FFFFFF"/>
                </a:solidFill>
              </a:defRPr>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sp>
        <p:nvSpPr>
          <p:cNvPr id="4" name="带形: 上凸 3"/>
          <p:cNvSpPr/>
          <p:nvPr/>
        </p:nvSpPr>
        <p:spPr>
          <a:xfrm>
            <a:off x="1963710" y="3762531"/>
            <a:ext cx="2670351" cy="1352937"/>
          </a:xfrm>
          <a:prstGeom prst="ribbon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t>温馨提示</a:t>
            </a:r>
          </a:p>
        </p:txBody>
      </p:sp>
      <p:sp>
        <p:nvSpPr>
          <p:cNvPr id="5" name="文本框 4"/>
          <p:cNvSpPr txBox="1"/>
          <p:nvPr/>
        </p:nvSpPr>
        <p:spPr>
          <a:xfrm>
            <a:off x="5471410" y="3809977"/>
            <a:ext cx="5366479" cy="1569660"/>
          </a:xfrm>
          <a:prstGeom prst="rect">
            <a:avLst/>
          </a:prstGeom>
          <a:noFill/>
        </p:spPr>
        <p:txBody>
          <a:bodyPr wrap="square" rtlCol="0">
            <a:spAutoFit/>
          </a:bodyPr>
          <a:lstStyle/>
          <a:p>
            <a:r>
              <a:rPr lang="zh-CN" altLang="en-US" sz="3200" dirty="0">
                <a:latin typeface="微软雅黑" panose="020B0503020204020204" pitchFamily="34" charset="-122"/>
                <a:ea typeface="微软雅黑" panose="020B0503020204020204" pitchFamily="34" charset="-122"/>
              </a:rPr>
              <a:t>为了避免截止日期前的网络拥</a:t>
            </a:r>
            <a:r>
              <a:rPr lang="zh-CN" altLang="en-US" sz="3200" dirty="0" smtClean="0">
                <a:latin typeface="微软雅黑" panose="020B0503020204020204" pitchFamily="34" charset="-122"/>
                <a:ea typeface="微软雅黑" panose="020B0503020204020204" pitchFamily="34" charset="-122"/>
              </a:rPr>
              <a:t>堵及系统异常，</a:t>
            </a:r>
            <a:r>
              <a:rPr lang="zh-CN" altLang="en-US" sz="3200" dirty="0">
                <a:latin typeface="微软雅黑" panose="020B0503020204020204" pitchFamily="34" charset="-122"/>
                <a:ea typeface="微软雅黑" panose="020B0503020204020204" pitchFamily="34" charset="-122"/>
              </a:rPr>
              <a:t>越早填报越好。</a:t>
            </a:r>
          </a:p>
        </p:txBody>
      </p:sp>
      <p:sp>
        <p:nvSpPr>
          <p:cNvPr id="6" name="矩形 5"/>
          <p:cNvSpPr/>
          <p:nvPr/>
        </p:nvSpPr>
        <p:spPr>
          <a:xfrm>
            <a:off x="3159178" y="-41664"/>
            <a:ext cx="5584163" cy="707886"/>
          </a:xfrm>
          <a:prstGeom prst="rect">
            <a:avLst/>
          </a:prstGeom>
        </p:spPr>
        <p:txBody>
          <a:bodyPr wrap="square">
            <a:spAutoFit/>
          </a:bodyPr>
          <a:lstStyle/>
          <a:p>
            <a:pPr algn="ctr">
              <a:defRPr/>
            </a:pPr>
            <a:r>
              <a:rPr lang="en-US" altLang="zh-CN" sz="3600" b="1" dirty="0" smtClean="0">
                <a:solidFill>
                  <a:schemeClr val="bg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Arial" panose="020B0604020202020204" pitchFamily="34" charset="0"/>
              </a:rPr>
              <a:t>2019</a:t>
            </a:r>
            <a:r>
              <a:rPr lang="zh-CN" altLang="en-US" sz="3600" b="1" dirty="0" smtClean="0">
                <a:solidFill>
                  <a:schemeClr val="bg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Arial" panose="020B0604020202020204" pitchFamily="34" charset="0"/>
              </a:rPr>
              <a:t>年</a:t>
            </a:r>
            <a:r>
              <a:rPr lang="zh-CN" altLang="en-US" sz="3600" b="1" dirty="0">
                <a:solidFill>
                  <a:schemeClr val="bg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Arial" panose="020B0604020202020204" pitchFamily="34" charset="0"/>
              </a:rPr>
              <a:t>全国</a:t>
            </a:r>
            <a:r>
              <a:rPr lang="zh-CN" altLang="en-US" sz="4000" b="1" dirty="0">
                <a:solidFill>
                  <a:schemeClr val="bg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Arial" panose="020B0604020202020204" pitchFamily="34" charset="0"/>
              </a:rPr>
              <a:t>税收</a:t>
            </a:r>
            <a:r>
              <a:rPr lang="zh-CN" altLang="en-US" sz="3600" b="1" dirty="0">
                <a:solidFill>
                  <a:schemeClr val="bg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Arial" panose="020B0604020202020204" pitchFamily="34" charset="0"/>
              </a:rPr>
              <a:t>调查工作</a:t>
            </a:r>
          </a:p>
        </p:txBody>
      </p:sp>
    </p:spTree>
  </p:cSld>
  <p:clrMapOvr>
    <a:masterClrMapping/>
  </p:clrMapOvr>
  <mc:AlternateContent xmlns:mc="http://schemas.openxmlformats.org/markup-compatibility/2006">
    <mc:Choice xmlns="" xmlns:p14="http://schemas.microsoft.com/office/powerpoint/2010/main" Requires="p14">
      <p:transition spd="slow" p14:dur="800" advTm="4000">
        <p:circle/>
      </p:transition>
    </mc:Choice>
    <mc:Fallback>
      <p:transition spd="slow" advTm="4000">
        <p:circl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cstate="print">
            <a:extLst>
              <a:ext uri="{28A0092B-C50C-407E-A947-70E740481C1C}">
                <a14:useLocalDpi xmlns="" xmlns:a14="http://schemas.microsoft.com/office/drawing/2010/main" val="0"/>
              </a:ext>
            </a:extLst>
          </a:blip>
          <a:srcRect b="90108"/>
          <a:stretch>
            <a:fillRect/>
          </a:stretch>
        </p:blipFill>
        <p:spPr>
          <a:xfrm>
            <a:off x="0" y="0"/>
            <a:ext cx="12191999" cy="678426"/>
          </a:xfrm>
          <a:prstGeom prst="rect">
            <a:avLst/>
          </a:prstGeom>
        </p:spPr>
      </p:pic>
      <p:sp>
        <p:nvSpPr>
          <p:cNvPr id="4" name="TextBox 3"/>
          <p:cNvSpPr txBox="1"/>
          <p:nvPr/>
        </p:nvSpPr>
        <p:spPr>
          <a:xfrm>
            <a:off x="2909715" y="-14730"/>
            <a:ext cx="6696744" cy="707886"/>
          </a:xfrm>
          <a:prstGeom prst="rect">
            <a:avLst/>
          </a:prstGeom>
          <a:noFill/>
        </p:spPr>
        <p:txBody>
          <a:bodyPr wrap="square">
            <a:spAutoFit/>
          </a:bodyPr>
          <a:lstStyle/>
          <a:p>
            <a:pPr algn="ctr">
              <a:defRPr/>
            </a:pPr>
            <a:r>
              <a:rPr lang="en-US" altLang="zh-CN" sz="4000" b="1" dirty="0" smtClean="0">
                <a:solidFill>
                  <a:schemeClr val="bg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Arial" panose="020B0604020202020204" pitchFamily="34" charset="0"/>
              </a:rPr>
              <a:t>2019</a:t>
            </a:r>
            <a:r>
              <a:rPr lang="zh-CN" altLang="en-US" sz="4000" b="1" dirty="0" smtClean="0">
                <a:solidFill>
                  <a:schemeClr val="bg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Arial" panose="020B0604020202020204" pitchFamily="34" charset="0"/>
              </a:rPr>
              <a:t>年</a:t>
            </a:r>
            <a:r>
              <a:rPr lang="zh-CN" altLang="en-US" sz="4000" b="1" dirty="0">
                <a:solidFill>
                  <a:schemeClr val="bg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cs typeface="Arial" panose="020B0604020202020204" pitchFamily="34" charset="0"/>
              </a:rPr>
              <a:t>全国税收调查工作</a:t>
            </a:r>
          </a:p>
        </p:txBody>
      </p:sp>
      <p:sp>
        <p:nvSpPr>
          <p:cNvPr id="7" name="内容占位符 2"/>
          <p:cNvSpPr txBox="1"/>
          <p:nvPr/>
        </p:nvSpPr>
        <p:spPr bwMode="auto">
          <a:xfrm>
            <a:off x="3274779" y="899313"/>
            <a:ext cx="5365882" cy="1195387"/>
          </a:xfrm>
          <a:prstGeom prst="rect">
            <a:avLst/>
          </a:prstGeom>
          <a:noFill/>
          <a:ln>
            <a:noFill/>
          </a:ln>
        </p:spPr>
        <p:txBody>
          <a:bodyPr/>
          <a:lstStyle>
            <a:lvl1pPr marL="228600" indent="-228600" defTabSz="685800">
              <a:lnSpc>
                <a:spcPct val="120000"/>
              </a:lnSpc>
              <a:spcBef>
                <a:spcPts val="1000"/>
              </a:spcBef>
              <a:buClr>
                <a:schemeClr val="accent1"/>
              </a:buClr>
              <a:buSzPct val="100000"/>
              <a:buFont typeface="Arial" panose="020B0604020202020204" pitchFamily="34" charset="0"/>
              <a:buChar char="•"/>
              <a:defRPr sz="2000">
                <a:solidFill>
                  <a:schemeClr val="tx1"/>
                </a:solidFill>
                <a:latin typeface="Palatino Linotype" panose="02040502050505030304" pitchFamily="18" charset="0"/>
                <a:ea typeface="等线" panose="02010600030101010101" pitchFamily="2" charset="-122"/>
              </a:defRPr>
            </a:lvl1pPr>
            <a:lvl2pPr marL="685800" indent="-228600" defTabSz="685800">
              <a:lnSpc>
                <a:spcPct val="120000"/>
              </a:lnSpc>
              <a:spcBef>
                <a:spcPts val="500"/>
              </a:spcBef>
              <a:buClr>
                <a:schemeClr val="accent1"/>
              </a:buClr>
              <a:buSzPct val="100000"/>
              <a:buFont typeface="Arial" panose="020B0604020202020204" pitchFamily="34" charset="0"/>
              <a:buChar char="•"/>
              <a:defRPr sz="1600">
                <a:solidFill>
                  <a:schemeClr val="tx1"/>
                </a:solidFill>
                <a:latin typeface="Palatino Linotype" panose="02040502050505030304" pitchFamily="18" charset="0"/>
                <a:ea typeface="等线" panose="02010600030101010101" pitchFamily="2" charset="-122"/>
              </a:defRPr>
            </a:lvl2pPr>
            <a:lvl3pPr marL="1143000" indent="-228600" defTabSz="685800">
              <a:lnSpc>
                <a:spcPct val="120000"/>
              </a:lnSpc>
              <a:spcBef>
                <a:spcPts val="500"/>
              </a:spcBef>
              <a:buClr>
                <a:schemeClr val="accent1"/>
              </a:buClr>
              <a:buSzPct val="100000"/>
              <a:buFont typeface="Arial" panose="020B0604020202020204" pitchFamily="34" charset="0"/>
              <a:buChar char="•"/>
              <a:defRPr sz="1600">
                <a:solidFill>
                  <a:schemeClr val="tx1"/>
                </a:solidFill>
                <a:latin typeface="Palatino Linotype" panose="02040502050505030304" pitchFamily="18" charset="0"/>
                <a:ea typeface="等线" panose="02010600030101010101" pitchFamily="2" charset="-122"/>
              </a:defRPr>
            </a:lvl3pPr>
            <a:lvl4pPr marL="1600200" indent="-228600" defTabSz="685800">
              <a:lnSpc>
                <a:spcPct val="120000"/>
              </a:lnSpc>
              <a:spcBef>
                <a:spcPts val="500"/>
              </a:spcBef>
              <a:buClr>
                <a:schemeClr val="accent1"/>
              </a:buClr>
              <a:buSzPct val="100000"/>
              <a:buFont typeface="Arial" panose="020B0604020202020204" pitchFamily="34" charset="0"/>
              <a:buChar char="•"/>
              <a:defRPr sz="1400">
                <a:solidFill>
                  <a:schemeClr val="tx1"/>
                </a:solidFill>
                <a:latin typeface="Palatino Linotype" panose="02040502050505030304" pitchFamily="18" charset="0"/>
                <a:ea typeface="等线" panose="02010600030101010101" pitchFamily="2" charset="-122"/>
              </a:defRPr>
            </a:lvl4pPr>
            <a:lvl5pPr marL="2057400" indent="-228600" defTabSz="685800">
              <a:lnSpc>
                <a:spcPct val="120000"/>
              </a:lnSpc>
              <a:spcBef>
                <a:spcPts val="500"/>
              </a:spcBef>
              <a:buClr>
                <a:schemeClr val="accent1"/>
              </a:buClr>
              <a:buSzPct val="100000"/>
              <a:buFont typeface="Arial" panose="020B0604020202020204" pitchFamily="34" charset="0"/>
              <a:buChar char="•"/>
              <a:defRPr sz="1200">
                <a:solidFill>
                  <a:schemeClr val="tx1"/>
                </a:solidFill>
                <a:latin typeface="Palatino Linotype" panose="02040502050505030304" pitchFamily="18" charset="0"/>
                <a:ea typeface="等线" panose="02010600030101010101" pitchFamily="2" charset="-122"/>
              </a:defRPr>
            </a:lvl5pPr>
            <a:lvl6pPr marL="2514600" indent="-228600" defTabSz="685800" fontAlgn="base">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Palatino Linotype" panose="02040502050505030304" pitchFamily="18" charset="0"/>
                <a:ea typeface="等线" panose="02010600030101010101" pitchFamily="2" charset="-122"/>
              </a:defRPr>
            </a:lvl6pPr>
            <a:lvl7pPr marL="2971800" indent="-228600" defTabSz="685800" fontAlgn="base">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Palatino Linotype" panose="02040502050505030304" pitchFamily="18" charset="0"/>
                <a:ea typeface="等线" panose="02010600030101010101" pitchFamily="2" charset="-122"/>
              </a:defRPr>
            </a:lvl7pPr>
            <a:lvl8pPr marL="3429000" indent="-228600" defTabSz="685800" fontAlgn="base">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Palatino Linotype" panose="02040502050505030304" pitchFamily="18" charset="0"/>
                <a:ea typeface="等线" panose="02010600030101010101" pitchFamily="2" charset="-122"/>
              </a:defRPr>
            </a:lvl8pPr>
            <a:lvl9pPr marL="3886200" indent="-228600" defTabSz="685800" fontAlgn="base">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Palatino Linotype" panose="02040502050505030304" pitchFamily="18" charset="0"/>
                <a:ea typeface="等线" panose="02010600030101010101" pitchFamily="2" charset="-122"/>
              </a:defRPr>
            </a:lvl9pPr>
          </a:lstStyle>
          <a:p>
            <a:pPr marL="0" indent="0">
              <a:buNone/>
              <a:defRPr/>
            </a:pPr>
            <a:r>
              <a:rPr lang="zh-CN" altLang="en-US" sz="2400" b="1" dirty="0">
                <a:solidFill>
                  <a:srgbClr val="062260"/>
                </a:solidFill>
                <a:latin typeface="+mn-lt"/>
                <a:ea typeface="+mn-ea"/>
              </a:rPr>
              <a:t>东</a:t>
            </a:r>
            <a:r>
              <a:rPr lang="zh-CN" altLang="en-US" sz="2400" b="1" dirty="0" smtClean="0">
                <a:solidFill>
                  <a:srgbClr val="062260"/>
                </a:solidFill>
                <a:latin typeface="+mn-lt"/>
                <a:ea typeface="+mn-ea"/>
              </a:rPr>
              <a:t>疆税务局</a:t>
            </a:r>
            <a:r>
              <a:rPr lang="zh-CN" altLang="en-US" sz="2400" b="1" dirty="0">
                <a:solidFill>
                  <a:srgbClr val="062260"/>
                </a:solidFill>
                <a:latin typeface="+mn-lt"/>
                <a:ea typeface="+mn-ea"/>
              </a:rPr>
              <a:t>官网</a:t>
            </a:r>
            <a:r>
              <a:rPr lang="en-US" altLang="zh-CN" sz="2400" b="1" dirty="0">
                <a:solidFill>
                  <a:srgbClr val="062260"/>
                </a:solidFill>
                <a:latin typeface="+mn-lt"/>
                <a:ea typeface="+mn-ea"/>
              </a:rPr>
              <a:t>&amp;</a:t>
            </a:r>
            <a:r>
              <a:rPr lang="zh-CN" altLang="en-US" sz="2400" b="1" dirty="0">
                <a:solidFill>
                  <a:srgbClr val="062260"/>
                </a:solidFill>
                <a:latin typeface="+mn-lt"/>
                <a:ea typeface="+mn-ea"/>
              </a:rPr>
              <a:t>微信公众号</a:t>
            </a:r>
            <a:endParaRPr lang="en-US" altLang="zh-CN" sz="2400" b="1" dirty="0">
              <a:solidFill>
                <a:srgbClr val="062260"/>
              </a:solidFill>
              <a:latin typeface="+mn-lt"/>
              <a:ea typeface="+mn-ea"/>
            </a:endParaRPr>
          </a:p>
          <a:p>
            <a:pPr marL="0" indent="0">
              <a:buNone/>
              <a:defRPr/>
            </a:pPr>
            <a:r>
              <a:rPr lang="en-US" altLang="zh-CN" sz="1845" b="1" dirty="0" smtClean="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http://www.tjsat.gov.cn/11299000000/index.jsp</a:t>
            </a:r>
            <a:endParaRPr lang="en-US" altLang="zh-CN" sz="1845"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 name="矩形 8"/>
          <p:cNvSpPr/>
          <p:nvPr/>
        </p:nvSpPr>
        <p:spPr>
          <a:xfrm>
            <a:off x="1530897" y="4226283"/>
            <a:ext cx="8705627" cy="1723549"/>
          </a:xfrm>
          <a:prstGeom prst="rect">
            <a:avLst/>
          </a:prstGeom>
        </p:spPr>
        <p:txBody>
          <a:bodyPr wrap="square">
            <a:spAutoFit/>
          </a:bodyPr>
          <a:lstStyle/>
          <a:p>
            <a:r>
              <a:rPr lang="zh-CN" altLang="en-US" sz="2600" b="1" kern="0" dirty="0">
                <a:solidFill>
                  <a:srgbClr val="365B93"/>
                </a:solidFill>
                <a:latin typeface="仿宋" panose="02010609060101010101" pitchFamily="49" charset="-122"/>
                <a:ea typeface="仿宋" panose="02010609060101010101" pitchFamily="49" charset="-122"/>
              </a:rPr>
              <a:t>系统问题请</a:t>
            </a:r>
            <a:r>
              <a:rPr lang="zh-CN" altLang="en-US" sz="2600" b="1" kern="0" dirty="0" smtClean="0">
                <a:solidFill>
                  <a:srgbClr val="365B93"/>
                </a:solidFill>
                <a:latin typeface="仿宋" panose="02010609060101010101" pitchFamily="49" charset="-122"/>
                <a:ea typeface="仿宋" panose="02010609060101010101" pitchFamily="49" charset="-122"/>
              </a:rPr>
              <a:t>咨询华宇工程客服：</a:t>
            </a:r>
            <a:r>
              <a:rPr lang="en-US" altLang="zh-CN" sz="2800" b="1" dirty="0" smtClean="0"/>
              <a:t>400-001-5511</a:t>
            </a:r>
            <a:endParaRPr lang="en-US" altLang="zh-CN" sz="2600" b="1" kern="0" dirty="0">
              <a:solidFill>
                <a:srgbClr val="365B93"/>
              </a:solidFill>
              <a:latin typeface="仿宋" panose="02010609060101010101" pitchFamily="49" charset="-122"/>
              <a:ea typeface="仿宋" panose="02010609060101010101" pitchFamily="49" charset="-122"/>
            </a:endParaRPr>
          </a:p>
          <a:p>
            <a:r>
              <a:rPr lang="zh-CN" altLang="en-US" sz="2600" b="1" kern="0" dirty="0">
                <a:solidFill>
                  <a:srgbClr val="365B93"/>
                </a:solidFill>
                <a:latin typeface="仿宋" panose="02010609060101010101" pitchFamily="49" charset="-122"/>
                <a:ea typeface="仿宋" panose="02010609060101010101" pitchFamily="49" charset="-122"/>
              </a:rPr>
              <a:t>填报问题请咨询东</a:t>
            </a:r>
            <a:r>
              <a:rPr lang="zh-CN" altLang="en-US" sz="2600" b="1" kern="0" dirty="0" smtClean="0">
                <a:solidFill>
                  <a:srgbClr val="365B93"/>
                </a:solidFill>
                <a:latin typeface="仿宋" panose="02010609060101010101" pitchFamily="49" charset="-122"/>
                <a:ea typeface="仿宋" panose="02010609060101010101" pitchFamily="49" charset="-122"/>
              </a:rPr>
              <a:t>疆税务局：</a:t>
            </a:r>
            <a:endParaRPr lang="en-US" altLang="zh-CN" sz="2600" b="1" kern="0" dirty="0">
              <a:solidFill>
                <a:srgbClr val="365B93"/>
              </a:solidFill>
              <a:latin typeface="仿宋" panose="02010609060101010101" pitchFamily="49" charset="-122"/>
              <a:ea typeface="仿宋" panose="02010609060101010101" pitchFamily="49" charset="-122"/>
            </a:endParaRPr>
          </a:p>
          <a:p>
            <a:r>
              <a:rPr lang="zh-CN" altLang="en-US" sz="2600" b="1" kern="0" dirty="0">
                <a:solidFill>
                  <a:srgbClr val="365B93"/>
                </a:solidFill>
                <a:latin typeface="仿宋" panose="02010609060101010101" pitchFamily="49" charset="-122"/>
                <a:ea typeface="仿宋" panose="02010609060101010101" pitchFamily="49" charset="-122"/>
              </a:rPr>
              <a:t>               张毓心 第二税务所 </a:t>
            </a:r>
            <a:r>
              <a:rPr lang="en-US" altLang="zh-CN" sz="2600" b="1" kern="0" dirty="0" smtClean="0">
                <a:solidFill>
                  <a:srgbClr val="365B93"/>
                </a:solidFill>
                <a:latin typeface="仿宋" panose="02010609060101010101" pitchFamily="49" charset="-122"/>
                <a:ea typeface="仿宋" panose="02010609060101010101" pitchFamily="49" charset="-122"/>
              </a:rPr>
              <a:t>25605327</a:t>
            </a:r>
            <a:endParaRPr lang="en-US" altLang="zh-CN" sz="2600" b="1" kern="0" dirty="0">
              <a:solidFill>
                <a:srgbClr val="365B93"/>
              </a:solidFill>
              <a:latin typeface="仿宋" panose="02010609060101010101" pitchFamily="49" charset="-122"/>
              <a:ea typeface="仿宋" panose="02010609060101010101" pitchFamily="49" charset="-122"/>
            </a:endParaRPr>
          </a:p>
          <a:p>
            <a:r>
              <a:rPr lang="zh-CN" altLang="en-US" sz="2600" b="1" kern="0" dirty="0">
                <a:solidFill>
                  <a:srgbClr val="365B93"/>
                </a:solidFill>
                <a:latin typeface="仿宋" panose="02010609060101010101" pitchFamily="49" charset="-122"/>
                <a:ea typeface="仿宋" panose="02010609060101010101" pitchFamily="49" charset="-122"/>
              </a:rPr>
              <a:t>               </a:t>
            </a:r>
            <a:r>
              <a:rPr lang="zh-CN" altLang="en-US" sz="2600" b="1" kern="0" dirty="0" smtClean="0">
                <a:solidFill>
                  <a:srgbClr val="365B93"/>
                </a:solidFill>
                <a:latin typeface="仿宋" panose="02010609060101010101" pitchFamily="49" charset="-122"/>
                <a:ea typeface="仿宋" panose="02010609060101010101" pitchFamily="49" charset="-122"/>
              </a:rPr>
              <a:t>赵可信 收入</a:t>
            </a:r>
            <a:r>
              <a:rPr lang="zh-CN" altLang="en-US" sz="2600" b="1" kern="0" dirty="0">
                <a:solidFill>
                  <a:srgbClr val="365B93"/>
                </a:solidFill>
                <a:latin typeface="仿宋" panose="02010609060101010101" pitchFamily="49" charset="-122"/>
                <a:ea typeface="仿宋" panose="02010609060101010101" pitchFamily="49" charset="-122"/>
              </a:rPr>
              <a:t>核算科 </a:t>
            </a:r>
            <a:r>
              <a:rPr lang="en-US" altLang="zh-CN" sz="2600" b="1" kern="0" dirty="0">
                <a:solidFill>
                  <a:srgbClr val="365B93"/>
                </a:solidFill>
                <a:latin typeface="仿宋" panose="02010609060101010101" pitchFamily="49" charset="-122"/>
                <a:ea typeface="仿宋" panose="02010609060101010101" pitchFamily="49" charset="-122"/>
              </a:rPr>
              <a:t>25605259</a:t>
            </a:r>
            <a:endParaRPr lang="zh-CN" altLang="zh-CN" sz="2600" b="1" kern="0" dirty="0">
              <a:solidFill>
                <a:srgbClr val="365B93"/>
              </a:solidFill>
              <a:latin typeface="仿宋" panose="02010609060101010101" pitchFamily="49" charset="-122"/>
              <a:ea typeface="仿宋" panose="02010609060101010101" pitchFamily="49" charset="-122"/>
            </a:endParaRPr>
          </a:p>
        </p:txBody>
      </p:sp>
      <p:pic>
        <p:nvPicPr>
          <p:cNvPr id="11" name="图片 10"/>
          <p:cNvPicPr>
            <a:picLocks noChangeAspect="1"/>
          </p:cNvPicPr>
          <p:nvPr/>
        </p:nvPicPr>
        <p:blipFill rotWithShape="1">
          <a:blip r:embed="rId4" cstate="print">
            <a:extLst>
              <a:ext uri="{28A0092B-C50C-407E-A947-70E740481C1C}">
                <a14:useLocalDpi xmlns="" xmlns:a14="http://schemas.microsoft.com/office/drawing/2010/main" val="0"/>
              </a:ext>
            </a:extLst>
          </a:blip>
          <a:srcRect l="12854" t="25579" r="9876" b="9903"/>
          <a:stretch>
            <a:fillRect/>
          </a:stretch>
        </p:blipFill>
        <p:spPr>
          <a:xfrm>
            <a:off x="216867" y="43932"/>
            <a:ext cx="744622" cy="590562"/>
          </a:xfrm>
          <a:prstGeom prst="rect">
            <a:avLst/>
          </a:prstGeom>
        </p:spPr>
      </p:pic>
      <p:pic>
        <p:nvPicPr>
          <p:cNvPr id="12" name="图片 11" descr="东疆税务微信公众号.jpg"/>
          <p:cNvPicPr>
            <a:picLocks noChangeAspect="1"/>
          </p:cNvPicPr>
          <p:nvPr/>
        </p:nvPicPr>
        <p:blipFill>
          <a:blip r:embed="rId5"/>
          <a:stretch>
            <a:fillRect/>
          </a:stretch>
        </p:blipFill>
        <p:spPr>
          <a:xfrm>
            <a:off x="4397492" y="1839548"/>
            <a:ext cx="2457450" cy="2457450"/>
          </a:xfrm>
          <a:prstGeom prst="rect">
            <a:avLst/>
          </a:prstGeom>
        </p:spPr>
      </p:pic>
    </p:spTree>
  </p:cSld>
  <p:clrMapOvr>
    <a:masterClrMapping/>
  </p:clrMapOvr>
  <mc:AlternateContent xmlns:mc="http://schemas.openxmlformats.org/markup-compatibility/2006">
    <mc:Choice xmlns="" xmlns:p14="http://schemas.microsoft.com/office/powerpoint/2010/main" Requires="p14">
      <p:transition spd="slow" p14:dur="4000" advTm="4000">
        <p14:vortex dir="r"/>
      </p:transition>
    </mc:Choice>
    <mc:Fallback>
      <p:transition spd="slow" advTm="400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191803" y="1186224"/>
            <a:ext cx="9565240" cy="559636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193757" y="938007"/>
            <a:ext cx="3561330" cy="646331"/>
          </a:xfrm>
          <a:prstGeom prst="rect">
            <a:avLst/>
          </a:prstGeom>
          <a:noFill/>
        </p:spPr>
        <p:txBody>
          <a:bodyPr wrap="square" rtlCol="0">
            <a:spAutoFit/>
          </a:bodyPr>
          <a:lstStyle/>
          <a:p>
            <a:pPr algn="dist"/>
            <a:r>
              <a:rPr lang="zh-CN" altLang="en-US" sz="3600" b="1" dirty="0">
                <a:solidFill>
                  <a:srgbClr val="235AA6"/>
                </a:solidFill>
                <a:latin typeface="微软雅黑" panose="020B0503020204020204" pitchFamily="34" charset="-122"/>
                <a:ea typeface="微软雅黑" panose="020B0503020204020204" pitchFamily="34" charset="-122"/>
              </a:rPr>
              <a:t>重要意义</a:t>
            </a:r>
          </a:p>
        </p:txBody>
      </p:sp>
      <p:sp>
        <p:nvSpPr>
          <p:cNvPr id="13" name="文本框 12"/>
          <p:cNvSpPr txBox="1"/>
          <p:nvPr/>
        </p:nvSpPr>
        <p:spPr>
          <a:xfrm>
            <a:off x="1001783" y="1584338"/>
            <a:ext cx="9945279" cy="2031325"/>
          </a:xfrm>
          <a:prstGeom prst="rect">
            <a:avLst/>
          </a:prstGeom>
          <a:noFill/>
        </p:spPr>
        <p:txBody>
          <a:bodyPr wrap="square" rtlCol="0">
            <a:spAutoFit/>
          </a:bodyPr>
          <a:lstStyle/>
          <a:p>
            <a:pPr>
              <a:lnSpc>
                <a:spcPct val="150000"/>
              </a:lnSpc>
            </a:pPr>
            <a:r>
              <a:rPr lang="zh-CN" altLang="en-US" sz="2400" kern="0" dirty="0">
                <a:latin typeface="微软雅黑" panose="020B0503020204020204" pitchFamily="34" charset="-122"/>
                <a:ea typeface="微软雅黑" panose="020B0503020204020204" pitchFamily="34" charset="-122"/>
              </a:rPr>
              <a:t>      </a:t>
            </a:r>
            <a:r>
              <a:rPr lang="zh-CN" altLang="en-US" sz="2000" kern="0" dirty="0">
                <a:latin typeface="微软雅黑" panose="020B0503020204020204" pitchFamily="34" charset="-122"/>
                <a:ea typeface="微软雅黑" panose="020B0503020204020204" pitchFamily="34" charset="-122"/>
              </a:rPr>
              <a:t>通过对被调查企业税收、财务、生产经营等第一手数据的统计和分析</a:t>
            </a:r>
            <a:r>
              <a:rPr lang="zh-CN" altLang="zh-CN" sz="2000" dirty="0">
                <a:latin typeface="微软雅黑" panose="020B0503020204020204" pitchFamily="34" charset="-122"/>
                <a:ea typeface="微软雅黑" panose="020B0503020204020204" pitchFamily="34" charset="-122"/>
              </a:rPr>
              <a:t>可以直观准确的反映税收制度和税收政策对落实国家产业政策、引导企业发展方面发挥的重要作用，有利于进一步提高政策建议的科学性、合理性和可操作性。为中央国务院推进税制改革和制定财税政策提供了重要保障。</a:t>
            </a:r>
            <a:endParaRPr lang="zh-CN" altLang="en-US" sz="2000" dirty="0">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rotWithShape="1">
          <a:blip r:embed="rId3" cstate="print">
            <a:extLst>
              <a:ext uri="{28A0092B-C50C-407E-A947-70E740481C1C}">
                <a14:useLocalDpi xmlns="" xmlns:a14="http://schemas.microsoft.com/office/drawing/2010/main" val="0"/>
              </a:ext>
            </a:extLst>
          </a:blip>
          <a:srcRect t="49538"/>
          <a:stretch>
            <a:fillRect/>
          </a:stretch>
        </p:blipFill>
        <p:spPr>
          <a:xfrm>
            <a:off x="0" y="3891389"/>
            <a:ext cx="12192000" cy="3114675"/>
          </a:xfrm>
          <a:prstGeom prst="rect">
            <a:avLst/>
          </a:prstGeom>
        </p:spPr>
      </p:pic>
      <p:grpSp>
        <p:nvGrpSpPr>
          <p:cNvPr id="7" name="组合 6"/>
          <p:cNvGrpSpPr/>
          <p:nvPr/>
        </p:nvGrpSpPr>
        <p:grpSpPr>
          <a:xfrm>
            <a:off x="1" y="-36971"/>
            <a:ext cx="12191999" cy="678426"/>
            <a:chOff x="0" y="0"/>
            <a:chExt cx="12191999" cy="678426"/>
          </a:xfrm>
        </p:grpSpPr>
        <p:pic>
          <p:nvPicPr>
            <p:cNvPr id="9" name="图片 8"/>
            <p:cNvPicPr>
              <a:picLocks noChangeAspect="1"/>
            </p:cNvPicPr>
            <p:nvPr/>
          </p:nvPicPr>
          <p:blipFill rotWithShape="1">
            <a:blip r:embed="rId4" cstate="print">
              <a:extLst>
                <a:ext uri="{28A0092B-C50C-407E-A947-70E740481C1C}">
                  <a14:useLocalDpi xmlns="" xmlns:a14="http://schemas.microsoft.com/office/drawing/2010/main" val="0"/>
                </a:ext>
              </a:extLst>
            </a:blip>
            <a:srcRect b="90108"/>
            <a:stretch>
              <a:fillRect/>
            </a:stretch>
          </p:blipFill>
          <p:spPr>
            <a:xfrm>
              <a:off x="0" y="0"/>
              <a:ext cx="12191999" cy="678426"/>
            </a:xfrm>
            <a:prstGeom prst="rect">
              <a:avLst/>
            </a:prstGeom>
          </p:spPr>
        </p:pic>
        <p:pic>
          <p:nvPicPr>
            <p:cNvPr id="10" name="图片 9"/>
            <p:cNvPicPr>
              <a:picLocks noChangeAspect="1"/>
            </p:cNvPicPr>
            <p:nvPr/>
          </p:nvPicPr>
          <p:blipFill rotWithShape="1">
            <a:blip r:embed="rId5" cstate="print">
              <a:extLst>
                <a:ext uri="{28A0092B-C50C-407E-A947-70E740481C1C}">
                  <a14:useLocalDpi xmlns="" xmlns:a14="http://schemas.microsoft.com/office/drawing/2010/main" val="0"/>
                </a:ext>
              </a:extLst>
            </a:blip>
            <a:srcRect l="12854" t="25579" r="9876" b="9903"/>
            <a:stretch>
              <a:fillRect/>
            </a:stretch>
          </p:blipFill>
          <p:spPr>
            <a:xfrm>
              <a:off x="216867" y="43932"/>
              <a:ext cx="744622" cy="590562"/>
            </a:xfrm>
            <a:prstGeom prst="rect">
              <a:avLst/>
            </a:prstGeom>
          </p:spPr>
        </p:pic>
        <p:sp>
          <p:nvSpPr>
            <p:cNvPr id="11" name="文本框 10"/>
            <p:cNvSpPr txBox="1"/>
            <p:nvPr/>
          </p:nvSpPr>
          <p:spPr>
            <a:xfrm>
              <a:off x="1178356" y="108380"/>
              <a:ext cx="3882794" cy="523220"/>
            </a:xfrm>
            <a:prstGeom prst="rect">
              <a:avLst/>
            </a:prstGeom>
            <a:noFill/>
          </p:spPr>
          <p:txBody>
            <a:bodyPr wrap="non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一 什么是税收资料调查</a:t>
              </a:r>
            </a:p>
          </p:txBody>
        </p:sp>
      </p:grpSp>
      <p:sp>
        <p:nvSpPr>
          <p:cNvPr id="2" name="文本框 1"/>
          <p:cNvSpPr txBox="1"/>
          <p:nvPr/>
        </p:nvSpPr>
        <p:spPr>
          <a:xfrm>
            <a:off x="2451734" y="4048728"/>
            <a:ext cx="7045377" cy="1200329"/>
          </a:xfrm>
          <a:prstGeom prst="rect">
            <a:avLst/>
          </a:prstGeom>
          <a:noFill/>
        </p:spPr>
        <p:txBody>
          <a:bodyPr wrap="square" rtlCol="0">
            <a:spAutoFit/>
          </a:bodyPr>
          <a:lstStyle/>
          <a:p>
            <a:r>
              <a:rPr lang="zh-CN" altLang="en-US" sz="2400" dirty="0">
                <a:latin typeface="华文楷体" panose="02010600040101010101" pitchFamily="2" charset="-122"/>
                <a:ea typeface="华文楷体" panose="02010600040101010101" pitchFamily="2" charset="-122"/>
              </a:rPr>
              <a:t>举例   </a:t>
            </a:r>
            <a:r>
              <a:rPr lang="en-US" altLang="zh-CN" sz="2400" dirty="0">
                <a:latin typeface="华文楷体" panose="02010600040101010101" pitchFamily="2" charset="-122"/>
                <a:ea typeface="华文楷体" panose="02010600040101010101" pitchFamily="2" charset="-122"/>
              </a:rPr>
              <a:t>1</a:t>
            </a:r>
            <a:r>
              <a:rPr lang="zh-CN" altLang="en-US" sz="2400" dirty="0">
                <a:latin typeface="华文楷体" panose="02010600040101010101" pitchFamily="2" charset="-122"/>
                <a:ea typeface="华文楷体" panose="02010600040101010101" pitchFamily="2" charset="-122"/>
              </a:rPr>
              <a:t>、费改税</a:t>
            </a:r>
            <a:endParaRPr lang="en-US" altLang="zh-CN" sz="2400" dirty="0">
              <a:latin typeface="华文楷体" panose="02010600040101010101" pitchFamily="2" charset="-122"/>
              <a:ea typeface="华文楷体" panose="02010600040101010101" pitchFamily="2" charset="-122"/>
            </a:endParaRPr>
          </a:p>
          <a:p>
            <a:r>
              <a:rPr lang="en-US" altLang="zh-CN" sz="2400" dirty="0">
                <a:latin typeface="华文楷体" panose="02010600040101010101" pitchFamily="2" charset="-122"/>
                <a:ea typeface="华文楷体" panose="02010600040101010101" pitchFamily="2" charset="-122"/>
              </a:rPr>
              <a:t>           2</a:t>
            </a:r>
            <a:r>
              <a:rPr lang="zh-CN" altLang="en-US" sz="2400" dirty="0">
                <a:latin typeface="华文楷体" panose="02010600040101010101" pitchFamily="2" charset="-122"/>
                <a:ea typeface="华文楷体" panose="02010600040101010101" pitchFamily="2" charset="-122"/>
              </a:rPr>
              <a:t>、</a:t>
            </a:r>
            <a:r>
              <a:rPr lang="en-US" altLang="zh-CN" sz="2400" kern="0" dirty="0">
                <a:latin typeface="华文楷体" panose="02010600040101010101" pitchFamily="2" charset="-122"/>
                <a:ea typeface="华文楷体" panose="02010600040101010101" pitchFamily="2" charset="-122"/>
              </a:rPr>
              <a:t> 2008</a:t>
            </a:r>
            <a:r>
              <a:rPr lang="zh-CN" altLang="en-US" sz="2400" kern="0" dirty="0">
                <a:latin typeface="华文楷体" panose="02010600040101010101" pitchFamily="2" charset="-122"/>
                <a:ea typeface="华文楷体" panose="02010600040101010101" pitchFamily="2" charset="-122"/>
              </a:rPr>
              <a:t>年企业所得税“两法”合并</a:t>
            </a:r>
            <a:endParaRPr lang="en-US" altLang="zh-CN" sz="2400" kern="0" dirty="0">
              <a:latin typeface="华文楷体" panose="02010600040101010101" pitchFamily="2" charset="-122"/>
              <a:ea typeface="华文楷体" panose="02010600040101010101" pitchFamily="2" charset="-122"/>
            </a:endParaRPr>
          </a:p>
          <a:p>
            <a:r>
              <a:rPr lang="en-US" altLang="zh-CN" sz="2400" kern="0" dirty="0">
                <a:latin typeface="华文楷体" panose="02010600040101010101" pitchFamily="2" charset="-122"/>
                <a:ea typeface="华文楷体" panose="02010600040101010101" pitchFamily="2" charset="-122"/>
              </a:rPr>
              <a:t>           3 </a:t>
            </a:r>
            <a:r>
              <a:rPr lang="zh-CN" altLang="en-US" sz="2400" kern="0" dirty="0">
                <a:latin typeface="华文楷体" panose="02010600040101010101" pitchFamily="2" charset="-122"/>
                <a:ea typeface="华文楷体" panose="02010600040101010101" pitchFamily="2" charset="-122"/>
              </a:rPr>
              <a:t>、营改增</a:t>
            </a:r>
            <a:endParaRPr lang="zh-CN" altLang="en-US" sz="2400" dirty="0">
              <a:latin typeface="华文楷体" panose="02010600040101010101" pitchFamily="2" charset="-122"/>
              <a:ea typeface="华文楷体" panose="02010600040101010101" pitchFamily="2" charset="-122"/>
            </a:endParaRPr>
          </a:p>
        </p:txBody>
      </p:sp>
    </p:spTree>
  </p:cSld>
  <p:clrMapOvr>
    <a:masterClrMapping/>
  </p:clrMapOvr>
  <p:transition spd="slow" advTm="4000">
    <p:wip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71169"/>
            <a:ext cx="12596117" cy="7399304"/>
          </a:xfrm>
          <a:prstGeom prst="rect">
            <a:avLst/>
          </a:prstGeom>
          <a:effectLst>
            <a:outerShdw dist="50800" dir="5400000" algn="ctr" rotWithShape="0">
              <a:srgbClr val="000000"/>
            </a:outerShdw>
          </a:effectLst>
        </p:spPr>
      </p:pic>
      <p:pic>
        <p:nvPicPr>
          <p:cNvPr id="5" name="图片 4"/>
          <p:cNvPicPr>
            <a:picLocks noChangeAspect="1"/>
          </p:cNvPicPr>
          <p:nvPr/>
        </p:nvPicPr>
        <p:blipFill rotWithShape="1">
          <a:blip r:embed="rId4" cstate="print">
            <a:extLst>
              <a:ext uri="{28A0092B-C50C-407E-A947-70E740481C1C}">
                <a14:useLocalDpi xmlns="" xmlns:a14="http://schemas.microsoft.com/office/drawing/2010/main" val="0"/>
              </a:ext>
            </a:extLst>
          </a:blip>
          <a:srcRect b="37854"/>
          <a:stretch>
            <a:fillRect/>
          </a:stretch>
        </p:blipFill>
        <p:spPr>
          <a:xfrm>
            <a:off x="1525611" y="243150"/>
            <a:ext cx="9321546" cy="2932773"/>
          </a:xfrm>
          <a:prstGeom prst="rect">
            <a:avLst/>
          </a:prstGeom>
        </p:spPr>
      </p:pic>
      <p:pic>
        <p:nvPicPr>
          <p:cNvPr id="6" name="图片 5"/>
          <p:cNvPicPr>
            <a:picLocks noChangeAspect="1"/>
          </p:cNvPicPr>
          <p:nvPr/>
        </p:nvPicPr>
        <p:blipFill rotWithShape="1">
          <a:blip r:embed="rId5" cstate="print">
            <a:extLst>
              <a:ext uri="{28A0092B-C50C-407E-A947-70E740481C1C}">
                <a14:useLocalDpi xmlns="" xmlns:a14="http://schemas.microsoft.com/office/drawing/2010/main" val="0"/>
              </a:ext>
            </a:extLst>
          </a:blip>
          <a:srcRect l="12854" t="25579" r="9876" b="9903"/>
          <a:stretch>
            <a:fillRect/>
          </a:stretch>
        </p:blipFill>
        <p:spPr>
          <a:xfrm>
            <a:off x="5212713" y="453432"/>
            <a:ext cx="2428875" cy="1926349"/>
          </a:xfrm>
          <a:prstGeom prst="rect">
            <a:avLst/>
          </a:prstGeom>
        </p:spPr>
      </p:pic>
      <p:pic>
        <p:nvPicPr>
          <p:cNvPr id="16" name="图片 15"/>
          <p:cNvPicPr>
            <a:picLocks noChangeAspect="1"/>
          </p:cNvPicPr>
          <p:nvPr/>
        </p:nvPicPr>
        <p:blipFill rotWithShape="1">
          <a:blip r:embed="rId6" cstate="print">
            <a:extLst>
              <a:ext uri="{28A0092B-C50C-407E-A947-70E740481C1C}">
                <a14:useLocalDpi xmlns="" xmlns:a14="http://schemas.microsoft.com/office/drawing/2010/main" val="0"/>
              </a:ext>
            </a:extLst>
          </a:blip>
          <a:srcRect l="82986" t="5258" r="7361" b="72074"/>
          <a:stretch>
            <a:fillRect/>
          </a:stretch>
        </p:blipFill>
        <p:spPr>
          <a:xfrm>
            <a:off x="10095439" y="871869"/>
            <a:ext cx="1176866" cy="1382024"/>
          </a:xfrm>
          <a:prstGeom prst="rect">
            <a:avLst/>
          </a:prstGeom>
        </p:spPr>
      </p:pic>
      <p:grpSp>
        <p:nvGrpSpPr>
          <p:cNvPr id="11" name="组合 10"/>
          <p:cNvGrpSpPr/>
          <p:nvPr/>
        </p:nvGrpSpPr>
        <p:grpSpPr>
          <a:xfrm>
            <a:off x="4179604" y="3129991"/>
            <a:ext cx="4339650" cy="1660867"/>
            <a:chOff x="4178584" y="2592246"/>
            <a:chExt cx="4339650" cy="1660867"/>
          </a:xfrm>
        </p:grpSpPr>
        <p:sp>
          <p:nvSpPr>
            <p:cNvPr id="12" name="文本框 11"/>
            <p:cNvSpPr txBox="1"/>
            <p:nvPr/>
          </p:nvSpPr>
          <p:spPr>
            <a:xfrm>
              <a:off x="4178584" y="2592246"/>
              <a:ext cx="4339650" cy="923330"/>
            </a:xfrm>
            <a:prstGeom prst="rect">
              <a:avLst/>
            </a:prstGeom>
            <a:noFill/>
          </p:spPr>
          <p:txBody>
            <a:bodyPr wrap="none" rtlCol="0">
              <a:spAutoFit/>
            </a:bodyPr>
            <a:lstStyle/>
            <a:p>
              <a:r>
                <a:rPr lang="zh-CN" altLang="en-US" sz="5400" b="1" dirty="0">
                  <a:solidFill>
                    <a:srgbClr val="FBDB19"/>
                  </a:solidFill>
                  <a:effectLst>
                    <a:outerShdw blurRad="50800" dist="38100" dir="2700000" algn="tl" rotWithShape="0">
                      <a:prstClr val="black"/>
                    </a:outerShdw>
                  </a:effectLst>
                  <a:latin typeface="微软雅黑" panose="020B0503020204020204" pitchFamily="34" charset="-122"/>
                  <a:ea typeface="微软雅黑" panose="020B0503020204020204" pitchFamily="34" charset="-122"/>
                </a:rPr>
                <a:t>感谢您的聆听</a:t>
              </a:r>
            </a:p>
          </p:txBody>
        </p:sp>
        <p:cxnSp>
          <p:nvCxnSpPr>
            <p:cNvPr id="14" name="直接连接符 13"/>
            <p:cNvCxnSpPr/>
            <p:nvPr/>
          </p:nvCxnSpPr>
          <p:spPr>
            <a:xfrm>
              <a:off x="4334256" y="3743324"/>
              <a:ext cx="403821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4641403" y="3853003"/>
              <a:ext cx="3414012" cy="400110"/>
            </a:xfrm>
            <a:prstGeom prst="rect">
              <a:avLst/>
            </a:prstGeom>
            <a:noFill/>
            <a:effectLst>
              <a:outerShdw blurRad="50800" dist="50800" dir="5400000" algn="ctr" rotWithShape="0">
                <a:schemeClr val="bg1">
                  <a:alpha val="0"/>
                </a:schemeClr>
              </a:outerShdw>
            </a:effectLst>
          </p:spPr>
          <p:txBody>
            <a:bodyPr wrap="none" rtlCol="0">
              <a:spAutoFit/>
            </a:bodyPr>
            <a:lstStyle/>
            <a:p>
              <a:r>
                <a:rPr lang="en-US" altLang="zh-CN" sz="2000" b="1" dirty="0">
                  <a:solidFill>
                    <a:srgbClr val="FBDB19"/>
                  </a:solidFill>
                  <a:effectLst>
                    <a:outerShdw blurRad="50800" dist="38100" dir="2700000" algn="tl" rotWithShape="0">
                      <a:prstClr val="black"/>
                    </a:outerShdw>
                  </a:effectLst>
                  <a:latin typeface="微软雅黑" panose="020B0503020204020204" pitchFamily="34" charset="-122"/>
                  <a:ea typeface="微软雅黑" panose="020B0503020204020204" pitchFamily="34" charset="-122"/>
                </a:rPr>
                <a:t>Thanks for your listening</a:t>
              </a:r>
              <a:endParaRPr lang="zh-CN" altLang="en-US" sz="2000" b="1" dirty="0">
                <a:solidFill>
                  <a:srgbClr val="FBDB19"/>
                </a:solidFill>
                <a:effectLst>
                  <a:outerShdw blurRad="50800" dist="38100" dir="2700000" algn="tl" rotWithShape="0">
                    <a:prstClr val="black"/>
                  </a:outerShdw>
                </a:effectLst>
                <a:latin typeface="微软雅黑" panose="020B0503020204020204" pitchFamily="34" charset="-122"/>
                <a:ea typeface="微软雅黑" panose="020B0503020204020204" pitchFamily="34" charset="-122"/>
              </a:endParaRPr>
            </a:p>
          </p:txBody>
        </p:sp>
      </p:grpSp>
      <p:pic>
        <p:nvPicPr>
          <p:cNvPr id="18" name="图片 17"/>
          <p:cNvPicPr>
            <a:picLocks noChangeAspect="1"/>
          </p:cNvPicPr>
          <p:nvPr/>
        </p:nvPicPr>
        <p:blipFill rotWithShape="1">
          <a:blip r:embed="rId7" cstate="print">
            <a:extLst>
              <a:ext uri="{28A0092B-C50C-407E-A947-70E740481C1C}">
                <a14:useLocalDpi xmlns="" xmlns:a14="http://schemas.microsoft.com/office/drawing/2010/main" val="0"/>
              </a:ext>
            </a:extLst>
          </a:blip>
          <a:srcRect t="52880" r="72500"/>
          <a:stretch>
            <a:fillRect/>
          </a:stretch>
        </p:blipFill>
        <p:spPr>
          <a:xfrm>
            <a:off x="9384628" y="5041680"/>
            <a:ext cx="3352800" cy="2908374"/>
          </a:xfrm>
          <a:prstGeom prst="rect">
            <a:avLst/>
          </a:prstGeom>
          <a:ln>
            <a:noFill/>
          </a:ln>
          <a:effectLst>
            <a:outerShdw blurRad="190500" algn="tl" rotWithShape="0">
              <a:srgbClr val="000000">
                <a:alpha val="70000"/>
              </a:srgbClr>
            </a:outerShdw>
          </a:effectLst>
        </p:spPr>
      </p:pic>
    </p:spTree>
  </p:cSld>
  <p:clrMapOvr>
    <a:masterClrMapping/>
  </p:clrMapOvr>
  <mc:AlternateContent xmlns:mc="http://schemas.openxmlformats.org/markup-compatibility/2006">
    <mc:Choice xmlns="" xmlns:p14="http://schemas.microsoft.com/office/powerpoint/2010/main" Requires="p14">
      <p:transition spd="slow" p14:dur="1600" advTm="6000">
        <p:blinds dir="vert"/>
      </p:transition>
    </mc:Choice>
    <mc:Fallback>
      <p:transition spd="slow" advTm="6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anim calcmode="lin" valueType="num">
                                      <p:cBhvr>
                                        <p:cTn id="17" dur="1000" fill="hold"/>
                                        <p:tgtEl>
                                          <p:spTgt spid="16"/>
                                        </p:tgtEl>
                                        <p:attrNameLst>
                                          <p:attrName>ppt_x</p:attrName>
                                        </p:attrNameLst>
                                      </p:cBhvr>
                                      <p:tavLst>
                                        <p:tav tm="0">
                                          <p:val>
                                            <p:strVal val="#ppt_x"/>
                                          </p:val>
                                        </p:tav>
                                        <p:tav tm="100000">
                                          <p:val>
                                            <p:strVal val="#ppt_x"/>
                                          </p:val>
                                        </p:tav>
                                      </p:tavLst>
                                    </p:anim>
                                    <p:anim calcmode="lin" valueType="num">
                                      <p:cBhvr>
                                        <p:cTn id="18" dur="1000" fill="hold"/>
                                        <p:tgtEl>
                                          <p:spTgt spid="16"/>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22" presetClass="entr" presetSubtype="1"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up)">
                                      <p:cBhvr>
                                        <p:cTn id="22" dur="500"/>
                                        <p:tgtEl>
                                          <p:spTgt spid="11"/>
                                        </p:tgtEl>
                                      </p:cBhvr>
                                    </p:animEffect>
                                  </p:childTnLst>
                                </p:cTn>
                              </p:par>
                            </p:childTnLst>
                          </p:cTn>
                        </p:par>
                        <p:par>
                          <p:cTn id="23" fill="hold">
                            <p:stCondLst>
                              <p:cond delay="2500"/>
                            </p:stCondLst>
                            <p:childTnLst>
                              <p:par>
                                <p:cTn id="24" presetID="10" presetClass="entr" presetSubtype="0"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2428240" y="2138602"/>
            <a:ext cx="7335520" cy="1090284"/>
            <a:chOff x="3130481" y="1274478"/>
            <a:chExt cx="5931037" cy="1254052"/>
          </a:xfrm>
        </p:grpSpPr>
        <p:grpSp>
          <p:nvGrpSpPr>
            <p:cNvPr id="33" name="组合 32"/>
            <p:cNvGrpSpPr/>
            <p:nvPr/>
          </p:nvGrpSpPr>
          <p:grpSpPr bwMode="auto">
            <a:xfrm>
              <a:off x="3130481" y="1274478"/>
              <a:ext cx="5931037" cy="1254052"/>
              <a:chOff x="1" y="0"/>
              <a:chExt cx="1907462" cy="403076"/>
            </a:xfrm>
          </p:grpSpPr>
          <p:sp>
            <p:nvSpPr>
              <p:cNvPr id="34" name="圆角矩形 33"/>
              <p:cNvSpPr>
                <a:spLocks noChangeArrowheads="1"/>
              </p:cNvSpPr>
              <p:nvPr/>
            </p:nvSpPr>
            <p:spPr bwMode="auto">
              <a:xfrm>
                <a:off x="1" y="0"/>
                <a:ext cx="1907462" cy="403076"/>
              </a:xfrm>
              <a:prstGeom prst="roundRect">
                <a:avLst>
                  <a:gd name="adj" fmla="val 0"/>
                </a:avLst>
              </a:prstGeom>
              <a:noFill/>
              <a:ln w="25400">
                <a:solidFill>
                  <a:srgbClr val="235AA6"/>
                </a:solidFill>
                <a:round/>
              </a:ln>
            </p:spPr>
            <p:txBody>
              <a:bodyPr anchor="ct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35" name="矩形 34"/>
              <p:cNvSpPr>
                <a:spLocks noChangeArrowheads="1"/>
              </p:cNvSpPr>
              <p:nvPr/>
            </p:nvSpPr>
            <p:spPr bwMode="auto">
              <a:xfrm>
                <a:off x="29822" y="21290"/>
                <a:ext cx="359289" cy="360498"/>
              </a:xfrm>
              <a:prstGeom prst="rect">
                <a:avLst/>
              </a:prstGeom>
              <a:solidFill>
                <a:srgbClr val="235AA6"/>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9pPr>
              </a:lstStyle>
              <a:p>
                <a:pPr algn="ctr" eaLnBrk="1" hangingPunct="1"/>
                <a:r>
                  <a:rPr lang="en-US" altLang="zh-CN" sz="2400" b="1" dirty="0">
                    <a:solidFill>
                      <a:srgbClr val="FFFFFF"/>
                    </a:solidFill>
                    <a:latin typeface="微软雅黑" panose="020B0503020204020204" pitchFamily="34" charset="-122"/>
                    <a:ea typeface="微软雅黑" panose="020B0503020204020204" pitchFamily="34" charset="-122"/>
                  </a:rPr>
                  <a:t>Part</a:t>
                </a:r>
              </a:p>
              <a:p>
                <a:pPr algn="ctr" eaLnBrk="1" hangingPunct="1"/>
                <a:r>
                  <a:rPr lang="en-US" altLang="zh-CN" sz="2400" b="1" dirty="0">
                    <a:solidFill>
                      <a:srgbClr val="FFFFFF"/>
                    </a:solidFill>
                    <a:latin typeface="微软雅黑" panose="020B0503020204020204" pitchFamily="34" charset="-122"/>
                    <a:ea typeface="微软雅黑" panose="020B0503020204020204" pitchFamily="34" charset="-122"/>
                  </a:rPr>
                  <a:t>two</a:t>
                </a:r>
                <a:endParaRPr lang="zh-CN" altLang="en-US" sz="2400" b="1" dirty="0">
                  <a:solidFill>
                    <a:srgbClr val="FFFFFF"/>
                  </a:solidFill>
                  <a:latin typeface="微软雅黑" panose="020B0503020204020204" pitchFamily="34" charset="-122"/>
                  <a:ea typeface="微软雅黑" panose="020B0503020204020204" pitchFamily="34" charset="-122"/>
                </a:endParaRPr>
              </a:p>
            </p:txBody>
          </p:sp>
        </p:grpSp>
        <p:sp>
          <p:nvSpPr>
            <p:cNvPr id="36" name="TextBox 39">
              <a:hlinkClick r:id="" action="ppaction://hlinkshowjump?jump=nextslide"/>
            </p:cNvPr>
            <p:cNvSpPr txBox="1">
              <a:spLocks noChangeArrowheads="1"/>
            </p:cNvSpPr>
            <p:nvPr/>
          </p:nvSpPr>
          <p:spPr bwMode="auto">
            <a:xfrm>
              <a:off x="4444088" y="1516783"/>
              <a:ext cx="4513716" cy="88501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9pPr>
            </a:lstStyle>
            <a:p>
              <a:pPr algn="ctr" eaLnBrk="1" hangingPunct="1"/>
              <a:r>
                <a:rPr lang="zh-CN" altLang="en-US" sz="4400" b="1" dirty="0">
                  <a:solidFill>
                    <a:srgbClr val="235AA6"/>
                  </a:solidFill>
                  <a:latin typeface="微软雅黑" panose="020B0503020204020204" pitchFamily="34" charset="-122"/>
                  <a:ea typeface="微软雅黑" panose="020B0503020204020204" pitchFamily="34" charset="-122"/>
                </a:rPr>
                <a:t>东疆哪些企业参加</a:t>
              </a:r>
            </a:p>
          </p:txBody>
        </p:sp>
      </p:grpSp>
      <p:pic>
        <p:nvPicPr>
          <p:cNvPr id="16" name="图片 15"/>
          <p:cNvPicPr>
            <a:picLocks noChangeAspect="1"/>
          </p:cNvPicPr>
          <p:nvPr/>
        </p:nvPicPr>
        <p:blipFill rotWithShape="1">
          <a:blip r:embed="rId3" cstate="print">
            <a:extLst>
              <a:ext uri="{28A0092B-C50C-407E-A947-70E740481C1C}">
                <a14:useLocalDpi xmlns="" xmlns:a14="http://schemas.microsoft.com/office/drawing/2010/main" val="0"/>
              </a:ext>
            </a:extLst>
          </a:blip>
          <a:srcRect t="49538"/>
          <a:stretch>
            <a:fillRect/>
          </a:stretch>
        </p:blipFill>
        <p:spPr>
          <a:xfrm>
            <a:off x="0" y="3497344"/>
            <a:ext cx="12192000" cy="3447811"/>
          </a:xfrm>
          <a:prstGeom prst="rect">
            <a:avLst/>
          </a:prstGeom>
        </p:spPr>
      </p:pic>
    </p:spTree>
  </p:cSld>
  <p:clrMapOvr>
    <a:masterClrMapping/>
  </p:clrMapOvr>
  <mc:AlternateContent xmlns:mc="http://schemas.openxmlformats.org/markup-compatibility/2006">
    <mc:Choice xmlns="" xmlns:p14="http://schemas.microsoft.com/office/powerpoint/2010/main" Requires="p14">
      <p:transition p14:dur="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wipe(left)">
                                      <p:cBhvr>
                                        <p:cTn id="1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FF5FB"/>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 xmlns:a14="http://schemas.microsoft.com/office/drawing/2010/main" val="0"/>
              </a:ext>
            </a:extLst>
          </a:blip>
          <a:srcRect t="62943" b="24314"/>
          <a:stretch>
            <a:fillRect/>
          </a:stretch>
        </p:blipFill>
        <p:spPr>
          <a:xfrm>
            <a:off x="0" y="6071418"/>
            <a:ext cx="12192000" cy="786582"/>
          </a:xfrm>
          <a:prstGeom prst="rect">
            <a:avLst/>
          </a:prstGeom>
        </p:spPr>
      </p:pic>
      <p:pic>
        <p:nvPicPr>
          <p:cNvPr id="3" name="图片 2"/>
          <p:cNvPicPr>
            <a:picLocks noChangeAspect="1"/>
          </p:cNvPicPr>
          <p:nvPr/>
        </p:nvPicPr>
        <p:blipFill rotWithShape="1">
          <a:blip r:embed="rId4" cstate="print">
            <a:extLst>
              <a:ext uri="{28A0092B-C50C-407E-A947-70E740481C1C}">
                <a14:useLocalDpi xmlns="" xmlns:a14="http://schemas.microsoft.com/office/drawing/2010/main" val="0"/>
              </a:ext>
            </a:extLst>
          </a:blip>
          <a:srcRect t="10036" b="88387"/>
          <a:stretch>
            <a:fillRect/>
          </a:stretch>
        </p:blipFill>
        <p:spPr>
          <a:xfrm>
            <a:off x="0" y="688258"/>
            <a:ext cx="12191999" cy="108155"/>
          </a:xfrm>
          <a:prstGeom prst="rect">
            <a:avLst/>
          </a:prstGeom>
        </p:spPr>
      </p:pic>
      <p:pic>
        <p:nvPicPr>
          <p:cNvPr id="7" name="图片 6"/>
          <p:cNvPicPr>
            <a:picLocks noChangeAspect="1"/>
          </p:cNvPicPr>
          <p:nvPr/>
        </p:nvPicPr>
        <p:blipFill rotWithShape="1">
          <a:blip r:embed="rId5" cstate="print">
            <a:extLst>
              <a:ext uri="{28A0092B-C50C-407E-A947-70E740481C1C}">
                <a14:useLocalDpi xmlns="" xmlns:a14="http://schemas.microsoft.com/office/drawing/2010/main" val="0"/>
              </a:ext>
            </a:extLst>
          </a:blip>
          <a:srcRect b="90108"/>
          <a:stretch>
            <a:fillRect/>
          </a:stretch>
        </p:blipFill>
        <p:spPr>
          <a:xfrm>
            <a:off x="0" y="0"/>
            <a:ext cx="12191999" cy="678426"/>
          </a:xfrm>
          <a:prstGeom prst="rect">
            <a:avLst/>
          </a:prstGeom>
        </p:spPr>
      </p:pic>
      <p:pic>
        <p:nvPicPr>
          <p:cNvPr id="33" name="图片 32"/>
          <p:cNvPicPr>
            <a:picLocks noChangeAspect="1"/>
          </p:cNvPicPr>
          <p:nvPr/>
        </p:nvPicPr>
        <p:blipFill rotWithShape="1">
          <a:blip r:embed="rId6" cstate="print">
            <a:extLst>
              <a:ext uri="{28A0092B-C50C-407E-A947-70E740481C1C}">
                <a14:useLocalDpi xmlns="" xmlns:a14="http://schemas.microsoft.com/office/drawing/2010/main" val="0"/>
              </a:ext>
            </a:extLst>
          </a:blip>
          <a:srcRect l="12854" t="25579" r="9876" b="9903"/>
          <a:stretch>
            <a:fillRect/>
          </a:stretch>
        </p:blipFill>
        <p:spPr>
          <a:xfrm>
            <a:off x="216867" y="43932"/>
            <a:ext cx="744622" cy="590562"/>
          </a:xfrm>
          <a:prstGeom prst="rect">
            <a:avLst/>
          </a:prstGeom>
        </p:spPr>
      </p:pic>
      <p:sp>
        <p:nvSpPr>
          <p:cNvPr id="34" name="文本框 33"/>
          <p:cNvSpPr txBox="1"/>
          <p:nvPr/>
        </p:nvSpPr>
        <p:spPr>
          <a:xfrm>
            <a:off x="1178356" y="108380"/>
            <a:ext cx="4960012" cy="523220"/>
          </a:xfrm>
          <a:prstGeom prst="rect">
            <a:avLst/>
          </a:prstGeom>
          <a:noFill/>
        </p:spPr>
        <p:txBody>
          <a:bodyPr wrap="non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二</a:t>
            </a:r>
            <a:r>
              <a:rPr lang="en-US" altLang="zh-CN" sz="2800" b="1" dirty="0">
                <a:solidFill>
                  <a:schemeClr val="bg1"/>
                </a:solidFill>
                <a:latin typeface="微软雅黑" panose="020B0503020204020204" pitchFamily="34" charset="-122"/>
                <a:ea typeface="微软雅黑" panose="020B0503020204020204" pitchFamily="34" charset="-122"/>
              </a:rPr>
              <a:t> </a:t>
            </a:r>
            <a:r>
              <a:rPr lang="zh-CN" altLang="en-US" sz="2800" b="1" dirty="0">
                <a:solidFill>
                  <a:schemeClr val="bg1"/>
                </a:solidFill>
                <a:latin typeface="微软雅黑" panose="020B0503020204020204" pitchFamily="34" charset="-122"/>
                <a:ea typeface="微软雅黑" panose="020B0503020204020204" pitchFamily="34" charset="-122"/>
              </a:rPr>
              <a:t>哪些企业参与税收资料调查</a:t>
            </a:r>
          </a:p>
        </p:txBody>
      </p:sp>
      <p:grpSp>
        <p:nvGrpSpPr>
          <p:cNvPr id="22" name="组合 21"/>
          <p:cNvGrpSpPr/>
          <p:nvPr/>
        </p:nvGrpSpPr>
        <p:grpSpPr>
          <a:xfrm>
            <a:off x="1007080" y="1087070"/>
            <a:ext cx="9616883" cy="2341930"/>
            <a:chOff x="1520826" y="1275606"/>
            <a:chExt cx="6102349" cy="3083149"/>
          </a:xfrm>
        </p:grpSpPr>
        <p:sp>
          <p:nvSpPr>
            <p:cNvPr id="23" name="矩形 3"/>
            <p:cNvSpPr/>
            <p:nvPr/>
          </p:nvSpPr>
          <p:spPr>
            <a:xfrm>
              <a:off x="2295525" y="1584673"/>
              <a:ext cx="5327650" cy="1131094"/>
            </a:xfrm>
            <a:custGeom>
              <a:avLst/>
              <a:gdLst>
                <a:gd name="connsiteX0" fmla="*/ 0 w 5688632"/>
                <a:gd name="connsiteY0" fmla="*/ 0 h 2053062"/>
                <a:gd name="connsiteX1" fmla="*/ 5688632 w 5688632"/>
                <a:gd name="connsiteY1" fmla="*/ 0 h 2053062"/>
                <a:gd name="connsiteX2" fmla="*/ 5688632 w 5688632"/>
                <a:gd name="connsiteY2" fmla="*/ 2053062 h 2053062"/>
                <a:gd name="connsiteX3" fmla="*/ 0 w 5688632"/>
                <a:gd name="connsiteY3" fmla="*/ 2053062 h 2053062"/>
                <a:gd name="connsiteX4" fmla="*/ 0 w 5688632"/>
                <a:gd name="connsiteY4" fmla="*/ 0 h 2053062"/>
                <a:gd name="connsiteX0-1" fmla="*/ 433137 w 5688632"/>
                <a:gd name="connsiteY0-2" fmla="*/ 12032 h 2053062"/>
                <a:gd name="connsiteX1-3" fmla="*/ 5688632 w 5688632"/>
                <a:gd name="connsiteY1-4" fmla="*/ 0 h 2053062"/>
                <a:gd name="connsiteX2-5" fmla="*/ 5688632 w 5688632"/>
                <a:gd name="connsiteY2-6" fmla="*/ 2053062 h 2053062"/>
                <a:gd name="connsiteX3-7" fmla="*/ 0 w 5688632"/>
                <a:gd name="connsiteY3-8" fmla="*/ 2053062 h 2053062"/>
                <a:gd name="connsiteX4-9" fmla="*/ 433137 w 5688632"/>
                <a:gd name="connsiteY4-10" fmla="*/ 12032 h 20530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688632" h="2053062">
                  <a:moveTo>
                    <a:pt x="433137" y="12032"/>
                  </a:moveTo>
                  <a:lnTo>
                    <a:pt x="5688632" y="0"/>
                  </a:lnTo>
                  <a:lnTo>
                    <a:pt x="5688632" y="2053062"/>
                  </a:lnTo>
                  <a:lnTo>
                    <a:pt x="0" y="2053062"/>
                  </a:lnTo>
                  <a:lnTo>
                    <a:pt x="433137" y="12032"/>
                  </a:lnTo>
                  <a:close/>
                </a:path>
              </a:pathLst>
            </a:custGeom>
            <a:solidFill>
              <a:schemeClr val="accent1">
                <a:lumMod val="20000"/>
                <a:lumOff val="80000"/>
              </a:schemeClr>
            </a:solidFill>
            <a:ln w="25400" cap="flat" cmpd="sng" algn="ctr">
              <a:noFill/>
              <a:prstDash val="solid"/>
            </a:ln>
            <a:effectLst/>
          </p:spPr>
          <p:txBody>
            <a:bodyPr lIns="1620000" tIns="46800" rIns="72000" bIns="46800" anchor="ctr"/>
            <a:lstStyle/>
            <a:p>
              <a:pPr marL="0" lvl="1" defTabSz="488950">
                <a:lnSpc>
                  <a:spcPct val="130000"/>
                </a:lnSpc>
                <a:spcAft>
                  <a:spcPct val="15000"/>
                </a:spcAft>
                <a:defRPr/>
              </a:pPr>
              <a:r>
                <a:rPr lang="zh-CN" altLang="en-US" sz="2800" dirty="0">
                  <a:latin typeface="幼圆" panose="02010509060101010101" pitchFamily="49" charset="-122"/>
                  <a:ea typeface="幼圆" panose="02010509060101010101" pitchFamily="49" charset="-122"/>
                  <a:cs typeface="Times New Roman" panose="02020603050405020304" pitchFamily="18" charset="0"/>
                </a:rPr>
                <a:t>      </a:t>
              </a:r>
              <a:r>
                <a:rPr lang="zh-CN" altLang="en-US" sz="2800" dirty="0">
                  <a:latin typeface="微软雅黑" panose="020B0503020204020204" pitchFamily="34" charset="-122"/>
                  <a:ea typeface="微软雅黑" panose="020B0503020204020204" pitchFamily="34" charset="-122"/>
                  <a:cs typeface="Times New Roman" panose="02020603050405020304" pitchFamily="18" charset="0"/>
                </a:rPr>
                <a:t>重点税源监控企业</a:t>
              </a:r>
            </a:p>
          </p:txBody>
        </p:sp>
        <p:sp>
          <p:nvSpPr>
            <p:cNvPr id="24" name="任意多边形 13"/>
            <p:cNvSpPr/>
            <p:nvPr/>
          </p:nvSpPr>
          <p:spPr>
            <a:xfrm>
              <a:off x="1520826" y="1275606"/>
              <a:ext cx="2314575" cy="1027510"/>
            </a:xfrm>
            <a:custGeom>
              <a:avLst/>
              <a:gdLst>
                <a:gd name="connsiteX0" fmla="*/ 271763 w 2315387"/>
                <a:gd name="connsiteY0" fmla="*/ 0 h 1620180"/>
                <a:gd name="connsiteX1" fmla="*/ 1824103 w 2315387"/>
                <a:gd name="connsiteY1" fmla="*/ 232317 h 1620180"/>
                <a:gd name="connsiteX2" fmla="*/ 2315387 w 2315387"/>
                <a:gd name="connsiteY2" fmla="*/ 1620180 h 1620180"/>
                <a:gd name="connsiteX3" fmla="*/ 0 w 2315387"/>
                <a:gd name="connsiteY3" fmla="*/ 1528412 h 1620180"/>
              </a:gdLst>
              <a:ahLst/>
              <a:cxnLst>
                <a:cxn ang="0">
                  <a:pos x="connsiteX0" y="connsiteY0"/>
                </a:cxn>
                <a:cxn ang="0">
                  <a:pos x="connsiteX1" y="connsiteY1"/>
                </a:cxn>
                <a:cxn ang="0">
                  <a:pos x="connsiteX2" y="connsiteY2"/>
                </a:cxn>
                <a:cxn ang="0">
                  <a:pos x="connsiteX3" y="connsiteY3"/>
                </a:cxn>
              </a:cxnLst>
              <a:rect l="l" t="t" r="r" b="b"/>
              <a:pathLst>
                <a:path w="2315387" h="1620180">
                  <a:moveTo>
                    <a:pt x="271763" y="0"/>
                  </a:moveTo>
                  <a:lnTo>
                    <a:pt x="1824103" y="232317"/>
                  </a:lnTo>
                  <a:lnTo>
                    <a:pt x="2315387" y="1620180"/>
                  </a:lnTo>
                  <a:lnTo>
                    <a:pt x="0" y="1528412"/>
                  </a:lnTo>
                  <a:close/>
                </a:path>
              </a:pathLst>
            </a:custGeom>
            <a:solidFill>
              <a:schemeClr val="accent1">
                <a:lumMod val="75000"/>
              </a:schemeClr>
            </a:solidFill>
            <a:ln w="25400" cap="flat" cmpd="sng" algn="ctr">
              <a:noFill/>
              <a:prstDash val="solid"/>
            </a:ln>
            <a:effectLst/>
          </p:spPr>
          <p:txBody>
            <a:bodyPr lIns="0" tIns="0" rIns="0" bIns="0" anchor="ctr"/>
            <a:lstStyle/>
            <a:p>
              <a:pPr algn="ctr">
                <a:defRPr/>
              </a:pPr>
              <a:r>
                <a:rPr lang="zh-CN" altLang="en-US" sz="2800" kern="0" dirty="0">
                  <a:solidFill>
                    <a:srgbClr val="FFFFFF"/>
                  </a:solidFill>
                  <a:latin typeface="Arial Black" panose="020B0A04020102020204" pitchFamily="34" charset="0"/>
                  <a:ea typeface="微软雅黑" panose="020B0503020204020204" pitchFamily="34" charset="-122"/>
                </a:rPr>
                <a:t>重点调查企业</a:t>
              </a:r>
            </a:p>
          </p:txBody>
        </p:sp>
        <p:sp>
          <p:nvSpPr>
            <p:cNvPr id="25" name="矩形 3"/>
            <p:cNvSpPr/>
            <p:nvPr/>
          </p:nvSpPr>
          <p:spPr>
            <a:xfrm>
              <a:off x="2295525" y="3228852"/>
              <a:ext cx="5327650" cy="1129903"/>
            </a:xfrm>
            <a:custGeom>
              <a:avLst/>
              <a:gdLst>
                <a:gd name="connsiteX0" fmla="*/ 0 w 5688632"/>
                <a:gd name="connsiteY0" fmla="*/ 0 h 2053062"/>
                <a:gd name="connsiteX1" fmla="*/ 5688632 w 5688632"/>
                <a:gd name="connsiteY1" fmla="*/ 0 h 2053062"/>
                <a:gd name="connsiteX2" fmla="*/ 5688632 w 5688632"/>
                <a:gd name="connsiteY2" fmla="*/ 2053062 h 2053062"/>
                <a:gd name="connsiteX3" fmla="*/ 0 w 5688632"/>
                <a:gd name="connsiteY3" fmla="*/ 2053062 h 2053062"/>
                <a:gd name="connsiteX4" fmla="*/ 0 w 5688632"/>
                <a:gd name="connsiteY4" fmla="*/ 0 h 2053062"/>
                <a:gd name="connsiteX0-1" fmla="*/ 433137 w 5688632"/>
                <a:gd name="connsiteY0-2" fmla="*/ 12032 h 2053062"/>
                <a:gd name="connsiteX1-3" fmla="*/ 5688632 w 5688632"/>
                <a:gd name="connsiteY1-4" fmla="*/ 0 h 2053062"/>
                <a:gd name="connsiteX2-5" fmla="*/ 5688632 w 5688632"/>
                <a:gd name="connsiteY2-6" fmla="*/ 2053062 h 2053062"/>
                <a:gd name="connsiteX3-7" fmla="*/ 0 w 5688632"/>
                <a:gd name="connsiteY3-8" fmla="*/ 2053062 h 2053062"/>
                <a:gd name="connsiteX4-9" fmla="*/ 433137 w 5688632"/>
                <a:gd name="connsiteY4-10" fmla="*/ 12032 h 20530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688632" h="2053062">
                  <a:moveTo>
                    <a:pt x="433137" y="12032"/>
                  </a:moveTo>
                  <a:lnTo>
                    <a:pt x="5688632" y="0"/>
                  </a:lnTo>
                  <a:lnTo>
                    <a:pt x="5688632" y="2053062"/>
                  </a:lnTo>
                  <a:lnTo>
                    <a:pt x="0" y="2053062"/>
                  </a:lnTo>
                  <a:lnTo>
                    <a:pt x="433137" y="12032"/>
                  </a:lnTo>
                  <a:close/>
                </a:path>
              </a:pathLst>
            </a:custGeom>
            <a:solidFill>
              <a:schemeClr val="accent1">
                <a:lumMod val="20000"/>
                <a:lumOff val="80000"/>
              </a:schemeClr>
            </a:solidFill>
            <a:ln w="25400" cap="flat" cmpd="sng" algn="ctr">
              <a:noFill/>
              <a:prstDash val="solid"/>
            </a:ln>
            <a:effectLst/>
          </p:spPr>
          <p:txBody>
            <a:bodyPr lIns="1620000" tIns="46800" rIns="72000" bIns="46800" anchor="ctr"/>
            <a:lstStyle/>
            <a:p>
              <a:pPr marL="0" lvl="1" algn="ctr" defTabSz="488950">
                <a:lnSpc>
                  <a:spcPct val="130000"/>
                </a:lnSpc>
                <a:spcAft>
                  <a:spcPct val="15000"/>
                </a:spcAft>
                <a:defRPr/>
              </a:pPr>
              <a:r>
                <a:rPr lang="zh-CN" altLang="en-US" sz="3200" dirty="0">
                  <a:latin typeface="幼圆" panose="02010509060101010101" pitchFamily="49" charset="-122"/>
                  <a:ea typeface="幼圆" panose="02010509060101010101" pitchFamily="49" charset="-122"/>
                  <a:cs typeface="Times New Roman" panose="02020603050405020304" pitchFamily="18" charset="0"/>
                </a:rPr>
                <a:t>    </a:t>
              </a:r>
              <a:r>
                <a:rPr lang="zh-CN" altLang="en-US" sz="2800" dirty="0">
                  <a:latin typeface="微软雅黑" panose="020B0503020204020204" pitchFamily="34" charset="-122"/>
                  <a:ea typeface="微软雅黑" panose="020B0503020204020204" pitchFamily="34" charset="-122"/>
                  <a:cs typeface="Times New Roman" panose="02020603050405020304" pitchFamily="18" charset="0"/>
                </a:rPr>
                <a:t>采用非同比分层等距抽样方法确定</a:t>
              </a:r>
            </a:p>
          </p:txBody>
        </p:sp>
        <p:sp>
          <p:nvSpPr>
            <p:cNvPr id="26" name="任意多边形 20"/>
            <p:cNvSpPr/>
            <p:nvPr/>
          </p:nvSpPr>
          <p:spPr>
            <a:xfrm>
              <a:off x="1520826" y="2859782"/>
              <a:ext cx="2314575" cy="1027509"/>
            </a:xfrm>
            <a:custGeom>
              <a:avLst/>
              <a:gdLst>
                <a:gd name="connsiteX0" fmla="*/ 271763 w 2315387"/>
                <a:gd name="connsiteY0" fmla="*/ 0 h 1620180"/>
                <a:gd name="connsiteX1" fmla="*/ 1824103 w 2315387"/>
                <a:gd name="connsiteY1" fmla="*/ 232317 h 1620180"/>
                <a:gd name="connsiteX2" fmla="*/ 2315387 w 2315387"/>
                <a:gd name="connsiteY2" fmla="*/ 1620180 h 1620180"/>
                <a:gd name="connsiteX3" fmla="*/ 0 w 2315387"/>
                <a:gd name="connsiteY3" fmla="*/ 1528412 h 1620180"/>
              </a:gdLst>
              <a:ahLst/>
              <a:cxnLst>
                <a:cxn ang="0">
                  <a:pos x="connsiteX0" y="connsiteY0"/>
                </a:cxn>
                <a:cxn ang="0">
                  <a:pos x="connsiteX1" y="connsiteY1"/>
                </a:cxn>
                <a:cxn ang="0">
                  <a:pos x="connsiteX2" y="connsiteY2"/>
                </a:cxn>
                <a:cxn ang="0">
                  <a:pos x="connsiteX3" y="connsiteY3"/>
                </a:cxn>
              </a:cxnLst>
              <a:rect l="l" t="t" r="r" b="b"/>
              <a:pathLst>
                <a:path w="2315387" h="1620180">
                  <a:moveTo>
                    <a:pt x="271763" y="0"/>
                  </a:moveTo>
                  <a:lnTo>
                    <a:pt x="1824103" y="232317"/>
                  </a:lnTo>
                  <a:lnTo>
                    <a:pt x="2315387" y="1620180"/>
                  </a:lnTo>
                  <a:lnTo>
                    <a:pt x="0" y="1528412"/>
                  </a:lnTo>
                  <a:close/>
                </a:path>
              </a:pathLst>
            </a:custGeom>
            <a:solidFill>
              <a:schemeClr val="accent1">
                <a:lumMod val="75000"/>
              </a:schemeClr>
            </a:solidFill>
            <a:ln w="25400" cap="flat" cmpd="sng" algn="ctr">
              <a:noFill/>
              <a:prstDash val="solid"/>
            </a:ln>
            <a:effectLst/>
          </p:spPr>
          <p:txBody>
            <a:bodyPr lIns="0" tIns="0" rIns="0" bIns="0" anchor="ctr"/>
            <a:lstStyle/>
            <a:p>
              <a:pPr algn="ctr">
                <a:defRPr/>
              </a:pPr>
              <a:r>
                <a:rPr lang="zh-CN" altLang="en-US" sz="2800" kern="0" dirty="0">
                  <a:solidFill>
                    <a:srgbClr val="FFFFFF"/>
                  </a:solidFill>
                  <a:latin typeface="Arial Black" panose="020B0A04020102020204" pitchFamily="34" charset="0"/>
                  <a:ea typeface="微软雅黑" panose="020B0503020204020204" pitchFamily="34" charset="-122"/>
                </a:rPr>
                <a:t>抽样调查企业</a:t>
              </a:r>
            </a:p>
          </p:txBody>
        </p:sp>
      </p:grpSp>
      <p:sp>
        <p:nvSpPr>
          <p:cNvPr id="5" name="文本框 4"/>
          <p:cNvSpPr txBox="1"/>
          <p:nvPr/>
        </p:nvSpPr>
        <p:spPr>
          <a:xfrm>
            <a:off x="1411549" y="3582517"/>
            <a:ext cx="9212414" cy="2400657"/>
          </a:xfrm>
          <a:prstGeom prst="rect">
            <a:avLst/>
          </a:prstGeom>
          <a:noFill/>
        </p:spPr>
        <p:txBody>
          <a:bodyPr wrap="square" rtlCol="0">
            <a:spAutoFit/>
          </a:bodyPr>
          <a:lstStyle/>
          <a:p>
            <a:pPr>
              <a:lnSpc>
                <a:spcPct val="150000"/>
              </a:lnSpc>
            </a:pPr>
            <a:r>
              <a:rPr lang="zh-CN" altLang="en-US" sz="2800" dirty="0">
                <a:latin typeface="微软雅黑" panose="020B0503020204020204" pitchFamily="34" charset="-122"/>
                <a:ea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rPr>
              <a:t>为了客观准确的反映企业的经营状态和税负水平，所有行业无论规模如何、性质如何，都会有企业被纳入调查。我区共有</a:t>
            </a:r>
            <a:r>
              <a:rPr lang="en-US" altLang="zh-CN" sz="2400" dirty="0" smtClean="0">
                <a:latin typeface="微软雅黑" panose="020B0503020204020204" pitchFamily="34" charset="-122"/>
                <a:ea typeface="微软雅黑" panose="020B0503020204020204" pitchFamily="34" charset="-122"/>
              </a:rPr>
              <a:t>553</a:t>
            </a:r>
            <a:r>
              <a:rPr lang="zh-CN" altLang="en-US" sz="2400" dirty="0" smtClean="0">
                <a:latin typeface="微软雅黑" panose="020B0503020204020204" pitchFamily="34" charset="-122"/>
                <a:ea typeface="微软雅黑" panose="020B0503020204020204" pitchFamily="34" charset="-122"/>
              </a:rPr>
              <a:t>户</a:t>
            </a:r>
            <a:r>
              <a:rPr lang="zh-CN" altLang="en-US" sz="2400" dirty="0">
                <a:latin typeface="微软雅黑" panose="020B0503020204020204" pitchFamily="34" charset="-122"/>
                <a:ea typeface="微软雅黑" panose="020B0503020204020204" pitchFamily="34" charset="-122"/>
              </a:rPr>
              <a:t>企业参与调查。无论企业大小，业务多少，您填报的每一条数据我们都会用到，数据准确意义重大，在此，再次对大家表示感谢。</a:t>
            </a:r>
          </a:p>
        </p:txBody>
      </p:sp>
    </p:spTree>
  </p:cSld>
  <p:clrMapOvr>
    <a:masterClrMapping/>
  </p:clrMapOvr>
  <p:transition spd="slow" advTm="4000">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 xmlns:a14="http://schemas.microsoft.com/office/drawing/2010/main" val="0"/>
              </a:ext>
            </a:extLst>
          </a:blip>
          <a:srcRect t="49538"/>
          <a:stretch>
            <a:fillRect/>
          </a:stretch>
        </p:blipFill>
        <p:spPr>
          <a:xfrm>
            <a:off x="0" y="3743324"/>
            <a:ext cx="12192000" cy="3114675"/>
          </a:xfrm>
          <a:prstGeom prst="rect">
            <a:avLst/>
          </a:prstGeom>
        </p:spPr>
      </p:pic>
      <p:grpSp>
        <p:nvGrpSpPr>
          <p:cNvPr id="2" name="组合 1"/>
          <p:cNvGrpSpPr/>
          <p:nvPr/>
        </p:nvGrpSpPr>
        <p:grpSpPr>
          <a:xfrm>
            <a:off x="3130481" y="2009768"/>
            <a:ext cx="5931037" cy="1254052"/>
            <a:chOff x="3130481" y="2009768"/>
            <a:chExt cx="5931037" cy="1254052"/>
          </a:xfrm>
        </p:grpSpPr>
        <p:grpSp>
          <p:nvGrpSpPr>
            <p:cNvPr id="33" name="组合 32"/>
            <p:cNvGrpSpPr/>
            <p:nvPr/>
          </p:nvGrpSpPr>
          <p:grpSpPr bwMode="auto">
            <a:xfrm>
              <a:off x="3130481" y="2009768"/>
              <a:ext cx="5931037" cy="1254052"/>
              <a:chOff x="1" y="236336"/>
              <a:chExt cx="1907462" cy="403076"/>
            </a:xfrm>
          </p:grpSpPr>
          <p:sp>
            <p:nvSpPr>
              <p:cNvPr id="34" name="圆角矩形 33"/>
              <p:cNvSpPr>
                <a:spLocks noChangeArrowheads="1"/>
              </p:cNvSpPr>
              <p:nvPr/>
            </p:nvSpPr>
            <p:spPr bwMode="auto">
              <a:xfrm>
                <a:off x="1" y="236336"/>
                <a:ext cx="1907462" cy="403076"/>
              </a:xfrm>
              <a:prstGeom prst="roundRect">
                <a:avLst>
                  <a:gd name="adj" fmla="val 0"/>
                </a:avLst>
              </a:prstGeom>
              <a:noFill/>
              <a:ln w="25400">
                <a:solidFill>
                  <a:srgbClr val="235AA6"/>
                </a:solidFill>
                <a:round/>
              </a:ln>
            </p:spPr>
            <p:txBody>
              <a:bodyPr anchor="ct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35" name="矩形 34"/>
              <p:cNvSpPr>
                <a:spLocks noChangeArrowheads="1"/>
              </p:cNvSpPr>
              <p:nvPr/>
            </p:nvSpPr>
            <p:spPr bwMode="auto">
              <a:xfrm>
                <a:off x="29822" y="257627"/>
                <a:ext cx="359289" cy="360498"/>
              </a:xfrm>
              <a:prstGeom prst="rect">
                <a:avLst/>
              </a:prstGeom>
              <a:solidFill>
                <a:srgbClr val="235AA6"/>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9pPr>
              </a:lstStyle>
              <a:p>
                <a:pPr algn="ctr" eaLnBrk="1" hangingPunct="1"/>
                <a:r>
                  <a:rPr lang="en-US" altLang="zh-CN" sz="2400" b="1" dirty="0">
                    <a:solidFill>
                      <a:srgbClr val="FFFFFF"/>
                    </a:solidFill>
                    <a:latin typeface="微软雅黑" panose="020B0503020204020204" pitchFamily="34" charset="-122"/>
                    <a:ea typeface="微软雅黑" panose="020B0503020204020204" pitchFamily="34" charset="-122"/>
                  </a:rPr>
                  <a:t>Part</a:t>
                </a:r>
              </a:p>
              <a:p>
                <a:pPr algn="ctr" eaLnBrk="1" hangingPunct="1"/>
                <a:r>
                  <a:rPr lang="en-US" altLang="zh-CN" sz="2400" b="1" dirty="0">
                    <a:solidFill>
                      <a:srgbClr val="FFFFFF"/>
                    </a:solidFill>
                    <a:latin typeface="微软雅黑" panose="020B0503020204020204" pitchFamily="34" charset="-122"/>
                    <a:ea typeface="微软雅黑" panose="020B0503020204020204" pitchFamily="34" charset="-122"/>
                  </a:rPr>
                  <a:t>three</a:t>
                </a:r>
                <a:endParaRPr lang="zh-CN" altLang="en-US" sz="2400" b="1" dirty="0">
                  <a:solidFill>
                    <a:srgbClr val="FFFFFF"/>
                  </a:solidFill>
                  <a:latin typeface="微软雅黑" panose="020B0503020204020204" pitchFamily="34" charset="-122"/>
                  <a:ea typeface="微软雅黑" panose="020B0503020204020204" pitchFamily="34" charset="-122"/>
                </a:endParaRPr>
              </a:p>
            </p:txBody>
          </p:sp>
        </p:grpSp>
        <p:sp>
          <p:nvSpPr>
            <p:cNvPr id="36" name="TextBox 39">
              <a:hlinkClick r:id="" action="ppaction://hlinkshowjump?jump=nextslide"/>
            </p:cNvPr>
            <p:cNvSpPr txBox="1">
              <a:spLocks noChangeArrowheads="1"/>
            </p:cNvSpPr>
            <p:nvPr/>
          </p:nvSpPr>
          <p:spPr bwMode="auto">
            <a:xfrm>
              <a:off x="4444088" y="2252074"/>
              <a:ext cx="4513716" cy="76944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9pPr>
            </a:lstStyle>
            <a:p>
              <a:pPr algn="ctr" eaLnBrk="1" hangingPunct="1"/>
              <a:r>
                <a:rPr lang="zh-CN" altLang="en-US" sz="4400" b="1" dirty="0">
                  <a:solidFill>
                    <a:srgbClr val="235AA6"/>
                  </a:solidFill>
                  <a:latin typeface="微软雅黑" panose="020B0503020204020204" pitchFamily="34" charset="-122"/>
                  <a:ea typeface="微软雅黑" panose="020B0503020204020204" pitchFamily="34" charset="-122"/>
                </a:rPr>
                <a:t>企业端的操作</a:t>
              </a:r>
            </a:p>
          </p:txBody>
        </p:sp>
      </p:grpSp>
    </p:spTree>
  </p:cSld>
  <p:clrMapOvr>
    <a:masterClrMapping/>
  </p:clrMapOvr>
  <mc:AlternateContent xmlns:mc="http://schemas.openxmlformats.org/markup-compatibility/2006">
    <mc:Choice xmlns="" xmlns:p14="http://schemas.microsoft.com/office/powerpoint/2010/main" Requires="p14">
      <p:transition p14:dur="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DOC_GUID" val="{e7267446-b0a6-4f66-b482-4504a82f704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427</TotalTime>
  <Words>3562</Words>
  <Application>WPS 演示</Application>
  <PresentationFormat>自定义</PresentationFormat>
  <Paragraphs>372</Paragraphs>
  <Slides>60</Slides>
  <Notes>60</Notes>
  <HiddenSlides>0</HiddenSlides>
  <MMClips>0</MMClips>
  <ScaleCrop>false</ScaleCrop>
  <HeadingPairs>
    <vt:vector size="4" baseType="variant">
      <vt:variant>
        <vt:lpstr>主题</vt:lpstr>
      </vt:variant>
      <vt:variant>
        <vt:i4>1</vt:i4>
      </vt:variant>
      <vt:variant>
        <vt:lpstr>幻灯片标题</vt:lpstr>
      </vt:variant>
      <vt:variant>
        <vt:i4>60</vt:i4>
      </vt:variant>
    </vt:vector>
  </HeadingPairs>
  <TitlesOfParts>
    <vt:vector size="61"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孙俣</dc:creator>
  <cp:lastModifiedBy>郑连芝</cp:lastModifiedBy>
  <cp:revision>208</cp:revision>
  <dcterms:created xsi:type="dcterms:W3CDTF">2017-11-28T01:40:00Z</dcterms:created>
  <dcterms:modified xsi:type="dcterms:W3CDTF">2019-05-29T02:31:30Z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2052-11.1.0.8527</vt:lpwstr>
  </property>
</Properties>
</file>